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67" r:id="rId5"/>
    <p:sldMasterId id="2147484302" r:id="rId6"/>
  </p:sldMasterIdLst>
  <p:notesMasterIdLst>
    <p:notesMasterId r:id="rId36"/>
  </p:notesMasterIdLst>
  <p:handoutMasterIdLst>
    <p:handoutMasterId r:id="rId37"/>
  </p:handoutMasterIdLst>
  <p:sldIdLst>
    <p:sldId id="1357" r:id="rId7"/>
    <p:sldId id="1363" r:id="rId8"/>
    <p:sldId id="1542" r:id="rId9"/>
    <p:sldId id="1545" r:id="rId10"/>
    <p:sldId id="1530" r:id="rId11"/>
    <p:sldId id="1531" r:id="rId12"/>
    <p:sldId id="1529" r:id="rId13"/>
    <p:sldId id="1449" r:id="rId14"/>
    <p:sldId id="1528" r:id="rId15"/>
    <p:sldId id="1510" r:id="rId16"/>
    <p:sldId id="1532" r:id="rId17"/>
    <p:sldId id="1492" r:id="rId18"/>
    <p:sldId id="1516" r:id="rId19"/>
    <p:sldId id="1540" r:id="rId20"/>
    <p:sldId id="1514" r:id="rId21"/>
    <p:sldId id="1533" r:id="rId22"/>
    <p:sldId id="1534" r:id="rId23"/>
    <p:sldId id="1535" r:id="rId24"/>
    <p:sldId id="1536" r:id="rId25"/>
    <p:sldId id="1537" r:id="rId26"/>
    <p:sldId id="1547" r:id="rId27"/>
    <p:sldId id="1546" r:id="rId28"/>
    <p:sldId id="1544" r:id="rId29"/>
    <p:sldId id="1538" r:id="rId30"/>
    <p:sldId id="1539" r:id="rId31"/>
    <p:sldId id="1541" r:id="rId32"/>
    <p:sldId id="1543" r:id="rId33"/>
    <p:sldId id="1486" r:id="rId34"/>
    <p:sldId id="1527" r:id="rId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40C4425-E01D-42D0-95FC-CD7F3E7864C6}">
          <p14:sldIdLst>
            <p14:sldId id="1357"/>
            <p14:sldId id="1363"/>
            <p14:sldId id="1542"/>
            <p14:sldId id="1545"/>
            <p14:sldId id="1530"/>
            <p14:sldId id="1531"/>
            <p14:sldId id="1529"/>
            <p14:sldId id="1449"/>
            <p14:sldId id="1528"/>
            <p14:sldId id="1510"/>
            <p14:sldId id="1532"/>
            <p14:sldId id="1492"/>
            <p14:sldId id="1516"/>
            <p14:sldId id="1540"/>
            <p14:sldId id="1514"/>
          </p14:sldIdLst>
        </p14:section>
        <p14:section name="ALM &amp; DevOps" id="{2311159F-384D-45C5-A9A2-A52F158A8A17}">
          <p14:sldIdLst>
            <p14:sldId id="1533"/>
            <p14:sldId id="1534"/>
            <p14:sldId id="1535"/>
            <p14:sldId id="1536"/>
            <p14:sldId id="1537"/>
            <p14:sldId id="1547"/>
            <p14:sldId id="1546"/>
          </p14:sldIdLst>
        </p14:section>
        <p14:section name="Mobile" id="{3FC7FCB7-64D9-46CC-B0A9-9F2D2E7CEE04}">
          <p14:sldIdLst>
            <p14:sldId id="1544"/>
            <p14:sldId id="1538"/>
            <p14:sldId id="1539"/>
            <p14:sldId id="1541"/>
            <p14:sldId id="1543"/>
          </p14:sldIdLst>
        </p14:section>
        <p14:section name="Wrap Up" id="{9951FFA3-041D-410C-9F16-A836015414A6}">
          <p14:sldIdLst>
            <p14:sldId id="1486"/>
            <p14:sldId id="1527"/>
          </p14:sldIdLst>
        </p14:section>
        <p14:section name="Appendix" id="{2A0B84DC-28DD-459F-9E5B-DAD403349D69}">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David Salgado Bermejo" initials="DSB" lastIdx="2" clrIdx="4">
    <p:extLst>
      <p:ext uri="{19B8F6BF-5375-455C-9EA6-DF929625EA0E}">
        <p15:presenceInfo xmlns:p15="http://schemas.microsoft.com/office/powerpoint/2012/main" userId="S-1-5-21-2127521184-1604012920-1887927527-1222233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4336"/>
    <a:srgbClr val="DE2A00"/>
    <a:srgbClr val="FF4F25"/>
    <a:srgbClr val="FA3000"/>
    <a:srgbClr val="FF3300"/>
    <a:srgbClr val="2BB8EB"/>
    <a:srgbClr val="0078D7"/>
    <a:srgbClr val="002050"/>
    <a:srgbClr val="00BCF2"/>
    <a:srgbClr val="008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35" autoAdjust="0"/>
    <p:restoredTop sz="89762" autoAdjust="0"/>
  </p:normalViewPr>
  <p:slideViewPr>
    <p:cSldViewPr>
      <p:cViewPr>
        <p:scale>
          <a:sx n="50" d="100"/>
          <a:sy n="50" d="100"/>
        </p:scale>
        <p:origin x="1110" y="570"/>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0" d="100"/>
        <a:sy n="60" d="100"/>
      </p:scale>
      <p:origin x="0" y="-2006"/>
    </p:cViewPr>
  </p:sorterViewPr>
  <p:notesViewPr>
    <p:cSldViewPr showGuides="1">
      <p:cViewPr varScale="1">
        <p:scale>
          <a:sx n="70" d="100"/>
          <a:sy n="70" d="100"/>
        </p:scale>
        <p:origin x="3240" y="72"/>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212FF-4307-439C-8A23-8F0A7FB08B24}"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DA3EA4BD-ECF9-48F5-B6E0-EFA4998C3314}">
      <dgm:prSet phldrT="[Text]"/>
      <dgm:spPr/>
      <dgm:t>
        <a:bodyPr/>
        <a:lstStyle/>
        <a:p>
          <a:r>
            <a:rPr lang="en-US" dirty="0"/>
            <a:t>Linux</a:t>
          </a:r>
        </a:p>
      </dgm:t>
    </dgm:pt>
    <dgm:pt modelId="{42F81D59-23D8-4EF9-B91A-F6032B5B933D}" type="parTrans" cxnId="{7D59957E-1854-4A41-85E4-273488A9A334}">
      <dgm:prSet/>
      <dgm:spPr/>
      <dgm:t>
        <a:bodyPr/>
        <a:lstStyle/>
        <a:p>
          <a:endParaRPr lang="en-US"/>
        </a:p>
      </dgm:t>
    </dgm:pt>
    <dgm:pt modelId="{FF814100-3220-4527-8026-23789F7C7FCD}" type="sibTrans" cxnId="{7D59957E-1854-4A41-85E4-273488A9A334}">
      <dgm:prSet/>
      <dgm:spPr/>
      <dgm:t>
        <a:bodyPr/>
        <a:lstStyle/>
        <a:p>
          <a:endParaRPr lang="en-US"/>
        </a:p>
      </dgm:t>
    </dgm:pt>
    <dgm:pt modelId="{AE7CC17E-8FB9-44A8-9FA1-A6DE08B8FC14}">
      <dgm:prSet/>
      <dgm:spPr/>
      <dgm:t>
        <a:bodyPr/>
        <a:lstStyle/>
        <a:p>
          <a:r>
            <a:rPr lang="en-US" dirty="0"/>
            <a:t>CentOS 7.1+</a:t>
          </a:r>
        </a:p>
      </dgm:t>
    </dgm:pt>
    <dgm:pt modelId="{816228E6-47CE-4CF1-A5EC-B54E4A62A64D}" type="parTrans" cxnId="{3F7EB7D4-5588-43F3-B17B-92EBEA9AE689}">
      <dgm:prSet/>
      <dgm:spPr/>
      <dgm:t>
        <a:bodyPr/>
        <a:lstStyle/>
        <a:p>
          <a:endParaRPr lang="en-US"/>
        </a:p>
      </dgm:t>
    </dgm:pt>
    <dgm:pt modelId="{09AFB462-C75C-455A-8BD9-FE89F0557320}" type="sibTrans" cxnId="{3F7EB7D4-5588-43F3-B17B-92EBEA9AE689}">
      <dgm:prSet/>
      <dgm:spPr/>
      <dgm:t>
        <a:bodyPr/>
        <a:lstStyle/>
        <a:p>
          <a:endParaRPr lang="en-US"/>
        </a:p>
      </dgm:t>
    </dgm:pt>
    <dgm:pt modelId="{025DCCEE-699D-426F-A852-41DE9EBB0F46}">
      <dgm:prSet/>
      <dgm:spPr/>
      <dgm:t>
        <a:bodyPr/>
        <a:lstStyle/>
        <a:p>
          <a:r>
            <a:rPr lang="en-US" dirty="0" err="1"/>
            <a:t>Debian</a:t>
          </a:r>
          <a:r>
            <a:rPr lang="en-US" dirty="0"/>
            <a:t> 8.2+</a:t>
          </a:r>
        </a:p>
      </dgm:t>
    </dgm:pt>
    <dgm:pt modelId="{4264815A-FC20-4E31-ABAB-886DC279C74F}" type="parTrans" cxnId="{C7E427C3-B872-469D-B82C-0FC2B7495707}">
      <dgm:prSet/>
      <dgm:spPr/>
      <dgm:t>
        <a:bodyPr/>
        <a:lstStyle/>
        <a:p>
          <a:endParaRPr lang="en-US"/>
        </a:p>
      </dgm:t>
    </dgm:pt>
    <dgm:pt modelId="{35CB0063-714E-47FC-A86A-1532E8CD5DE6}" type="sibTrans" cxnId="{C7E427C3-B872-469D-B82C-0FC2B7495707}">
      <dgm:prSet/>
      <dgm:spPr/>
      <dgm:t>
        <a:bodyPr/>
        <a:lstStyle/>
        <a:p>
          <a:endParaRPr lang="en-US"/>
        </a:p>
      </dgm:t>
    </dgm:pt>
    <dgm:pt modelId="{5E7F7BEF-01BA-4656-8901-7E923965BC9E}">
      <dgm:prSet/>
      <dgm:spPr/>
      <dgm:t>
        <a:bodyPr/>
        <a:lstStyle/>
        <a:p>
          <a:r>
            <a:rPr lang="en-US" dirty="0"/>
            <a:t>Fedora 23</a:t>
          </a:r>
        </a:p>
      </dgm:t>
    </dgm:pt>
    <dgm:pt modelId="{0FD4EEF6-6879-4B12-892E-3EE7CAC1FAE2}" type="parTrans" cxnId="{553CC7FB-CC9E-4F67-B21B-8C65D37ADC1A}">
      <dgm:prSet/>
      <dgm:spPr/>
      <dgm:t>
        <a:bodyPr/>
        <a:lstStyle/>
        <a:p>
          <a:endParaRPr lang="en-US"/>
        </a:p>
      </dgm:t>
    </dgm:pt>
    <dgm:pt modelId="{0B1AB33B-C2C9-4D3C-9CA5-AE1500C1ED28}" type="sibTrans" cxnId="{553CC7FB-CC9E-4F67-B21B-8C65D37ADC1A}">
      <dgm:prSet/>
      <dgm:spPr/>
      <dgm:t>
        <a:bodyPr/>
        <a:lstStyle/>
        <a:p>
          <a:endParaRPr lang="en-US"/>
        </a:p>
      </dgm:t>
    </dgm:pt>
    <dgm:pt modelId="{82E93251-47AF-4DF0-A8F9-65EF89A52660}">
      <dgm:prSet/>
      <dgm:spPr/>
      <dgm:t>
        <a:bodyPr/>
        <a:lstStyle/>
        <a:p>
          <a:r>
            <a:rPr lang="en-US" dirty="0"/>
            <a:t>Linux Mint 17.1, 18</a:t>
          </a:r>
        </a:p>
      </dgm:t>
    </dgm:pt>
    <dgm:pt modelId="{18DC0EAA-5B98-4A92-9C1D-BA734C5AE0CA}" type="parTrans" cxnId="{20F6F80E-CC9E-45D8-8056-18DFC0D25690}">
      <dgm:prSet/>
      <dgm:spPr/>
      <dgm:t>
        <a:bodyPr/>
        <a:lstStyle/>
        <a:p>
          <a:endParaRPr lang="en-US"/>
        </a:p>
      </dgm:t>
    </dgm:pt>
    <dgm:pt modelId="{FD326032-5194-49F8-AF01-68BDF6B14D7C}" type="sibTrans" cxnId="{20F6F80E-CC9E-45D8-8056-18DFC0D25690}">
      <dgm:prSet/>
      <dgm:spPr/>
      <dgm:t>
        <a:bodyPr/>
        <a:lstStyle/>
        <a:p>
          <a:endParaRPr lang="en-US"/>
        </a:p>
      </dgm:t>
    </dgm:pt>
    <dgm:pt modelId="{6543F04E-7B15-43C6-8D60-F7282CF575ED}">
      <dgm:prSet/>
      <dgm:spPr/>
      <dgm:t>
        <a:bodyPr/>
        <a:lstStyle/>
        <a:p>
          <a:r>
            <a:rPr lang="en-US" dirty="0" err="1"/>
            <a:t>OpenSUSE</a:t>
          </a:r>
          <a:r>
            <a:rPr lang="en-US" dirty="0"/>
            <a:t> 13.2, 42.1</a:t>
          </a:r>
        </a:p>
      </dgm:t>
    </dgm:pt>
    <dgm:pt modelId="{AB512138-5644-48DF-897E-DAC3A99D96BE}" type="parTrans" cxnId="{D5BC371F-80E5-4559-9EA0-C09AC4B01949}">
      <dgm:prSet/>
      <dgm:spPr/>
      <dgm:t>
        <a:bodyPr/>
        <a:lstStyle/>
        <a:p>
          <a:endParaRPr lang="en-US"/>
        </a:p>
      </dgm:t>
    </dgm:pt>
    <dgm:pt modelId="{1274CEC1-C7E4-4A7E-8F15-11C693556303}" type="sibTrans" cxnId="{D5BC371F-80E5-4559-9EA0-C09AC4B01949}">
      <dgm:prSet/>
      <dgm:spPr/>
      <dgm:t>
        <a:bodyPr/>
        <a:lstStyle/>
        <a:p>
          <a:endParaRPr lang="en-US"/>
        </a:p>
      </dgm:t>
    </dgm:pt>
    <dgm:pt modelId="{D642364C-8EB1-43C5-9560-7C8C8679FE37}">
      <dgm:prSet/>
      <dgm:spPr/>
      <dgm:t>
        <a:bodyPr/>
        <a:lstStyle/>
        <a:p>
          <a:r>
            <a:rPr lang="en-US" dirty="0"/>
            <a:t>Oracle Linux 7.1</a:t>
          </a:r>
        </a:p>
      </dgm:t>
    </dgm:pt>
    <dgm:pt modelId="{C7F7F3F1-DC49-48FE-B649-2DA3A430C5CC}" type="parTrans" cxnId="{7F94C2E6-BDE4-4A91-B5B1-7808A464BCE0}">
      <dgm:prSet/>
      <dgm:spPr/>
      <dgm:t>
        <a:bodyPr/>
        <a:lstStyle/>
        <a:p>
          <a:endParaRPr lang="en-US"/>
        </a:p>
      </dgm:t>
    </dgm:pt>
    <dgm:pt modelId="{CDF266A6-7584-43C4-951B-7B90F395C71D}" type="sibTrans" cxnId="{7F94C2E6-BDE4-4A91-B5B1-7808A464BCE0}">
      <dgm:prSet/>
      <dgm:spPr/>
      <dgm:t>
        <a:bodyPr/>
        <a:lstStyle/>
        <a:p>
          <a:endParaRPr lang="en-US"/>
        </a:p>
      </dgm:t>
    </dgm:pt>
    <dgm:pt modelId="{0F69E6AD-2BBE-49F0-9100-935FA0004B9E}">
      <dgm:prSet/>
      <dgm:spPr/>
      <dgm:t>
        <a:bodyPr/>
        <a:lstStyle/>
        <a:p>
          <a:r>
            <a:rPr lang="en-US" dirty="0"/>
            <a:t>Ubuntu 14.04 &amp; 16.04</a:t>
          </a:r>
        </a:p>
      </dgm:t>
    </dgm:pt>
    <dgm:pt modelId="{EDD7E5AD-E41F-4E79-9A83-47292F43A3A3}" type="parTrans" cxnId="{EF0395E2-BE23-4508-8D2D-359F266ACF9B}">
      <dgm:prSet/>
      <dgm:spPr/>
      <dgm:t>
        <a:bodyPr/>
        <a:lstStyle/>
        <a:p>
          <a:endParaRPr lang="en-US"/>
        </a:p>
      </dgm:t>
    </dgm:pt>
    <dgm:pt modelId="{F60ECE80-DCBB-4D39-8848-E4DC308661C1}" type="sibTrans" cxnId="{EF0395E2-BE23-4508-8D2D-359F266ACF9B}">
      <dgm:prSet/>
      <dgm:spPr/>
      <dgm:t>
        <a:bodyPr/>
        <a:lstStyle/>
        <a:p>
          <a:endParaRPr lang="en-US"/>
        </a:p>
      </dgm:t>
    </dgm:pt>
    <dgm:pt modelId="{402C5B9C-56B3-41CA-8068-2E6CE8072774}">
      <dgm:prSet/>
      <dgm:spPr/>
      <dgm:t>
        <a:bodyPr/>
        <a:lstStyle/>
        <a:p>
          <a:r>
            <a:rPr lang="en-US" dirty="0"/>
            <a:t>Mac OS X 10.11, 10.12</a:t>
          </a:r>
        </a:p>
      </dgm:t>
    </dgm:pt>
    <dgm:pt modelId="{F6D1D541-4103-4191-83A8-91A4391122BC}" type="parTrans" cxnId="{F6BF6AFB-BCDB-4573-9453-DD04724B7105}">
      <dgm:prSet/>
      <dgm:spPr/>
      <dgm:t>
        <a:bodyPr/>
        <a:lstStyle/>
        <a:p>
          <a:endParaRPr lang="en-US"/>
        </a:p>
      </dgm:t>
    </dgm:pt>
    <dgm:pt modelId="{CCA3A104-14FA-42B3-B895-1FFB3C75B940}" type="sibTrans" cxnId="{F6BF6AFB-BCDB-4573-9453-DD04724B7105}">
      <dgm:prSet/>
      <dgm:spPr/>
      <dgm:t>
        <a:bodyPr/>
        <a:lstStyle/>
        <a:p>
          <a:endParaRPr lang="en-US"/>
        </a:p>
      </dgm:t>
    </dgm:pt>
    <dgm:pt modelId="{9B1144A2-55EA-4F4D-A7C9-643B430B8092}">
      <dgm:prSet/>
      <dgm:spPr/>
      <dgm:t>
        <a:bodyPr/>
        <a:lstStyle/>
        <a:p>
          <a:r>
            <a:rPr lang="en-US" dirty="0"/>
            <a:t>Windows</a:t>
          </a:r>
        </a:p>
      </dgm:t>
    </dgm:pt>
    <dgm:pt modelId="{E7603E28-8461-4465-9E3F-3E277FC9A73F}" type="parTrans" cxnId="{50AD3609-D1AC-4C65-8155-1163392571A8}">
      <dgm:prSet/>
      <dgm:spPr/>
      <dgm:t>
        <a:bodyPr/>
        <a:lstStyle/>
        <a:p>
          <a:endParaRPr lang="en-US"/>
        </a:p>
      </dgm:t>
    </dgm:pt>
    <dgm:pt modelId="{1BF2A610-DC6D-4B0C-B131-062E1F3B62BF}" type="sibTrans" cxnId="{50AD3609-D1AC-4C65-8155-1163392571A8}">
      <dgm:prSet/>
      <dgm:spPr/>
      <dgm:t>
        <a:bodyPr/>
        <a:lstStyle/>
        <a:p>
          <a:endParaRPr lang="en-US"/>
        </a:p>
      </dgm:t>
    </dgm:pt>
    <dgm:pt modelId="{11C78558-325B-4016-9492-B4A3BE2E94DA}">
      <dgm:prSet/>
      <dgm:spPr/>
      <dgm:t>
        <a:bodyPr/>
        <a:lstStyle/>
        <a:p>
          <a:r>
            <a:rPr lang="en-US" dirty="0"/>
            <a:t>Windows Nano Server TP5</a:t>
          </a:r>
        </a:p>
      </dgm:t>
    </dgm:pt>
    <dgm:pt modelId="{5B0F6305-6D5B-4BBE-88C7-5BC21C391524}" type="parTrans" cxnId="{E88C096C-54F6-492E-844C-4547371CED21}">
      <dgm:prSet/>
      <dgm:spPr/>
      <dgm:t>
        <a:bodyPr/>
        <a:lstStyle/>
        <a:p>
          <a:endParaRPr lang="en-US"/>
        </a:p>
      </dgm:t>
    </dgm:pt>
    <dgm:pt modelId="{07588C91-FD78-4FDC-AFCC-A3EE5718B716}" type="sibTrans" cxnId="{E88C096C-54F6-492E-844C-4547371CED21}">
      <dgm:prSet/>
      <dgm:spPr/>
      <dgm:t>
        <a:bodyPr/>
        <a:lstStyle/>
        <a:p>
          <a:endParaRPr lang="en-US"/>
        </a:p>
      </dgm:t>
    </dgm:pt>
    <dgm:pt modelId="{4E8956A6-ADB4-486C-B6BF-5F0995A798EA}">
      <dgm:prSet/>
      <dgm:spPr/>
      <dgm:t>
        <a:bodyPr/>
        <a:lstStyle/>
        <a:p>
          <a:r>
            <a:rPr lang="en-US" dirty="0"/>
            <a:t>Windows Server 2016</a:t>
          </a:r>
        </a:p>
      </dgm:t>
    </dgm:pt>
    <dgm:pt modelId="{774C4768-D93D-4F01-B850-BA00F9D45868}" type="parTrans" cxnId="{8D28B042-021C-4703-9195-B4ECD914ACED}">
      <dgm:prSet/>
      <dgm:spPr/>
      <dgm:t>
        <a:bodyPr/>
        <a:lstStyle/>
        <a:p>
          <a:endParaRPr lang="en-US"/>
        </a:p>
      </dgm:t>
    </dgm:pt>
    <dgm:pt modelId="{15765705-B744-4E25-80CF-F4EFAAEE2AB8}" type="sibTrans" cxnId="{8D28B042-021C-4703-9195-B4ECD914ACED}">
      <dgm:prSet/>
      <dgm:spPr/>
      <dgm:t>
        <a:bodyPr/>
        <a:lstStyle/>
        <a:p>
          <a:endParaRPr lang="en-US"/>
        </a:p>
      </dgm:t>
    </dgm:pt>
    <dgm:pt modelId="{DB30810C-02C7-4D90-BE7F-B872566F6864}">
      <dgm:prSet phldrT="[Text]"/>
      <dgm:spPr/>
      <dgm:t>
        <a:bodyPr/>
        <a:lstStyle/>
        <a:p>
          <a:r>
            <a:rPr lang="en-US" dirty="0"/>
            <a:t>Red Hat Enterprise Linux 7.2</a:t>
          </a:r>
        </a:p>
      </dgm:t>
    </dgm:pt>
    <dgm:pt modelId="{01D6F836-CC46-49A2-8EB6-61BA4785B6B6}" type="parTrans" cxnId="{2AE1C596-7BF6-4213-B4D5-9AD7197078B1}">
      <dgm:prSet/>
      <dgm:spPr/>
      <dgm:t>
        <a:bodyPr/>
        <a:lstStyle/>
        <a:p>
          <a:endParaRPr lang="en-US"/>
        </a:p>
      </dgm:t>
    </dgm:pt>
    <dgm:pt modelId="{F210459E-C316-4A06-956A-BB6773548657}" type="sibTrans" cxnId="{2AE1C596-7BF6-4213-B4D5-9AD7197078B1}">
      <dgm:prSet/>
      <dgm:spPr/>
      <dgm:t>
        <a:bodyPr/>
        <a:lstStyle/>
        <a:p>
          <a:endParaRPr lang="en-US"/>
        </a:p>
      </dgm:t>
    </dgm:pt>
    <dgm:pt modelId="{FAEE32AD-0DEF-4679-B9F3-ABEF29C9EBE2}">
      <dgm:prSet/>
      <dgm:spPr/>
      <dgm:t>
        <a:bodyPr/>
        <a:lstStyle/>
        <a:p>
          <a:r>
            <a:rPr lang="en-US" dirty="0"/>
            <a:t>Windows 7+ / Server 2012 R2+</a:t>
          </a:r>
        </a:p>
      </dgm:t>
    </dgm:pt>
    <dgm:pt modelId="{8E04B928-FE58-4CE8-92DA-7E217A048A72}" type="parTrans" cxnId="{7B91EE64-5EBF-4BB6-9F5A-B81B2E269656}">
      <dgm:prSet/>
      <dgm:spPr/>
      <dgm:t>
        <a:bodyPr/>
        <a:lstStyle/>
        <a:p>
          <a:endParaRPr lang="en-US"/>
        </a:p>
      </dgm:t>
    </dgm:pt>
    <dgm:pt modelId="{ABBDB79C-355A-4B99-8895-D8211558FC6B}" type="sibTrans" cxnId="{7B91EE64-5EBF-4BB6-9F5A-B81B2E269656}">
      <dgm:prSet/>
      <dgm:spPr/>
      <dgm:t>
        <a:bodyPr/>
        <a:lstStyle/>
        <a:p>
          <a:endParaRPr lang="en-US"/>
        </a:p>
      </dgm:t>
    </dgm:pt>
    <dgm:pt modelId="{4D63561E-DE74-4502-956E-639A83D6DB5F}">
      <dgm:prSet/>
      <dgm:spPr/>
      <dgm:t>
        <a:bodyPr/>
        <a:lstStyle/>
        <a:p>
          <a:r>
            <a:rPr lang="en-US" dirty="0"/>
            <a:t>Windows Server Core</a:t>
          </a:r>
        </a:p>
      </dgm:t>
    </dgm:pt>
    <dgm:pt modelId="{DB0F696F-67AC-45D5-B2FC-F4905473E7BA}" type="parTrans" cxnId="{789E23FF-D1F8-4F81-ADCA-15D7EE64EE5F}">
      <dgm:prSet/>
      <dgm:spPr/>
      <dgm:t>
        <a:bodyPr/>
        <a:lstStyle/>
        <a:p>
          <a:endParaRPr lang="en-US"/>
        </a:p>
      </dgm:t>
    </dgm:pt>
    <dgm:pt modelId="{7406155F-90B5-4E8C-AFC9-D84F61F26007}" type="sibTrans" cxnId="{789E23FF-D1F8-4F81-ADCA-15D7EE64EE5F}">
      <dgm:prSet/>
      <dgm:spPr/>
      <dgm:t>
        <a:bodyPr/>
        <a:lstStyle/>
        <a:p>
          <a:endParaRPr lang="en-US"/>
        </a:p>
      </dgm:t>
    </dgm:pt>
    <dgm:pt modelId="{6E614EDB-071F-4122-9A43-339DEC48D762}" type="pres">
      <dgm:prSet presAssocID="{CF5212FF-4307-439C-8A23-8F0A7FB08B24}" presName="linear" presStyleCnt="0">
        <dgm:presLayoutVars>
          <dgm:animLvl val="lvl"/>
          <dgm:resizeHandles val="exact"/>
        </dgm:presLayoutVars>
      </dgm:prSet>
      <dgm:spPr/>
      <dgm:t>
        <a:bodyPr/>
        <a:lstStyle/>
        <a:p>
          <a:endParaRPr lang="es-AR"/>
        </a:p>
      </dgm:t>
    </dgm:pt>
    <dgm:pt modelId="{00EF9232-B1F9-4B64-869A-E4DE664E9781}" type="pres">
      <dgm:prSet presAssocID="{DA3EA4BD-ECF9-48F5-B6E0-EFA4998C3314}" presName="parentText" presStyleLbl="node1" presStyleIdx="0" presStyleCnt="3">
        <dgm:presLayoutVars>
          <dgm:chMax val="0"/>
          <dgm:bulletEnabled val="1"/>
        </dgm:presLayoutVars>
      </dgm:prSet>
      <dgm:spPr/>
      <dgm:t>
        <a:bodyPr/>
        <a:lstStyle/>
        <a:p>
          <a:endParaRPr lang="es-AR"/>
        </a:p>
      </dgm:t>
    </dgm:pt>
    <dgm:pt modelId="{D111426C-DEEA-4C40-9C45-BBF28AA8A229}" type="pres">
      <dgm:prSet presAssocID="{DA3EA4BD-ECF9-48F5-B6E0-EFA4998C3314}" presName="childText" presStyleLbl="revTx" presStyleIdx="0" presStyleCnt="2">
        <dgm:presLayoutVars>
          <dgm:bulletEnabled val="1"/>
        </dgm:presLayoutVars>
      </dgm:prSet>
      <dgm:spPr/>
      <dgm:t>
        <a:bodyPr/>
        <a:lstStyle/>
        <a:p>
          <a:endParaRPr lang="es-AR"/>
        </a:p>
      </dgm:t>
    </dgm:pt>
    <dgm:pt modelId="{8FD2448B-5789-4427-9E59-DF2BF080F3E1}" type="pres">
      <dgm:prSet presAssocID="{402C5B9C-56B3-41CA-8068-2E6CE8072774}" presName="parentText" presStyleLbl="node1" presStyleIdx="1" presStyleCnt="3">
        <dgm:presLayoutVars>
          <dgm:chMax val="0"/>
          <dgm:bulletEnabled val="1"/>
        </dgm:presLayoutVars>
      </dgm:prSet>
      <dgm:spPr/>
      <dgm:t>
        <a:bodyPr/>
        <a:lstStyle/>
        <a:p>
          <a:endParaRPr lang="es-AR"/>
        </a:p>
      </dgm:t>
    </dgm:pt>
    <dgm:pt modelId="{291AC600-44AA-4556-8957-778A208FCE41}" type="pres">
      <dgm:prSet presAssocID="{CCA3A104-14FA-42B3-B895-1FFB3C75B940}" presName="spacer" presStyleCnt="0"/>
      <dgm:spPr/>
    </dgm:pt>
    <dgm:pt modelId="{060F2463-9420-48BE-AD15-8886D32EB75F}" type="pres">
      <dgm:prSet presAssocID="{9B1144A2-55EA-4F4D-A7C9-643B430B8092}" presName="parentText" presStyleLbl="node1" presStyleIdx="2" presStyleCnt="3">
        <dgm:presLayoutVars>
          <dgm:chMax val="0"/>
          <dgm:bulletEnabled val="1"/>
        </dgm:presLayoutVars>
      </dgm:prSet>
      <dgm:spPr/>
      <dgm:t>
        <a:bodyPr/>
        <a:lstStyle/>
        <a:p>
          <a:endParaRPr lang="es-AR"/>
        </a:p>
      </dgm:t>
    </dgm:pt>
    <dgm:pt modelId="{20E40671-FAC3-44DB-B7B4-1AABB994B165}" type="pres">
      <dgm:prSet presAssocID="{9B1144A2-55EA-4F4D-A7C9-643B430B8092}" presName="childText" presStyleLbl="revTx" presStyleIdx="1" presStyleCnt="2">
        <dgm:presLayoutVars>
          <dgm:bulletEnabled val="1"/>
        </dgm:presLayoutVars>
      </dgm:prSet>
      <dgm:spPr/>
      <dgm:t>
        <a:bodyPr/>
        <a:lstStyle/>
        <a:p>
          <a:endParaRPr lang="es-AR"/>
        </a:p>
      </dgm:t>
    </dgm:pt>
  </dgm:ptLst>
  <dgm:cxnLst>
    <dgm:cxn modelId="{A29BA99A-F6E0-46CE-B2C7-B9904050D36B}" type="presOf" srcId="{DA3EA4BD-ECF9-48F5-B6E0-EFA4998C3314}" destId="{00EF9232-B1F9-4B64-869A-E4DE664E9781}" srcOrd="0" destOrd="0" presId="urn:microsoft.com/office/officeart/2005/8/layout/vList2"/>
    <dgm:cxn modelId="{7D59957E-1854-4A41-85E4-273488A9A334}" srcId="{CF5212FF-4307-439C-8A23-8F0A7FB08B24}" destId="{DA3EA4BD-ECF9-48F5-B6E0-EFA4998C3314}" srcOrd="0" destOrd="0" parTransId="{42F81D59-23D8-4EF9-B91A-F6032B5B933D}" sibTransId="{FF814100-3220-4527-8026-23789F7C7FCD}"/>
    <dgm:cxn modelId="{D5BC371F-80E5-4559-9EA0-C09AC4B01949}" srcId="{DA3EA4BD-ECF9-48F5-B6E0-EFA4998C3314}" destId="{6543F04E-7B15-43C6-8D60-F7282CF575ED}" srcOrd="5" destOrd="0" parTransId="{AB512138-5644-48DF-897E-DAC3A99D96BE}" sibTransId="{1274CEC1-C7E4-4A7E-8F15-11C693556303}"/>
    <dgm:cxn modelId="{E677D2C3-79C9-4494-A055-DD58FC7A0D5A}" type="presOf" srcId="{402C5B9C-56B3-41CA-8068-2E6CE8072774}" destId="{8FD2448B-5789-4427-9E59-DF2BF080F3E1}" srcOrd="0" destOrd="0" presId="urn:microsoft.com/office/officeart/2005/8/layout/vList2"/>
    <dgm:cxn modelId="{20D6AD32-B305-4972-86B5-E5BB6C660D34}" type="presOf" srcId="{11C78558-325B-4016-9492-B4A3BE2E94DA}" destId="{20E40671-FAC3-44DB-B7B4-1AABB994B165}" srcOrd="0" destOrd="1" presId="urn:microsoft.com/office/officeart/2005/8/layout/vList2"/>
    <dgm:cxn modelId="{0EE963F1-C4DE-40F2-851F-10C3F60B02AC}" type="presOf" srcId="{025DCCEE-699D-426F-A852-41DE9EBB0F46}" destId="{D111426C-DEEA-4C40-9C45-BBF28AA8A229}" srcOrd="0" destOrd="2" presId="urn:microsoft.com/office/officeart/2005/8/layout/vList2"/>
    <dgm:cxn modelId="{1638E6C9-0EB9-41ED-8D05-64F0EC2BC0FD}" type="presOf" srcId="{4D63561E-DE74-4502-956E-639A83D6DB5F}" destId="{20E40671-FAC3-44DB-B7B4-1AABB994B165}" srcOrd="0" destOrd="2" presId="urn:microsoft.com/office/officeart/2005/8/layout/vList2"/>
    <dgm:cxn modelId="{EF0395E2-BE23-4508-8D2D-359F266ACF9B}" srcId="{DA3EA4BD-ECF9-48F5-B6E0-EFA4998C3314}" destId="{0F69E6AD-2BBE-49F0-9100-935FA0004B9E}" srcOrd="7" destOrd="0" parTransId="{EDD7E5AD-E41F-4E79-9A83-47292F43A3A3}" sibTransId="{F60ECE80-DCBB-4D39-8848-E4DC308661C1}"/>
    <dgm:cxn modelId="{5FCD2947-B53F-41CD-98DA-4BDFACFCD204}" type="presOf" srcId="{D642364C-8EB1-43C5-9560-7C8C8679FE37}" destId="{D111426C-DEEA-4C40-9C45-BBF28AA8A229}" srcOrd="0" destOrd="6" presId="urn:microsoft.com/office/officeart/2005/8/layout/vList2"/>
    <dgm:cxn modelId="{F91D12C8-961D-4DFA-A3F0-5D250F786B4A}" type="presOf" srcId="{82E93251-47AF-4DF0-A8F9-65EF89A52660}" destId="{D111426C-DEEA-4C40-9C45-BBF28AA8A229}" srcOrd="0" destOrd="4" presId="urn:microsoft.com/office/officeart/2005/8/layout/vList2"/>
    <dgm:cxn modelId="{D8B04185-6F0D-43A1-9D7B-6150C7061468}" type="presOf" srcId="{FAEE32AD-0DEF-4679-B9F3-ABEF29C9EBE2}" destId="{20E40671-FAC3-44DB-B7B4-1AABB994B165}" srcOrd="0" destOrd="0" presId="urn:microsoft.com/office/officeart/2005/8/layout/vList2"/>
    <dgm:cxn modelId="{553CC7FB-CC9E-4F67-B21B-8C65D37ADC1A}" srcId="{DA3EA4BD-ECF9-48F5-B6E0-EFA4998C3314}" destId="{5E7F7BEF-01BA-4656-8901-7E923965BC9E}" srcOrd="3" destOrd="0" parTransId="{0FD4EEF6-6879-4B12-892E-3EE7CAC1FAE2}" sibTransId="{0B1AB33B-C2C9-4D3C-9CA5-AE1500C1ED28}"/>
    <dgm:cxn modelId="{778D9941-2177-4253-8A03-898EB92241F9}" type="presOf" srcId="{CF5212FF-4307-439C-8A23-8F0A7FB08B24}" destId="{6E614EDB-071F-4122-9A43-339DEC48D762}" srcOrd="0" destOrd="0" presId="urn:microsoft.com/office/officeart/2005/8/layout/vList2"/>
    <dgm:cxn modelId="{2364E562-F950-4CF8-9CD7-2526F65F9955}" type="presOf" srcId="{6543F04E-7B15-43C6-8D60-F7282CF575ED}" destId="{D111426C-DEEA-4C40-9C45-BBF28AA8A229}" srcOrd="0" destOrd="5" presId="urn:microsoft.com/office/officeart/2005/8/layout/vList2"/>
    <dgm:cxn modelId="{3F7EB7D4-5588-43F3-B17B-92EBEA9AE689}" srcId="{DA3EA4BD-ECF9-48F5-B6E0-EFA4998C3314}" destId="{AE7CC17E-8FB9-44A8-9FA1-A6DE08B8FC14}" srcOrd="1" destOrd="0" parTransId="{816228E6-47CE-4CF1-A5EC-B54E4A62A64D}" sibTransId="{09AFB462-C75C-455A-8BD9-FE89F0557320}"/>
    <dgm:cxn modelId="{2AE1C596-7BF6-4213-B4D5-9AD7197078B1}" srcId="{DA3EA4BD-ECF9-48F5-B6E0-EFA4998C3314}" destId="{DB30810C-02C7-4D90-BE7F-B872566F6864}" srcOrd="0" destOrd="0" parTransId="{01D6F836-CC46-49A2-8EB6-61BA4785B6B6}" sibTransId="{F210459E-C316-4A06-956A-BB6773548657}"/>
    <dgm:cxn modelId="{7F94C2E6-BDE4-4A91-B5B1-7808A464BCE0}" srcId="{DA3EA4BD-ECF9-48F5-B6E0-EFA4998C3314}" destId="{D642364C-8EB1-43C5-9560-7C8C8679FE37}" srcOrd="6" destOrd="0" parTransId="{C7F7F3F1-DC49-48FE-B649-2DA3A430C5CC}" sibTransId="{CDF266A6-7584-43C4-951B-7B90F395C71D}"/>
    <dgm:cxn modelId="{789E23FF-D1F8-4F81-ADCA-15D7EE64EE5F}" srcId="{9B1144A2-55EA-4F4D-A7C9-643B430B8092}" destId="{4D63561E-DE74-4502-956E-639A83D6DB5F}" srcOrd="2" destOrd="0" parTransId="{DB0F696F-67AC-45D5-B2FC-F4905473E7BA}" sibTransId="{7406155F-90B5-4E8C-AFC9-D84F61F26007}"/>
    <dgm:cxn modelId="{20F6F80E-CC9E-45D8-8056-18DFC0D25690}" srcId="{DA3EA4BD-ECF9-48F5-B6E0-EFA4998C3314}" destId="{82E93251-47AF-4DF0-A8F9-65EF89A52660}" srcOrd="4" destOrd="0" parTransId="{18DC0EAA-5B98-4A92-9C1D-BA734C5AE0CA}" sibTransId="{FD326032-5194-49F8-AF01-68BDF6B14D7C}"/>
    <dgm:cxn modelId="{CDA332B1-688D-4A73-98FC-C23BFA5DCDDB}" type="presOf" srcId="{4E8956A6-ADB4-486C-B6BF-5F0995A798EA}" destId="{20E40671-FAC3-44DB-B7B4-1AABB994B165}" srcOrd="0" destOrd="3" presId="urn:microsoft.com/office/officeart/2005/8/layout/vList2"/>
    <dgm:cxn modelId="{EA42E5A6-489B-4C38-A0F3-AB90C13AC62D}" type="presOf" srcId="{5E7F7BEF-01BA-4656-8901-7E923965BC9E}" destId="{D111426C-DEEA-4C40-9C45-BBF28AA8A229}" srcOrd="0" destOrd="3" presId="urn:microsoft.com/office/officeart/2005/8/layout/vList2"/>
    <dgm:cxn modelId="{8D28B042-021C-4703-9195-B4ECD914ACED}" srcId="{9B1144A2-55EA-4F4D-A7C9-643B430B8092}" destId="{4E8956A6-ADB4-486C-B6BF-5F0995A798EA}" srcOrd="3" destOrd="0" parTransId="{774C4768-D93D-4F01-B850-BA00F9D45868}" sibTransId="{15765705-B744-4E25-80CF-F4EFAAEE2AB8}"/>
    <dgm:cxn modelId="{4F0EECB6-BD81-4FA0-8192-AFBDE5B269AA}" type="presOf" srcId="{0F69E6AD-2BBE-49F0-9100-935FA0004B9E}" destId="{D111426C-DEEA-4C40-9C45-BBF28AA8A229}" srcOrd="0" destOrd="7" presId="urn:microsoft.com/office/officeart/2005/8/layout/vList2"/>
    <dgm:cxn modelId="{7B91EE64-5EBF-4BB6-9F5A-B81B2E269656}" srcId="{9B1144A2-55EA-4F4D-A7C9-643B430B8092}" destId="{FAEE32AD-0DEF-4679-B9F3-ABEF29C9EBE2}" srcOrd="0" destOrd="0" parTransId="{8E04B928-FE58-4CE8-92DA-7E217A048A72}" sibTransId="{ABBDB79C-355A-4B99-8895-D8211558FC6B}"/>
    <dgm:cxn modelId="{3E7A8F4A-673C-4A4A-BD2F-FF594C1DB450}" type="presOf" srcId="{9B1144A2-55EA-4F4D-A7C9-643B430B8092}" destId="{060F2463-9420-48BE-AD15-8886D32EB75F}" srcOrd="0" destOrd="0" presId="urn:microsoft.com/office/officeart/2005/8/layout/vList2"/>
    <dgm:cxn modelId="{50AD3609-D1AC-4C65-8155-1163392571A8}" srcId="{CF5212FF-4307-439C-8A23-8F0A7FB08B24}" destId="{9B1144A2-55EA-4F4D-A7C9-643B430B8092}" srcOrd="2" destOrd="0" parTransId="{E7603E28-8461-4465-9E3F-3E277FC9A73F}" sibTransId="{1BF2A610-DC6D-4B0C-B131-062E1F3B62BF}"/>
    <dgm:cxn modelId="{F6BF6AFB-BCDB-4573-9453-DD04724B7105}" srcId="{CF5212FF-4307-439C-8A23-8F0A7FB08B24}" destId="{402C5B9C-56B3-41CA-8068-2E6CE8072774}" srcOrd="1" destOrd="0" parTransId="{F6D1D541-4103-4191-83A8-91A4391122BC}" sibTransId="{CCA3A104-14FA-42B3-B895-1FFB3C75B940}"/>
    <dgm:cxn modelId="{E4404167-25D8-4B9D-B8A7-E278C33565FD}" type="presOf" srcId="{DB30810C-02C7-4D90-BE7F-B872566F6864}" destId="{D111426C-DEEA-4C40-9C45-BBF28AA8A229}" srcOrd="0" destOrd="0" presId="urn:microsoft.com/office/officeart/2005/8/layout/vList2"/>
    <dgm:cxn modelId="{C7E427C3-B872-469D-B82C-0FC2B7495707}" srcId="{DA3EA4BD-ECF9-48F5-B6E0-EFA4998C3314}" destId="{025DCCEE-699D-426F-A852-41DE9EBB0F46}" srcOrd="2" destOrd="0" parTransId="{4264815A-FC20-4E31-ABAB-886DC279C74F}" sibTransId="{35CB0063-714E-47FC-A86A-1532E8CD5DE6}"/>
    <dgm:cxn modelId="{59898A87-D499-4C86-83E1-BC3E93408523}" type="presOf" srcId="{AE7CC17E-8FB9-44A8-9FA1-A6DE08B8FC14}" destId="{D111426C-DEEA-4C40-9C45-BBF28AA8A229}" srcOrd="0" destOrd="1" presId="urn:microsoft.com/office/officeart/2005/8/layout/vList2"/>
    <dgm:cxn modelId="{E88C096C-54F6-492E-844C-4547371CED21}" srcId="{9B1144A2-55EA-4F4D-A7C9-643B430B8092}" destId="{11C78558-325B-4016-9492-B4A3BE2E94DA}" srcOrd="1" destOrd="0" parTransId="{5B0F6305-6D5B-4BBE-88C7-5BC21C391524}" sibTransId="{07588C91-FD78-4FDC-AFCC-A3EE5718B716}"/>
    <dgm:cxn modelId="{CCC4B4CC-830B-43FE-ACC7-572EF720F68B}" type="presParOf" srcId="{6E614EDB-071F-4122-9A43-339DEC48D762}" destId="{00EF9232-B1F9-4B64-869A-E4DE664E9781}" srcOrd="0" destOrd="0" presId="urn:microsoft.com/office/officeart/2005/8/layout/vList2"/>
    <dgm:cxn modelId="{73B7AABF-6377-4F92-AECF-BBDFD52125BA}" type="presParOf" srcId="{6E614EDB-071F-4122-9A43-339DEC48D762}" destId="{D111426C-DEEA-4C40-9C45-BBF28AA8A229}" srcOrd="1" destOrd="0" presId="urn:microsoft.com/office/officeart/2005/8/layout/vList2"/>
    <dgm:cxn modelId="{74F58560-2478-4442-91A7-B4829C2B5118}" type="presParOf" srcId="{6E614EDB-071F-4122-9A43-339DEC48D762}" destId="{8FD2448B-5789-4427-9E59-DF2BF080F3E1}" srcOrd="2" destOrd="0" presId="urn:microsoft.com/office/officeart/2005/8/layout/vList2"/>
    <dgm:cxn modelId="{CC16BB8C-215F-473E-8004-5699E3CBB51E}" type="presParOf" srcId="{6E614EDB-071F-4122-9A43-339DEC48D762}" destId="{291AC600-44AA-4556-8957-778A208FCE41}" srcOrd="3" destOrd="0" presId="urn:microsoft.com/office/officeart/2005/8/layout/vList2"/>
    <dgm:cxn modelId="{C5504360-7597-44B8-A98D-A090EC421A15}" type="presParOf" srcId="{6E614EDB-071F-4122-9A43-339DEC48D762}" destId="{060F2463-9420-48BE-AD15-8886D32EB75F}" srcOrd="4" destOrd="0" presId="urn:microsoft.com/office/officeart/2005/8/layout/vList2"/>
    <dgm:cxn modelId="{DEAB4C9E-4DB4-492C-BD86-7761F3A6096A}" type="presParOf" srcId="{6E614EDB-071F-4122-9A43-339DEC48D762}" destId="{20E40671-FAC3-44DB-B7B4-1AABB994B165}" srcOrd="5"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F9232-B1F9-4B64-869A-E4DE664E9781}">
      <dsp:nvSpPr>
        <dsp:cNvPr id="0" name=""/>
        <dsp:cNvSpPr/>
      </dsp:nvSpPr>
      <dsp:spPr>
        <a:xfrm>
          <a:off x="0" y="14818"/>
          <a:ext cx="4482940" cy="56628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Linux</a:t>
          </a:r>
        </a:p>
      </dsp:txBody>
      <dsp:txXfrm>
        <a:off x="27644" y="42462"/>
        <a:ext cx="4427652" cy="510992"/>
      </dsp:txXfrm>
    </dsp:sp>
    <dsp:sp modelId="{D111426C-DEEA-4C40-9C45-BBF28AA8A229}">
      <dsp:nvSpPr>
        <dsp:cNvPr id="0" name=""/>
        <dsp:cNvSpPr/>
      </dsp:nvSpPr>
      <dsp:spPr>
        <a:xfrm>
          <a:off x="0" y="581098"/>
          <a:ext cx="4482940" cy="2550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3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Red Hat Enterprise Linux 7.2</a:t>
          </a:r>
        </a:p>
        <a:p>
          <a:pPr marL="171450" lvl="1" indent="-171450" algn="l" defTabSz="755650">
            <a:lnSpc>
              <a:spcPct val="90000"/>
            </a:lnSpc>
            <a:spcBef>
              <a:spcPct val="0"/>
            </a:spcBef>
            <a:spcAft>
              <a:spcPct val="20000"/>
            </a:spcAft>
            <a:buChar char="••"/>
          </a:pPr>
          <a:r>
            <a:rPr lang="en-US" sz="1700" kern="1200" dirty="0"/>
            <a:t>CentOS 7.1+</a:t>
          </a:r>
        </a:p>
        <a:p>
          <a:pPr marL="171450" lvl="1" indent="-171450" algn="l" defTabSz="755650">
            <a:lnSpc>
              <a:spcPct val="90000"/>
            </a:lnSpc>
            <a:spcBef>
              <a:spcPct val="0"/>
            </a:spcBef>
            <a:spcAft>
              <a:spcPct val="20000"/>
            </a:spcAft>
            <a:buChar char="••"/>
          </a:pPr>
          <a:r>
            <a:rPr lang="en-US" sz="1700" kern="1200" dirty="0" err="1"/>
            <a:t>Debian</a:t>
          </a:r>
          <a:r>
            <a:rPr lang="en-US" sz="1700" kern="1200" dirty="0"/>
            <a:t> 8.2+</a:t>
          </a:r>
        </a:p>
        <a:p>
          <a:pPr marL="171450" lvl="1" indent="-171450" algn="l" defTabSz="755650">
            <a:lnSpc>
              <a:spcPct val="90000"/>
            </a:lnSpc>
            <a:spcBef>
              <a:spcPct val="0"/>
            </a:spcBef>
            <a:spcAft>
              <a:spcPct val="20000"/>
            </a:spcAft>
            <a:buChar char="••"/>
          </a:pPr>
          <a:r>
            <a:rPr lang="en-US" sz="1700" kern="1200" dirty="0"/>
            <a:t>Fedora 23</a:t>
          </a:r>
        </a:p>
        <a:p>
          <a:pPr marL="171450" lvl="1" indent="-171450" algn="l" defTabSz="755650">
            <a:lnSpc>
              <a:spcPct val="90000"/>
            </a:lnSpc>
            <a:spcBef>
              <a:spcPct val="0"/>
            </a:spcBef>
            <a:spcAft>
              <a:spcPct val="20000"/>
            </a:spcAft>
            <a:buChar char="••"/>
          </a:pPr>
          <a:r>
            <a:rPr lang="en-US" sz="1700" kern="1200" dirty="0"/>
            <a:t>Linux Mint 17.1, 18</a:t>
          </a:r>
        </a:p>
        <a:p>
          <a:pPr marL="171450" lvl="1" indent="-171450" algn="l" defTabSz="755650">
            <a:lnSpc>
              <a:spcPct val="90000"/>
            </a:lnSpc>
            <a:spcBef>
              <a:spcPct val="0"/>
            </a:spcBef>
            <a:spcAft>
              <a:spcPct val="20000"/>
            </a:spcAft>
            <a:buChar char="••"/>
          </a:pPr>
          <a:r>
            <a:rPr lang="en-US" sz="1700" kern="1200" dirty="0" err="1"/>
            <a:t>OpenSUSE</a:t>
          </a:r>
          <a:r>
            <a:rPr lang="en-US" sz="1700" kern="1200" dirty="0"/>
            <a:t> 13.2, 42.1</a:t>
          </a:r>
        </a:p>
        <a:p>
          <a:pPr marL="171450" lvl="1" indent="-171450" algn="l" defTabSz="755650">
            <a:lnSpc>
              <a:spcPct val="90000"/>
            </a:lnSpc>
            <a:spcBef>
              <a:spcPct val="0"/>
            </a:spcBef>
            <a:spcAft>
              <a:spcPct val="20000"/>
            </a:spcAft>
            <a:buChar char="••"/>
          </a:pPr>
          <a:r>
            <a:rPr lang="en-US" sz="1700" kern="1200" dirty="0"/>
            <a:t>Oracle Linux 7.1</a:t>
          </a:r>
        </a:p>
        <a:p>
          <a:pPr marL="171450" lvl="1" indent="-171450" algn="l" defTabSz="755650">
            <a:lnSpc>
              <a:spcPct val="90000"/>
            </a:lnSpc>
            <a:spcBef>
              <a:spcPct val="0"/>
            </a:spcBef>
            <a:spcAft>
              <a:spcPct val="20000"/>
            </a:spcAft>
            <a:buChar char="••"/>
          </a:pPr>
          <a:r>
            <a:rPr lang="en-US" sz="1700" kern="1200" dirty="0"/>
            <a:t>Ubuntu 14.04 &amp; 16.04</a:t>
          </a:r>
        </a:p>
      </dsp:txBody>
      <dsp:txXfrm>
        <a:off x="0" y="581098"/>
        <a:ext cx="4482940" cy="2550240"/>
      </dsp:txXfrm>
    </dsp:sp>
    <dsp:sp modelId="{8FD2448B-5789-4427-9E59-DF2BF080F3E1}">
      <dsp:nvSpPr>
        <dsp:cNvPr id="0" name=""/>
        <dsp:cNvSpPr/>
      </dsp:nvSpPr>
      <dsp:spPr>
        <a:xfrm>
          <a:off x="0" y="3131338"/>
          <a:ext cx="4482940" cy="566280"/>
        </a:xfrm>
        <a:prstGeom prst="roundRect">
          <a:avLst/>
        </a:prstGeom>
        <a:solidFill>
          <a:schemeClr val="accent2">
            <a:hueOff val="-5620008"/>
            <a:satOff val="-11426"/>
            <a:lumOff val="-392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Mac OS X 10.11, 10.12</a:t>
          </a:r>
        </a:p>
      </dsp:txBody>
      <dsp:txXfrm>
        <a:off x="27644" y="3158982"/>
        <a:ext cx="4427652" cy="510992"/>
      </dsp:txXfrm>
    </dsp:sp>
    <dsp:sp modelId="{060F2463-9420-48BE-AD15-8886D32EB75F}">
      <dsp:nvSpPr>
        <dsp:cNvPr id="0" name=""/>
        <dsp:cNvSpPr/>
      </dsp:nvSpPr>
      <dsp:spPr>
        <a:xfrm>
          <a:off x="0" y="3760979"/>
          <a:ext cx="4482940" cy="566280"/>
        </a:xfrm>
        <a:prstGeom prst="roundRect">
          <a:avLst/>
        </a:prstGeom>
        <a:solidFill>
          <a:schemeClr val="accent2">
            <a:hueOff val="-11240015"/>
            <a:satOff val="-22852"/>
            <a:lumOff val="-78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a:t>Windows</a:t>
          </a:r>
        </a:p>
      </dsp:txBody>
      <dsp:txXfrm>
        <a:off x="27644" y="3788623"/>
        <a:ext cx="4427652" cy="510992"/>
      </dsp:txXfrm>
    </dsp:sp>
    <dsp:sp modelId="{20E40671-FAC3-44DB-B7B4-1AABB994B165}">
      <dsp:nvSpPr>
        <dsp:cNvPr id="0" name=""/>
        <dsp:cNvSpPr/>
      </dsp:nvSpPr>
      <dsp:spPr>
        <a:xfrm>
          <a:off x="0" y="4327259"/>
          <a:ext cx="4482940" cy="1275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333"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dirty="0"/>
            <a:t>Windows 7+ / Server 2012 R2+</a:t>
          </a:r>
        </a:p>
        <a:p>
          <a:pPr marL="171450" lvl="1" indent="-171450" algn="l" defTabSz="755650">
            <a:lnSpc>
              <a:spcPct val="90000"/>
            </a:lnSpc>
            <a:spcBef>
              <a:spcPct val="0"/>
            </a:spcBef>
            <a:spcAft>
              <a:spcPct val="20000"/>
            </a:spcAft>
            <a:buChar char="••"/>
          </a:pPr>
          <a:r>
            <a:rPr lang="en-US" sz="1700" kern="1200" dirty="0"/>
            <a:t>Windows Nano Server TP5</a:t>
          </a:r>
        </a:p>
        <a:p>
          <a:pPr marL="171450" lvl="1" indent="-171450" algn="l" defTabSz="755650">
            <a:lnSpc>
              <a:spcPct val="90000"/>
            </a:lnSpc>
            <a:spcBef>
              <a:spcPct val="0"/>
            </a:spcBef>
            <a:spcAft>
              <a:spcPct val="20000"/>
            </a:spcAft>
            <a:buChar char="••"/>
          </a:pPr>
          <a:r>
            <a:rPr lang="en-US" sz="1700" kern="1200" dirty="0"/>
            <a:t>Windows Server Core</a:t>
          </a:r>
        </a:p>
        <a:p>
          <a:pPr marL="171450" lvl="1" indent="-171450" algn="l" defTabSz="755650">
            <a:lnSpc>
              <a:spcPct val="90000"/>
            </a:lnSpc>
            <a:spcBef>
              <a:spcPct val="0"/>
            </a:spcBef>
            <a:spcAft>
              <a:spcPct val="20000"/>
            </a:spcAft>
            <a:buChar char="••"/>
          </a:pPr>
          <a:r>
            <a:rPr lang="en-US" sz="1700" kern="1200" dirty="0"/>
            <a:t>Windows Server 2016</a:t>
          </a:r>
        </a:p>
      </dsp:txBody>
      <dsp:txXfrm>
        <a:off x="0" y="4327259"/>
        <a:ext cx="4482940" cy="12751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8/19/2017 8:35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8/19/2017 8:35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A66B9C7-15EC-4EB1-9F5F-52E1084B6642}" type="datetime8">
              <a:rPr lang="en-US" smtClean="0"/>
              <a:t>8/19/2017 8:50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62781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789140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real world, there are real consequences if companies are unable to deliver high-quality software quickly or build the wrong thing to begin with:</a:t>
            </a:r>
            <a:br>
              <a:rPr lang="en-US" dirty="0"/>
            </a:br>
            <a:r>
              <a:rPr lang="en-US" b="1" dirty="0"/>
              <a:t>(CLICK)</a:t>
            </a:r>
          </a:p>
          <a:p>
            <a:pPr marL="171450" indent="-171450">
              <a:buFont typeface="Arial" panose="020B0604020202020204" pitchFamily="34" charset="0"/>
              <a:buChar char="•"/>
            </a:pPr>
            <a:r>
              <a:rPr lang="en-US" dirty="0"/>
              <a:t>40% of implementations end up getting reworked because they don’t meet the users’ original requirements.</a:t>
            </a:r>
            <a:br>
              <a:rPr lang="en-US" dirty="0"/>
            </a:br>
            <a:r>
              <a:rPr lang="en-US" b="1" dirty="0"/>
              <a:t>(CLICK)</a:t>
            </a:r>
          </a:p>
          <a:p>
            <a:pPr marL="171450" indent="-171450">
              <a:buFont typeface="Arial" panose="020B0604020202020204" pitchFamily="34" charset="0"/>
              <a:buChar char="•"/>
            </a:pPr>
            <a:r>
              <a:rPr lang="en-US" dirty="0"/>
              <a:t>The average cost of one hour downtime of a customer-facing app is calculated at 100.000 dollars per hour – and this does not take into account the damage to reputation, which can be even greater.</a:t>
            </a:r>
            <a:br>
              <a:rPr lang="en-US" dirty="0"/>
            </a:br>
            <a:r>
              <a:rPr lang="en-US" dirty="0"/>
              <a:t>Fixing such production issues takes on average 200 minutes per incident.</a:t>
            </a:r>
            <a:br>
              <a:rPr lang="en-US" dirty="0"/>
            </a:br>
            <a:r>
              <a:rPr lang="en-US" b="1" dirty="0"/>
              <a:t>(CLICK)</a:t>
            </a:r>
          </a:p>
          <a:p>
            <a:pPr marL="171450" indent="-171450">
              <a:buFont typeface="Arial" panose="020B0604020202020204" pitchFamily="34" charset="0"/>
              <a:buChar char="•"/>
            </a:pPr>
            <a:r>
              <a:rPr lang="en-US" dirty="0"/>
              <a:t>Three quarters of development teams have adopted Agile methodologies today, enabling them to develop faster.</a:t>
            </a:r>
            <a:br>
              <a:rPr lang="en-US" dirty="0"/>
            </a:br>
            <a:r>
              <a:rPr lang="en-US" dirty="0"/>
              <a:t>While this is a great number, it does not help if a development team is Agile but deployment still takes weeks or months.</a:t>
            </a:r>
            <a:br>
              <a:rPr lang="en-US" dirty="0"/>
            </a:br>
            <a:r>
              <a:rPr lang="en-US" b="1" dirty="0"/>
              <a:t>(CLICK)</a:t>
            </a:r>
          </a:p>
          <a:p>
            <a:pPr marL="171450" indent="-171450">
              <a:buFont typeface="Arial" panose="020B0604020202020204" pitchFamily="34" charset="0"/>
              <a:buChar char="•"/>
            </a:pPr>
            <a:r>
              <a:rPr lang="en-US" dirty="0"/>
              <a:t>These are just 3 examples but all the data we have today points toward one conclusion – this is about more than just frustration or minor delays. Lack of collaboration between dev and ops can have substantial impact on a company’s bottom line and success.</a:t>
            </a:r>
          </a:p>
          <a:p>
            <a:endParaRPr lang="en-US" dirty="0"/>
          </a:p>
        </p:txBody>
      </p:sp>
      <p:sp>
        <p:nvSpPr>
          <p:cNvPr id="4" name="Slide Number Placeholder 3"/>
          <p:cNvSpPr>
            <a:spLocks noGrp="1"/>
          </p:cNvSpPr>
          <p:nvPr>
            <p:ph type="sldNum" sz="quarter" idx="10"/>
          </p:nvPr>
        </p:nvSpPr>
        <p:spPr/>
        <p:txBody>
          <a:bodyPr/>
          <a:lstStyle/>
          <a:p>
            <a:fld id="{BC0ADD52-FCBA-422E-A9A8-1240E1F25335}" type="slidenum">
              <a:rPr lang="en-US" smtClean="0"/>
              <a:t>16</a:t>
            </a:fld>
            <a:endParaRPr lang="en-US"/>
          </a:p>
        </p:txBody>
      </p:sp>
    </p:spTree>
    <p:extLst>
      <p:ext uri="{BB962C8B-B14F-4D97-AF65-F5344CB8AC3E}">
        <p14:creationId xmlns:p14="http://schemas.microsoft.com/office/powerpoint/2010/main" val="1147738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are now in the second decade of Agile – and development teams have become extremely efficient at developing software faster with agile practices.</a:t>
            </a:r>
          </a:p>
          <a:p>
            <a:pPr marL="171450" indent="-171450">
              <a:buFont typeface="Arial" panose="020B0604020202020204" pitchFamily="34" charset="0"/>
              <a:buChar char="•"/>
            </a:pPr>
            <a:r>
              <a:rPr lang="en-US" dirty="0"/>
              <a:t>But what we still see are two distinct lifecycles: application development and operations, which – very often – are not in sync.</a:t>
            </a:r>
          </a:p>
          <a:p>
            <a:pPr marL="171450" indent="-171450">
              <a:buFont typeface="Arial" panose="020B0604020202020204" pitchFamily="34" charset="0"/>
              <a:buChar char="•"/>
            </a:pPr>
            <a:r>
              <a:rPr lang="en-US" dirty="0"/>
              <a:t>For us, DevOps has always been about unifying those two worlds.</a:t>
            </a:r>
          </a:p>
          <a:p>
            <a:pPr marL="171450" indent="-171450">
              <a:buFont typeface="Arial" panose="020B0604020202020204" pitchFamily="34" charset="0"/>
              <a:buChar char="•"/>
            </a:pPr>
            <a:r>
              <a:rPr lang="en-US" dirty="0"/>
              <a:t>A converged DevOps lifecycle gives you the ability to execute on ideas quickly and iterate on feedback rapidly, with minimum friction while at the same time maintaining the highest level of quality.</a:t>
            </a:r>
          </a:p>
          <a:p>
            <a:pPr marL="171450" indent="-171450">
              <a:buFont typeface="Arial" panose="020B0604020202020204" pitchFamily="34" charset="0"/>
              <a:buChar char="•"/>
            </a:pPr>
            <a:r>
              <a:rPr lang="en-US" dirty="0"/>
              <a:t>This is </a:t>
            </a:r>
            <a:r>
              <a:rPr lang="en-US" b="1" dirty="0"/>
              <a:t>our</a:t>
            </a:r>
            <a:r>
              <a:rPr lang="en-US" dirty="0"/>
              <a:t> definition of DevOps – in encompasses the entire cycle, from initial idea to finished app running in production.</a:t>
            </a:r>
          </a:p>
        </p:txBody>
      </p:sp>
      <p:sp>
        <p:nvSpPr>
          <p:cNvPr id="4" name="Slide Number Placeholder 3"/>
          <p:cNvSpPr>
            <a:spLocks noGrp="1"/>
          </p:cNvSpPr>
          <p:nvPr>
            <p:ph type="sldNum" sz="quarter" idx="10"/>
          </p:nvPr>
        </p:nvSpPr>
        <p:spPr/>
        <p:txBody>
          <a:bodyPr/>
          <a:lstStyle/>
          <a:p>
            <a:fld id="{BC0ADD52-FCBA-422E-A9A8-1240E1F25335}" type="slidenum">
              <a:rPr lang="en-US" smtClean="0"/>
              <a:t>17</a:t>
            </a:fld>
            <a:endParaRPr lang="en-US"/>
          </a:p>
        </p:txBody>
      </p:sp>
    </p:spTree>
    <p:extLst>
      <p:ext uri="{BB962C8B-B14F-4D97-AF65-F5344CB8AC3E}">
        <p14:creationId xmlns:p14="http://schemas.microsoft.com/office/powerpoint/2010/main" val="33390975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18</a:t>
            </a:fld>
            <a:endParaRPr lang="en-US"/>
          </a:p>
        </p:txBody>
      </p:sp>
    </p:spTree>
    <p:extLst>
      <p:ext uri="{BB962C8B-B14F-4D97-AF65-F5344CB8AC3E}">
        <p14:creationId xmlns:p14="http://schemas.microsoft.com/office/powerpoint/2010/main" val="2992316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8/19/2017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66822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If an organization adopts even just one of the DevOps practices listed on the previous slide, it will have a positive impact on their ability to deliver better software, faster.</a:t>
            </a:r>
          </a:p>
          <a:p>
            <a:pPr marL="171450" indent="-171450">
              <a:buFont typeface="Arial" panose="020B0604020202020204" pitchFamily="34" charset="0"/>
              <a:buChar char="•"/>
            </a:pPr>
            <a:r>
              <a:rPr lang="en-US" dirty="0"/>
              <a:t>If you looking to adopt DevOps, we recommend that you start with a few well-established practices – these are widely recognized as the basis of many successful DevOps transformations.</a:t>
            </a:r>
            <a:br>
              <a:rPr lang="en-US" dirty="0"/>
            </a:br>
            <a:r>
              <a:rPr lang="en-US" b="1" dirty="0"/>
              <a:t>(CLICK)</a:t>
            </a:r>
          </a:p>
          <a:p>
            <a:pPr marL="171450" indent="-171450">
              <a:buFont typeface="Arial" panose="020B0604020202020204" pitchFamily="34" charset="0"/>
              <a:buChar char="•"/>
            </a:pPr>
            <a:r>
              <a:rPr lang="en-US" dirty="0"/>
              <a:t>But in order to be successful with DevOps practices, powerful DevOps tools are required.</a:t>
            </a:r>
          </a:p>
          <a:p>
            <a:pPr marL="171450" indent="-171450">
              <a:buFont typeface="Arial" panose="020B0604020202020204" pitchFamily="34" charset="0"/>
              <a:buChar char="•"/>
            </a:pPr>
            <a:r>
              <a:rPr lang="en-US" dirty="0"/>
              <a:t>You can get different tools for all the tasks and steps of the end-to-end DevOps pipeline and wire them together as needed.</a:t>
            </a:r>
            <a:br>
              <a:rPr lang="en-US" dirty="0"/>
            </a:br>
            <a:r>
              <a:rPr lang="en-US" b="1" dirty="0"/>
              <a:t>(CLICK)</a:t>
            </a:r>
          </a:p>
          <a:p>
            <a:pPr marL="171450" indent="-171450">
              <a:buFont typeface="Arial" panose="020B0604020202020204" pitchFamily="34" charset="0"/>
              <a:buChar char="•"/>
            </a:pPr>
            <a:r>
              <a:rPr lang="en-US" dirty="0"/>
              <a:t>However, with Visual Studio Enterprise, .NET developers get the tools and services for all phases of the end-to-end lifecycle out of the box.</a:t>
            </a:r>
          </a:p>
          <a:p>
            <a:pPr marL="171450" indent="-171450">
              <a:buFont typeface="Arial" panose="020B0604020202020204" pitchFamily="34" charset="0"/>
              <a:buChar char="•"/>
            </a:pPr>
            <a:r>
              <a:rPr lang="en-US" dirty="0"/>
              <a:t>And even if you do not want to use just Microsoft tools and technologies, you can easily integrate any existing tool with our DevOps solution.</a:t>
            </a:r>
          </a:p>
        </p:txBody>
      </p:sp>
      <p:sp>
        <p:nvSpPr>
          <p:cNvPr id="4" name="Slide Number Placeholder 3"/>
          <p:cNvSpPr>
            <a:spLocks noGrp="1"/>
          </p:cNvSpPr>
          <p:nvPr>
            <p:ph type="sldNum" sz="quarter" idx="10"/>
          </p:nvPr>
        </p:nvSpPr>
        <p:spPr/>
        <p:txBody>
          <a:bodyPr/>
          <a:lstStyle/>
          <a:p>
            <a:fld id="{BC0ADD52-FCBA-422E-A9A8-1240E1F25335}" type="slidenum">
              <a:rPr lang="en-US" smtClean="0"/>
              <a:t>20</a:t>
            </a:fld>
            <a:endParaRPr lang="en-US"/>
          </a:p>
        </p:txBody>
      </p:sp>
    </p:spTree>
    <p:extLst>
      <p:ext uri="{BB962C8B-B14F-4D97-AF65-F5344CB8AC3E}">
        <p14:creationId xmlns:p14="http://schemas.microsoft.com/office/powerpoint/2010/main" val="3369584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572962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17114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11:53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330194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24</a:t>
            </a:fld>
            <a:endParaRPr lang="en-US"/>
          </a:p>
        </p:txBody>
      </p:sp>
    </p:spTree>
    <p:extLst>
      <p:ext uri="{BB962C8B-B14F-4D97-AF65-F5344CB8AC3E}">
        <p14:creationId xmlns:p14="http://schemas.microsoft.com/office/powerpoint/2010/main" val="116229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Innovation: Innovate and deliver much more faster</a:t>
            </a:r>
          </a:p>
          <a:p>
            <a:pPr marL="171450" lvl="0" indent="-171450">
              <a:buFont typeface="Arial" panose="020B0604020202020204" pitchFamily="34" charset="0"/>
              <a:buChar char="•"/>
            </a:pPr>
            <a:r>
              <a:rPr lang="en-US" dirty="0"/>
              <a:t>Openness</a:t>
            </a:r>
            <a:r>
              <a:rPr lang="en-US" baseline="0" dirty="0"/>
              <a:t> enriches the platform and the community</a:t>
            </a:r>
          </a:p>
          <a:p>
            <a:pPr marL="171450" lvl="0" indent="-171450">
              <a:buFont typeface="Arial" panose="020B0604020202020204" pitchFamily="34" charset="0"/>
              <a:buChar char="•"/>
            </a:pPr>
            <a:r>
              <a:rPr lang="en-US" baseline="0" dirty="0"/>
              <a:t>On any device and platform</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6986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FE7AD93C-FE49-4925-8755-7780B8E3941E}"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33341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B5786F-204F-43DA-8B5C-494C50714321}" type="slidenum">
              <a:rPr lang="en-US" smtClean="0"/>
              <a:t>25</a:t>
            </a:fld>
            <a:endParaRPr lang="en-US"/>
          </a:p>
        </p:txBody>
      </p:sp>
    </p:spTree>
    <p:extLst>
      <p:ext uri="{BB962C8B-B14F-4D97-AF65-F5344CB8AC3E}">
        <p14:creationId xmlns:p14="http://schemas.microsoft.com/office/powerpoint/2010/main" val="3854543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9:38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24382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11:48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2209161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8:35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4177212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10:43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19258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12:09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334457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240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62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https://github.com/dotnet/standard/tree/master/docs/netstandard-20</a:t>
            </a:r>
          </a:p>
          <a:p>
            <a:r>
              <a:rPr lang="en-US" dirty="0"/>
              <a:t>https://github.com/dotnet/standard/blob/master/docs/netstandard-20/packaging.md</a:t>
            </a:r>
          </a:p>
          <a:p>
            <a:r>
              <a:rPr lang="en-US" dirty="0"/>
              <a:t>https://blogs.msdn.microsoft.com/dotnet/2016/05/27/making-it-easier-to-port-to-net-core/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595961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Key observations:</a:t>
            </a:r>
          </a:p>
          <a:p>
            <a:r>
              <a:rPr lang="en-US" dirty="0"/>
              <a:t>.</a:t>
            </a:r>
            <a:r>
              <a:rPr lang="en-US" dirty="0" err="1"/>
              <a:t>csproj</a:t>
            </a:r>
            <a:r>
              <a:rPr lang="en-US" dirty="0"/>
              <a:t> is back</a:t>
            </a:r>
          </a:p>
          <a:p>
            <a:pPr lvl="1"/>
            <a:r>
              <a:rPr lang="en-US" dirty="0"/>
              <a:t>New </a:t>
            </a:r>
            <a:r>
              <a:rPr lang="en-US" dirty="0" err="1"/>
              <a:t>MSBuild</a:t>
            </a:r>
            <a:r>
              <a:rPr lang="en-US" dirty="0"/>
              <a:t> implementation for .NET Core projects</a:t>
            </a:r>
          </a:p>
          <a:p>
            <a:r>
              <a:rPr lang="en-US" dirty="0"/>
              <a:t>Definitions for: </a:t>
            </a:r>
          </a:p>
          <a:p>
            <a:pPr lvl="1"/>
            <a:r>
              <a:rPr lang="en-US" dirty="0"/>
              <a:t>Targets: targeted .NET platforms and standards</a:t>
            </a:r>
          </a:p>
          <a:p>
            <a:pPr lvl="1"/>
            <a:r>
              <a:rPr lang="en-US" dirty="0"/>
              <a:t>Dependencies: required assets from </a:t>
            </a:r>
            <a:r>
              <a:rPr lang="en-US" dirty="0" err="1"/>
              <a:t>NuGet</a:t>
            </a:r>
            <a:r>
              <a:rPr lang="en-US" dirty="0"/>
              <a:t> packages</a:t>
            </a:r>
          </a:p>
          <a:p>
            <a:pPr lvl="1"/>
            <a:r>
              <a:rPr lang="en-US" dirty="0"/>
              <a:t>Runtimes: specific operating systems</a:t>
            </a:r>
          </a:p>
          <a:p>
            <a:r>
              <a:rPr lang="nl-NL" dirty="0"/>
              <a:t>Command-line tooling</a:t>
            </a:r>
          </a:p>
          <a:p>
            <a:pPr lvl="1"/>
            <a:r>
              <a:rPr lang="nl-NL" dirty="0"/>
              <a:t>.NET CLI: dotnet.exe and extensions</a:t>
            </a:r>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8/19/2017 8:35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619152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dirty="0"/>
              <a:t>Innovation: Innovate and deliver much more faster</a:t>
            </a:r>
          </a:p>
          <a:p>
            <a:pPr marL="171450" lvl="0" indent="-171450">
              <a:buFont typeface="Arial" panose="020B0604020202020204" pitchFamily="34" charset="0"/>
              <a:buChar char="•"/>
            </a:pPr>
            <a:r>
              <a:rPr lang="en-US" dirty="0"/>
              <a:t>Openness</a:t>
            </a:r>
            <a:r>
              <a:rPr lang="en-US" baseline="0" dirty="0"/>
              <a:t> enriches the platform and the community</a:t>
            </a:r>
          </a:p>
          <a:p>
            <a:pPr marL="171450" lvl="0" indent="-171450">
              <a:buFont typeface="Arial" panose="020B0604020202020204" pitchFamily="34" charset="0"/>
              <a:buChar char="•"/>
            </a:pPr>
            <a:r>
              <a:rPr lang="en-US" baseline="0" dirty="0"/>
              <a:t>On any device and platform</a:t>
            </a:r>
          </a:p>
          <a:p>
            <a:pPr marL="0" lvl="0" indent="0">
              <a:buFont typeface="Arial" panose="020B0604020202020204" pitchFamily="34" charset="0"/>
              <a:buNone/>
            </a:pPr>
            <a:endParaRPr lang="en-US" baseline="0" dirty="0"/>
          </a:p>
          <a:p>
            <a:pPr marL="0" lv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69861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FE7AD93C-FE49-4925-8755-7780B8E3941E}" type="datetime1">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8/19/2017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69861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698611"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123217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screen">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42985" y="662653"/>
            <a:ext cx="10461592" cy="5205888"/>
          </a:xfrm>
          <a:prstGeom prst="rect">
            <a:avLst/>
          </a:prstGeom>
        </p:spPr>
      </p:pic>
    </p:spTree>
    <p:extLst>
      <p:ext uri="{BB962C8B-B14F-4D97-AF65-F5344CB8AC3E}">
        <p14:creationId xmlns:p14="http://schemas.microsoft.com/office/powerpoint/2010/main" val="1074341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8D7"/>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25759928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90875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amp;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Content">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lumn Non-bullete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lumn Bullet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5943535" cy="2011665"/>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680140"/>
            <a:ext cx="4846268" cy="1009740"/>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1" y="1394165"/>
            <a:ext cx="7376710" cy="3670791"/>
          </a:xfrm>
          <a:prstGeom prst="rect">
            <a:avLst/>
          </a:prstGeom>
        </p:spPr>
      </p:pic>
    </p:spTree>
    <p:extLst>
      <p:ext uri="{BB962C8B-B14F-4D97-AF65-F5344CB8AC3E}">
        <p14:creationId xmlns:p14="http://schemas.microsoft.com/office/powerpoint/2010/main" val="3818550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1287"/>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398070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2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0003748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77286191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6468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C3A927-57BB-4C82-9F9C-959F0910B4D8}" type="datetimeFigureOut">
              <a:rPr lang="en-US" smtClean="0"/>
              <a:t>8/19/2017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557E4F-E68C-47C6-834F-5145F7604F88}" type="slidenum">
              <a:rPr lang="en-US" smtClean="0"/>
              <a:t>‹#›</a:t>
            </a:fld>
            <a:endParaRPr lang="en-US"/>
          </a:p>
        </p:txBody>
      </p:sp>
    </p:spTree>
    <p:extLst>
      <p:ext uri="{BB962C8B-B14F-4D97-AF65-F5344CB8AC3E}">
        <p14:creationId xmlns:p14="http://schemas.microsoft.com/office/powerpoint/2010/main" val="15776507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3861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82632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9816507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770172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420139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29895" y="936970"/>
            <a:ext cx="4096468" cy="5120584"/>
          </a:xfrm>
          <a:prstGeom prst="rect">
            <a:avLst/>
          </a:prstGeom>
        </p:spPr>
      </p:pic>
    </p:spTree>
    <p:extLst>
      <p:ext uri="{BB962C8B-B14F-4D97-AF65-F5344CB8AC3E}">
        <p14:creationId xmlns:p14="http://schemas.microsoft.com/office/powerpoint/2010/main" val="33079469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06222852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64414455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3909937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221841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4671704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5763796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408648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86088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92915506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823281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2_Option 1 - Preferred">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749" y="1079500"/>
            <a:ext cx="5715000" cy="5915025"/>
          </a:xfrm>
          <a:prstGeom prst="rect">
            <a:avLst/>
          </a:prstGeom>
        </p:spPr>
      </p:pic>
    </p:spTree>
    <p:extLst>
      <p:ext uri="{BB962C8B-B14F-4D97-AF65-F5344CB8AC3E}">
        <p14:creationId xmlns:p14="http://schemas.microsoft.com/office/powerpoint/2010/main" val="15204248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14898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111423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3137965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2_Option 3 - Org ID tile">
    <p:bg>
      <p:bgPr>
        <a:solidFill>
          <a:srgbClr val="0078D7"/>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79159" y="1622735"/>
            <a:ext cx="3194624" cy="4297702"/>
          </a:xfrm>
          <a:prstGeom prst="rect">
            <a:avLst/>
          </a:prstGeom>
        </p:spPr>
      </p:pic>
      <p:sp>
        <p:nvSpPr>
          <p:cNvPr id="8" name="Title 1"/>
          <p:cNvSpPr>
            <a:spLocks noGrp="1"/>
          </p:cNvSpPr>
          <p:nvPr>
            <p:ph type="title" hasCustomPrompt="1"/>
          </p:nvPr>
        </p:nvSpPr>
        <p:spPr>
          <a:xfrm>
            <a:off x="274702" y="1759921"/>
            <a:ext cx="8046632" cy="1828786"/>
          </a:xfrm>
          <a:noFill/>
        </p:spPr>
        <p:txBody>
          <a:bodyPr lIns="146304" tIns="91440" rIns="146304" bIns="91440" anchor="t" anchorCtr="0"/>
          <a:lstStyle>
            <a:lvl1pPr>
              <a:defRPr sz="5400" spc="-100" baseline="0">
                <a:solidFill>
                  <a:schemeClr val="tx1"/>
                </a:solidFill>
              </a:defRPr>
            </a:lvl1pPr>
          </a:lstStyle>
          <a:p>
            <a:r>
              <a:rPr lang="en-US" dirty="0"/>
              <a:t>Lorem ipsum</a:t>
            </a:r>
          </a:p>
        </p:txBody>
      </p:sp>
    </p:spTree>
    <p:extLst>
      <p:ext uri="{BB962C8B-B14F-4D97-AF65-F5344CB8AC3E}">
        <p14:creationId xmlns:p14="http://schemas.microsoft.com/office/powerpoint/2010/main" val="15778000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0238359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8D7"/>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136392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7786011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987326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1.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23027901"/>
      </p:ext>
    </p:extLst>
  </p:cSld>
  <p:clrMap bg1="dk1" tx1="lt1" bg2="dk2" tx2="lt2" accent1="accent1" accent2="accent2" accent3="accent3" accent4="accent4" accent5="accent5" accent6="accent6" hlink="hlink" folHlink="folHlink"/>
  <p:sldLayoutIdLst>
    <p:sldLayoutId id="2147484300" r:id="rId1"/>
    <p:sldLayoutId id="2147484301" r:id="rId2"/>
    <p:sldLayoutId id="2147484289" r:id="rId3"/>
    <p:sldLayoutId id="2147484290" r:id="rId4"/>
    <p:sldLayoutId id="2147484270" r:id="rId5"/>
    <p:sldLayoutId id="2147484271" r:id="rId6"/>
    <p:sldLayoutId id="2147484272" r:id="rId7"/>
    <p:sldLayoutId id="2147484274" r:id="rId8"/>
    <p:sldLayoutId id="2147484273" r:id="rId9"/>
    <p:sldLayoutId id="2147484279" r:id="rId10"/>
    <p:sldLayoutId id="2147484282" r:id="rId11"/>
    <p:sldLayoutId id="2147484087" r:id="rId12"/>
    <p:sldLayoutId id="2147484098" r:id="rId13"/>
    <p:sldLayoutId id="2147484107" r:id="rId14"/>
    <p:sldLayoutId id="2147484086" r:id="rId15"/>
    <p:sldLayoutId id="2147484099" r:id="rId16"/>
    <p:sldLayoutId id="2147484100" r:id="rId17"/>
    <p:sldLayoutId id="2147484106" r:id="rId18"/>
    <p:sldLayoutId id="2147484089" r:id="rId19"/>
    <p:sldLayoutId id="2147484092" r:id="rId20"/>
    <p:sldLayoutId id="2147484285" r:id="rId21"/>
    <p:sldLayoutId id="2147484286" r:id="rId22"/>
    <p:sldLayoutId id="2147484389" r:id="rId23"/>
    <p:sldLayoutId id="2147484391" r:id="rId24"/>
    <p:sldLayoutId id="2147484392" r:id="rId25"/>
    <p:sldLayoutId id="2147484394"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670916481"/>
      </p:ext>
    </p:extLst>
  </p:cSld>
  <p:clrMap bg1="lt1" tx1="dk1" bg2="lt2" tx2="dk2" accent1="accent1" accent2="accent2" accent3="accent3" accent4="accent4" accent5="accent5" accent6="accent6" hlink="hlink" folHlink="folHlink"/>
  <p:sldLayoutIdLst>
    <p:sldLayoutId id="2147484303" r:id="rId1"/>
    <p:sldLayoutId id="2147484304" r:id="rId2"/>
    <p:sldLayoutId id="2147484305" r:id="rId3"/>
    <p:sldLayoutId id="2147484306" r:id="rId4"/>
    <p:sldLayoutId id="2147484307" r:id="rId5"/>
    <p:sldLayoutId id="2147484308" r:id="rId6"/>
    <p:sldLayoutId id="2147484309" r:id="rId7"/>
    <p:sldLayoutId id="2147484310" r:id="rId8"/>
    <p:sldLayoutId id="2147484311" r:id="rId9"/>
    <p:sldLayoutId id="2147484312" r:id="rId10"/>
    <p:sldLayoutId id="2147484313" r:id="rId11"/>
    <p:sldLayoutId id="2147484316" r:id="rId12"/>
    <p:sldLayoutId id="2147484317" r:id="rId13"/>
    <p:sldLayoutId id="2147484318" r:id="rId14"/>
    <p:sldLayoutId id="2147484393" r:id="rId15"/>
    <p:sldLayoutId id="214748439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NuGet/NuGet.Client/blob/dev/src/NuGet.Core/NuGet.Frameworks/FrameworkConstants.cs" TargetMode="External"/><Relationship Id="rId7" Type="http://schemas.openxmlformats.org/officeDocument/2006/relationships/diagramColors" Target="../diagrams/colors1.xml"/><Relationship Id="rId2" Type="http://schemas.openxmlformats.org/officeDocument/2006/relationships/hyperlink" Target="https://docs.nuget.org/ndocs/schema/target-frameworks" TargetMode="External"/><Relationship Id="rId1" Type="http://schemas.openxmlformats.org/officeDocument/2006/relationships/slideLayout" Target="../slideLayouts/slideLayout1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0.png"/><Relationship Id="rId7" Type="http://schemas.microsoft.com/office/2007/relationships/hdphoto" Target="../media/hdphoto2.wdp"/><Relationship Id="rId2" Type="http://schemas.openxmlformats.org/officeDocument/2006/relationships/notesSlide" Target="../notesSlides/notesSlide11.xml"/><Relationship Id="rId1" Type="http://schemas.openxmlformats.org/officeDocument/2006/relationships/slideLayout" Target="../slideLayouts/slideLayout2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microsoft.com/office/2007/relationships/hdphoto" Target="../media/hdphoto3.wdp"/></Relationships>
</file>

<file path=ppt/slides/_rels/slide1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4.xml"/><Relationship Id="rId1" Type="http://schemas.openxmlformats.org/officeDocument/2006/relationships/slideLayout" Target="../slideLayouts/slideLayout25.xml"/><Relationship Id="rId4" Type="http://schemas.openxmlformats.org/officeDocument/2006/relationships/image" Target="../media/image47.emf"/></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emf"/><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0.emf"/><Relationship Id="rId11" Type="http://schemas.openxmlformats.org/officeDocument/2006/relationships/image" Target="../media/image15.jpg"/><Relationship Id="rId5" Type="http://schemas.openxmlformats.org/officeDocument/2006/relationships/image" Target="../media/image9.png"/><Relationship Id="rId15" Type="http://schemas.microsoft.com/office/2007/relationships/hdphoto" Target="../media/hdphoto1.wdp"/><Relationship Id="rId10" Type="http://schemas.openxmlformats.org/officeDocument/2006/relationships/image" Target="../media/image14.png"/><Relationship Id="rId4" Type="http://schemas.openxmlformats.org/officeDocument/2006/relationships/image" Target="../media/image8.emf"/><Relationship Id="rId9" Type="http://schemas.openxmlformats.org/officeDocument/2006/relationships/image" Target="../media/image13.png"/><Relationship Id="rId14"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53.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4.emf"/><Relationship Id="rId7"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57.emf"/><Relationship Id="rId5" Type="http://schemas.openxmlformats.org/officeDocument/2006/relationships/image" Target="../media/image56.emf"/><Relationship Id="rId4" Type="http://schemas.openxmlformats.org/officeDocument/2006/relationships/image" Target="../media/image55.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hyperlink" Target="https://xamarin.com/" TargetMode="External"/><Relationship Id="rId3" Type="http://schemas.openxmlformats.org/officeDocument/2006/relationships/hyperlink" Target="https://www.visualstudio.com/es/dev-essentials/" TargetMode="External"/><Relationship Id="rId7" Type="http://schemas.openxmlformats.org/officeDocument/2006/relationships/hyperlink" Target="https://www.nuget.org/"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hyperlink" Target="https://github.com/" TargetMode="External"/><Relationship Id="rId5" Type="http://schemas.openxmlformats.org/officeDocument/2006/relationships/hyperlink" Target="https://www.visualstudio.com/es/" TargetMode="External"/><Relationship Id="rId4" Type="http://schemas.openxmlformats.org/officeDocument/2006/relationships/hyperlink" Target="https://www.microsoft.com/net/core"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8.emf"/><Relationship Id="rId7" Type="http://schemas.openxmlformats.org/officeDocument/2006/relationships/image" Target="../media/image22.png"/><Relationship Id="rId12"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 name="Rectangle 5"/>
          <p:cNvSpPr/>
          <p:nvPr/>
        </p:nvSpPr>
        <p:spPr bwMode="auto">
          <a:xfrm>
            <a:off x="0" y="4868848"/>
            <a:ext cx="12436475" cy="212567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22626" y="845531"/>
            <a:ext cx="7406559" cy="2194536"/>
          </a:xfrm>
        </p:spPr>
        <p:txBody>
          <a:bodyPr/>
          <a:lstStyle/>
          <a:p>
            <a:r>
              <a:rPr lang="en-US" sz="8000" dirty="0" smtClean="0"/>
              <a:t>.</a:t>
            </a:r>
            <a:r>
              <a:rPr lang="en-US" sz="8000" dirty="0"/>
              <a:t>NET </a:t>
            </a:r>
            <a:r>
              <a:rPr lang="en-US" sz="8000" dirty="0" smtClean="0"/>
              <a:t>Platform</a:t>
            </a:r>
            <a:br>
              <a:rPr lang="en-US" sz="8000" dirty="0" smtClean="0"/>
            </a:br>
            <a:r>
              <a:rPr lang="en-US" sz="8000" dirty="0" smtClean="0"/>
              <a:t>2017 </a:t>
            </a:r>
            <a:r>
              <a:rPr lang="en-US" sz="8000" dirty="0"/>
              <a:t>Overview</a:t>
            </a:r>
            <a:endParaRPr lang="en-US" sz="8000" dirty="0"/>
          </a:p>
        </p:txBody>
      </p:sp>
    </p:spTree>
    <p:extLst>
      <p:ext uri="{BB962C8B-B14F-4D97-AF65-F5344CB8AC3E}">
        <p14:creationId xmlns:p14="http://schemas.microsoft.com/office/powerpoint/2010/main" val="34473602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 Standard 2.0</a:t>
            </a:r>
          </a:p>
        </p:txBody>
      </p:sp>
      <p:sp>
        <p:nvSpPr>
          <p:cNvPr id="3" name="Text Placeholder 2"/>
          <p:cNvSpPr>
            <a:spLocks noGrp="1"/>
          </p:cNvSpPr>
          <p:nvPr>
            <p:ph type="body" sz="quarter" idx="10"/>
          </p:nvPr>
        </p:nvSpPr>
        <p:spPr>
          <a:xfrm>
            <a:off x="274637" y="1212849"/>
            <a:ext cx="5335863" cy="5170646"/>
          </a:xfrm>
        </p:spPr>
        <p:txBody>
          <a:bodyPr/>
          <a:lstStyle/>
          <a:p>
            <a:r>
              <a:rPr lang="nl-NL" dirty="0"/>
              <a:t>Introduces more APIs</a:t>
            </a:r>
          </a:p>
          <a:p>
            <a:endParaRPr lang="nl-NL" dirty="0"/>
          </a:p>
          <a:p>
            <a:endParaRPr lang="nl-NL" dirty="0"/>
          </a:p>
          <a:p>
            <a:endParaRPr lang="nl-NL" dirty="0"/>
          </a:p>
          <a:p>
            <a:r>
              <a:rPr lang="nl-NL" dirty="0"/>
              <a:t>Creates compatibility with .NET Framework libraries</a:t>
            </a:r>
          </a:p>
          <a:p>
            <a:pPr lvl="1"/>
            <a:r>
              <a:rPr lang="nl-NL" dirty="0"/>
              <a:t>Compatibility shim bridges .NET Standard based libraries to .NET FX libraries (mscorlib)</a:t>
            </a:r>
            <a:endParaRPr lang="en-US" dirty="0"/>
          </a:p>
        </p:txBody>
      </p:sp>
      <p:grpSp>
        <p:nvGrpSpPr>
          <p:cNvPr id="4" name="Group 3"/>
          <p:cNvGrpSpPr/>
          <p:nvPr/>
        </p:nvGrpSpPr>
        <p:grpSpPr>
          <a:xfrm>
            <a:off x="5778152" y="4996703"/>
            <a:ext cx="6386051" cy="403329"/>
            <a:chOff x="1646287" y="5572667"/>
            <a:chExt cx="8686705" cy="548634"/>
          </a:xfrm>
        </p:grpSpPr>
        <p:sp>
          <p:nvSpPr>
            <p:cNvPr id="5" name="Rectangle 4"/>
            <p:cNvSpPr/>
            <p:nvPr/>
          </p:nvSpPr>
          <p:spPr bwMode="auto">
            <a:xfrm>
              <a:off x="1646287" y="5572667"/>
              <a:ext cx="8686705" cy="54863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6" name="TextBox 5"/>
            <p:cNvSpPr txBox="1"/>
            <p:nvPr/>
          </p:nvSpPr>
          <p:spPr>
            <a:xfrm>
              <a:off x="4480896" y="5574603"/>
              <a:ext cx="5577780" cy="544916"/>
            </a:xfrm>
            <a:prstGeom prst="rect">
              <a:avLst/>
            </a:prstGeom>
            <a:no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Primitives • Collections • </a:t>
              </a:r>
              <a:r>
                <a:rPr lang="fr-FR" sz="1324" kern="0" dirty="0" err="1">
                  <a:solidFill>
                    <a:srgbClr val="FFFFFF"/>
                  </a:solidFill>
                  <a:latin typeface="Segoe UI"/>
                </a:rPr>
                <a:t>Reflection</a:t>
              </a:r>
              <a:r>
                <a:rPr lang="fr-FR" sz="1324" kern="0" dirty="0">
                  <a:solidFill>
                    <a:srgbClr val="FFFFFF"/>
                  </a:solidFill>
                  <a:latin typeface="Segoe UI"/>
                </a:rPr>
                <a:t> • </a:t>
              </a:r>
              <a:r>
                <a:rPr lang="fr-FR" sz="1324" kern="0" dirty="0" err="1">
                  <a:solidFill>
                    <a:srgbClr val="FFFFFF"/>
                  </a:solidFill>
                  <a:latin typeface="Segoe UI"/>
                </a:rPr>
                <a:t>Interop</a:t>
              </a:r>
              <a:r>
                <a:rPr lang="fr-FR" sz="1324" kern="0" dirty="0">
                  <a:solidFill>
                    <a:srgbClr val="FFFFFF"/>
                  </a:solidFill>
                  <a:latin typeface="Segoe UI"/>
                </a:rPr>
                <a:t> • </a:t>
              </a:r>
              <a:r>
                <a:rPr lang="fr-FR" sz="1324" kern="0" dirty="0" err="1">
                  <a:solidFill>
                    <a:srgbClr val="FFFFFF"/>
                  </a:solidFill>
                  <a:latin typeface="Segoe UI"/>
                </a:rPr>
                <a:t>Linq</a:t>
              </a:r>
              <a:endParaRPr lang="en-US" sz="1324" kern="0" dirty="0" err="1">
                <a:solidFill>
                  <a:srgbClr val="FFFFFF"/>
                </a:solidFill>
                <a:latin typeface="Segoe UI"/>
              </a:endParaRPr>
            </a:p>
          </p:txBody>
        </p:sp>
        <p:sp>
          <p:nvSpPr>
            <p:cNvPr id="7" name="Rectangle 6"/>
            <p:cNvSpPr/>
            <p:nvPr/>
          </p:nvSpPr>
          <p:spPr>
            <a:xfrm>
              <a:off x="2528511" y="5676168"/>
              <a:ext cx="842111" cy="375048"/>
            </a:xfrm>
            <a:prstGeom prst="rect">
              <a:avLst/>
            </a:prstGeom>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CORE</a:t>
              </a:r>
            </a:p>
          </p:txBody>
        </p:sp>
      </p:grpSp>
      <p:grpSp>
        <p:nvGrpSpPr>
          <p:cNvPr id="8" name="Group 7"/>
          <p:cNvGrpSpPr/>
          <p:nvPr/>
        </p:nvGrpSpPr>
        <p:grpSpPr>
          <a:xfrm>
            <a:off x="5778152" y="4486368"/>
            <a:ext cx="6386051" cy="403329"/>
            <a:chOff x="1646287" y="4881583"/>
            <a:chExt cx="8686705" cy="548634"/>
          </a:xfrm>
        </p:grpSpPr>
        <p:sp>
          <p:nvSpPr>
            <p:cNvPr id="9" name="Rectangle 8"/>
            <p:cNvSpPr/>
            <p:nvPr/>
          </p:nvSpPr>
          <p:spPr bwMode="auto">
            <a:xfrm>
              <a:off x="1646287" y="4881583"/>
              <a:ext cx="8686705" cy="548634"/>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0" name="TextBox 9"/>
            <p:cNvSpPr txBox="1"/>
            <p:nvPr/>
          </p:nvSpPr>
          <p:spPr>
            <a:xfrm>
              <a:off x="4480896" y="4883519"/>
              <a:ext cx="5577780" cy="544916"/>
            </a:xfrm>
            <a:prstGeom prst="rect">
              <a:avLst/>
            </a:prstGeom>
            <a:no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Threads • Thread Pool • </a:t>
              </a:r>
              <a:r>
                <a:rPr lang="fr-FR" sz="1324" kern="0" dirty="0" err="1">
                  <a:solidFill>
                    <a:srgbClr val="FFFFFF"/>
                  </a:solidFill>
                  <a:latin typeface="Segoe UI"/>
                </a:rPr>
                <a:t>Tasks</a:t>
              </a:r>
              <a:endParaRPr lang="en-US" sz="1324" kern="0" dirty="0" err="1">
                <a:solidFill>
                  <a:srgbClr val="FFFFFF"/>
                </a:solidFill>
                <a:latin typeface="Segoe UI"/>
              </a:endParaRPr>
            </a:p>
          </p:txBody>
        </p:sp>
        <p:sp>
          <p:nvSpPr>
            <p:cNvPr id="11" name="Rectangle 10"/>
            <p:cNvSpPr/>
            <p:nvPr/>
          </p:nvSpPr>
          <p:spPr>
            <a:xfrm>
              <a:off x="2155645" y="4985084"/>
              <a:ext cx="1587844" cy="375048"/>
            </a:xfrm>
            <a:prstGeom prst="rect">
              <a:avLst/>
            </a:prstGeom>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THREADING</a:t>
              </a:r>
            </a:p>
          </p:txBody>
        </p:sp>
      </p:grpSp>
      <p:grpSp>
        <p:nvGrpSpPr>
          <p:cNvPr id="12" name="Group 11"/>
          <p:cNvGrpSpPr/>
          <p:nvPr/>
        </p:nvGrpSpPr>
        <p:grpSpPr>
          <a:xfrm>
            <a:off x="5778152" y="3976033"/>
            <a:ext cx="6386051" cy="403329"/>
            <a:chOff x="1646287" y="4109887"/>
            <a:chExt cx="8686705" cy="548634"/>
          </a:xfrm>
          <a:solidFill>
            <a:schemeClr val="accent6"/>
          </a:solidFill>
        </p:grpSpPr>
        <p:sp>
          <p:nvSpPr>
            <p:cNvPr id="13" name="Rectangle 12"/>
            <p:cNvSpPr/>
            <p:nvPr/>
          </p:nvSpPr>
          <p:spPr bwMode="auto">
            <a:xfrm>
              <a:off x="1646287" y="4109887"/>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4" name="TextBox 13"/>
            <p:cNvSpPr txBox="1"/>
            <p:nvPr/>
          </p:nvSpPr>
          <p:spPr>
            <a:xfrm>
              <a:off x="4480896" y="4111823"/>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Files • Compression • MMF</a:t>
              </a:r>
              <a:endParaRPr lang="en-US" sz="1324" kern="0" dirty="0" err="1">
                <a:solidFill>
                  <a:srgbClr val="FFFFFF"/>
                </a:solidFill>
                <a:latin typeface="Segoe UI"/>
              </a:endParaRPr>
            </a:p>
          </p:txBody>
        </p:sp>
        <p:sp>
          <p:nvSpPr>
            <p:cNvPr id="15" name="Rectangle 14"/>
            <p:cNvSpPr/>
            <p:nvPr/>
          </p:nvSpPr>
          <p:spPr>
            <a:xfrm>
              <a:off x="2699681" y="4213388"/>
              <a:ext cx="499771"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IO</a:t>
              </a:r>
            </a:p>
          </p:txBody>
        </p:sp>
      </p:grpSp>
      <p:grpSp>
        <p:nvGrpSpPr>
          <p:cNvPr id="16" name="Group 15"/>
          <p:cNvGrpSpPr/>
          <p:nvPr/>
        </p:nvGrpSpPr>
        <p:grpSpPr>
          <a:xfrm>
            <a:off x="5778152" y="3465698"/>
            <a:ext cx="6386051" cy="403329"/>
            <a:chOff x="1646287" y="3278906"/>
            <a:chExt cx="8686705" cy="548634"/>
          </a:xfrm>
          <a:solidFill>
            <a:srgbClr val="00BCF2"/>
          </a:solidFill>
        </p:grpSpPr>
        <p:sp>
          <p:nvSpPr>
            <p:cNvPr id="17" name="Rectangle 16"/>
            <p:cNvSpPr/>
            <p:nvPr/>
          </p:nvSpPr>
          <p:spPr bwMode="auto">
            <a:xfrm>
              <a:off x="1646287" y="327890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18" name="TextBox 17"/>
            <p:cNvSpPr txBox="1"/>
            <p:nvPr/>
          </p:nvSpPr>
          <p:spPr>
            <a:xfrm>
              <a:off x="4480896" y="3280842"/>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Sockets • Http • Mail • </a:t>
              </a:r>
              <a:r>
                <a:rPr lang="fr-FR" sz="1324" kern="0" dirty="0" err="1">
                  <a:solidFill>
                    <a:srgbClr val="FFFFFF"/>
                  </a:solidFill>
                  <a:latin typeface="Segoe UI"/>
                </a:rPr>
                <a:t>WebSockets</a:t>
              </a:r>
              <a:endParaRPr lang="en-US" sz="1324" kern="0" dirty="0" err="1">
                <a:solidFill>
                  <a:srgbClr val="FFFFFF"/>
                </a:solidFill>
                <a:latin typeface="Segoe UI"/>
              </a:endParaRPr>
            </a:p>
          </p:txBody>
        </p:sp>
        <p:sp>
          <p:nvSpPr>
            <p:cNvPr id="19" name="Rectangle 18"/>
            <p:cNvSpPr/>
            <p:nvPr/>
          </p:nvSpPr>
          <p:spPr>
            <a:xfrm>
              <a:off x="2040079" y="3382407"/>
              <a:ext cx="181897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NETWORKING</a:t>
              </a:r>
            </a:p>
          </p:txBody>
        </p:sp>
      </p:grpSp>
      <p:grpSp>
        <p:nvGrpSpPr>
          <p:cNvPr id="20" name="Group 19"/>
          <p:cNvGrpSpPr/>
          <p:nvPr/>
        </p:nvGrpSpPr>
        <p:grpSpPr>
          <a:xfrm>
            <a:off x="5778152" y="2445028"/>
            <a:ext cx="6386051" cy="403329"/>
            <a:chOff x="1646287" y="2550596"/>
            <a:chExt cx="8686705" cy="548634"/>
          </a:xfrm>
          <a:solidFill>
            <a:srgbClr val="505050"/>
          </a:solidFill>
        </p:grpSpPr>
        <p:sp>
          <p:nvSpPr>
            <p:cNvPr id="21" name="Rectangle 20"/>
            <p:cNvSpPr/>
            <p:nvPr/>
          </p:nvSpPr>
          <p:spPr bwMode="auto">
            <a:xfrm>
              <a:off x="1646287" y="2550596"/>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22" name="TextBox 21"/>
            <p:cNvSpPr txBox="1"/>
            <p:nvPr/>
          </p:nvSpPr>
          <p:spPr>
            <a:xfrm>
              <a:off x="4480896" y="2552532"/>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err="1">
                  <a:solidFill>
                    <a:srgbClr val="FFFFFF"/>
                  </a:solidFill>
                  <a:latin typeface="Segoe UI"/>
                </a:rPr>
                <a:t>BinaryFormatter</a:t>
              </a:r>
              <a:r>
                <a:rPr lang="fr-FR" sz="1324" kern="0" dirty="0">
                  <a:solidFill>
                    <a:srgbClr val="FFFFFF"/>
                  </a:solidFill>
                  <a:latin typeface="Segoe UI"/>
                </a:rPr>
                <a:t> • Data </a:t>
              </a:r>
              <a:r>
                <a:rPr lang="fr-FR" sz="1324" kern="0" dirty="0" err="1">
                  <a:solidFill>
                    <a:srgbClr val="FFFFFF"/>
                  </a:solidFill>
                  <a:latin typeface="Segoe UI"/>
                </a:rPr>
                <a:t>Contract</a:t>
              </a:r>
              <a:r>
                <a:rPr lang="fr-FR" sz="1324" kern="0" dirty="0">
                  <a:solidFill>
                    <a:srgbClr val="FFFFFF"/>
                  </a:solidFill>
                  <a:latin typeface="Segoe UI"/>
                </a:rPr>
                <a:t> • XML</a:t>
              </a:r>
              <a:endParaRPr lang="en-US" sz="1324" kern="0" dirty="0" err="1">
                <a:solidFill>
                  <a:srgbClr val="FFFFFF"/>
                </a:solidFill>
                <a:latin typeface="Segoe UI"/>
              </a:endParaRPr>
            </a:p>
          </p:txBody>
        </p:sp>
        <p:sp>
          <p:nvSpPr>
            <p:cNvPr id="23" name="Rectangle 22"/>
            <p:cNvSpPr/>
            <p:nvPr/>
          </p:nvSpPr>
          <p:spPr>
            <a:xfrm>
              <a:off x="1975752" y="2654097"/>
              <a:ext cx="194762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SERIALIZATION</a:t>
              </a:r>
            </a:p>
          </p:txBody>
        </p:sp>
      </p:grpSp>
      <p:grpSp>
        <p:nvGrpSpPr>
          <p:cNvPr id="24" name="Group 23"/>
          <p:cNvGrpSpPr/>
          <p:nvPr/>
        </p:nvGrpSpPr>
        <p:grpSpPr>
          <a:xfrm>
            <a:off x="5778152" y="1934693"/>
            <a:ext cx="6386051" cy="403329"/>
            <a:chOff x="1646287" y="1759921"/>
            <a:chExt cx="8686705" cy="548634"/>
          </a:xfrm>
          <a:solidFill>
            <a:srgbClr val="002050"/>
          </a:solidFill>
        </p:grpSpPr>
        <p:sp>
          <p:nvSpPr>
            <p:cNvPr id="25" name="Rectangle 24"/>
            <p:cNvSpPr/>
            <p:nvPr/>
          </p:nvSpPr>
          <p:spPr bwMode="auto">
            <a:xfrm>
              <a:off x="1646287" y="1759921"/>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26" name="TextBox 25"/>
            <p:cNvSpPr txBox="1"/>
            <p:nvPr/>
          </p:nvSpPr>
          <p:spPr>
            <a:xfrm>
              <a:off x="4480896" y="1761857"/>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err="1">
                  <a:solidFill>
                    <a:srgbClr val="FFFFFF"/>
                  </a:solidFill>
                  <a:latin typeface="Segoe UI"/>
                </a:rPr>
                <a:t>XLinq</a:t>
              </a:r>
              <a:r>
                <a:rPr lang="fr-FR" sz="1324" kern="0" dirty="0">
                  <a:solidFill>
                    <a:srgbClr val="FFFFFF"/>
                  </a:solidFill>
                  <a:latin typeface="Segoe UI"/>
                </a:rPr>
                <a:t> • XML Document  • </a:t>
              </a:r>
              <a:r>
                <a:rPr lang="fr-FR" sz="1324" kern="0" dirty="0" err="1">
                  <a:solidFill>
                    <a:srgbClr val="FFFFFF"/>
                  </a:solidFill>
                  <a:latin typeface="Segoe UI"/>
                </a:rPr>
                <a:t>XPath</a:t>
              </a:r>
              <a:r>
                <a:rPr lang="fr-FR" sz="1324" kern="0" dirty="0">
                  <a:solidFill>
                    <a:srgbClr val="FFFFFF"/>
                  </a:solidFill>
                  <a:latin typeface="Segoe UI"/>
                </a:rPr>
                <a:t> • </a:t>
              </a:r>
              <a:r>
                <a:rPr lang="fr-FR" sz="1324" kern="0" dirty="0" err="1">
                  <a:solidFill>
                    <a:srgbClr val="FFFFFF"/>
                  </a:solidFill>
                  <a:latin typeface="Segoe UI"/>
                </a:rPr>
                <a:t>Schema</a:t>
              </a:r>
              <a:r>
                <a:rPr lang="fr-FR" sz="1324" kern="0" dirty="0">
                  <a:solidFill>
                    <a:srgbClr val="FFFFFF"/>
                  </a:solidFill>
                  <a:latin typeface="Segoe UI"/>
                </a:rPr>
                <a:t> • XSL</a:t>
              </a:r>
              <a:endParaRPr lang="en-US" sz="1324" kern="0" dirty="0" err="1">
                <a:solidFill>
                  <a:srgbClr val="FFFFFF"/>
                </a:solidFill>
                <a:latin typeface="Segoe UI"/>
              </a:endParaRPr>
            </a:p>
          </p:txBody>
        </p:sp>
        <p:sp>
          <p:nvSpPr>
            <p:cNvPr id="27" name="Rectangle 26"/>
            <p:cNvSpPr/>
            <p:nvPr/>
          </p:nvSpPr>
          <p:spPr>
            <a:xfrm>
              <a:off x="2579752" y="1863422"/>
              <a:ext cx="739628"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XML</a:t>
              </a:r>
            </a:p>
          </p:txBody>
        </p:sp>
      </p:grpSp>
      <p:grpSp>
        <p:nvGrpSpPr>
          <p:cNvPr id="28" name="Group 27"/>
          <p:cNvGrpSpPr/>
          <p:nvPr/>
        </p:nvGrpSpPr>
        <p:grpSpPr>
          <a:xfrm>
            <a:off x="5778152" y="2955363"/>
            <a:ext cx="6386051" cy="403329"/>
            <a:chOff x="1646287" y="4109887"/>
            <a:chExt cx="8686705" cy="548634"/>
          </a:xfrm>
          <a:solidFill>
            <a:srgbClr val="D83B01"/>
          </a:solidFill>
        </p:grpSpPr>
        <p:sp>
          <p:nvSpPr>
            <p:cNvPr id="29" name="Rectangle 28"/>
            <p:cNvSpPr/>
            <p:nvPr/>
          </p:nvSpPr>
          <p:spPr bwMode="auto">
            <a:xfrm>
              <a:off x="1646287" y="4109887"/>
              <a:ext cx="8686705" cy="548634"/>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85" rIns="0" bIns="34285" numCol="1" spcCol="0" rtlCol="0" fromWordArt="0" anchor="ctr" anchorCtr="0" forceAA="0" compatLnSpc="1">
              <a:prstTxWarp prst="textNoShape">
                <a:avLst/>
              </a:prstTxWarp>
              <a:noAutofit/>
            </a:bodyPr>
            <a:lstStyle/>
            <a:p>
              <a:pPr algn="ctr" defTabSz="685515" fontAlgn="base">
                <a:spcBef>
                  <a:spcPct val="0"/>
                </a:spcBef>
                <a:spcAft>
                  <a:spcPct val="0"/>
                </a:spcAft>
              </a:pPr>
              <a:endParaRPr lang="en-US" sz="1471" kern="0" dirty="0">
                <a:gradFill>
                  <a:gsLst>
                    <a:gs pos="5439">
                      <a:srgbClr val="F8F8F8"/>
                    </a:gs>
                    <a:gs pos="10000">
                      <a:srgbClr val="F8F8F8"/>
                    </a:gs>
                  </a:gsLst>
                  <a:lin ang="5400000" scaled="0"/>
                </a:gradFill>
                <a:latin typeface="Segoe UI"/>
              </a:endParaRPr>
            </a:p>
          </p:txBody>
        </p:sp>
        <p:sp>
          <p:nvSpPr>
            <p:cNvPr id="30" name="TextBox 29"/>
            <p:cNvSpPr txBox="1"/>
            <p:nvPr/>
          </p:nvSpPr>
          <p:spPr>
            <a:xfrm>
              <a:off x="4480896" y="4111823"/>
              <a:ext cx="5577780" cy="544916"/>
            </a:xfrm>
            <a:prstGeom prst="rect">
              <a:avLst/>
            </a:prstGeom>
            <a:grpFill/>
          </p:spPr>
          <p:txBody>
            <a:bodyPr wrap="square" lIns="134445" tIns="107556" rIns="134445" bIns="107556" rtlCol="0">
              <a:spAutoFit/>
            </a:bodyPr>
            <a:lstStyle/>
            <a:p>
              <a:pPr defTabSz="672229">
                <a:lnSpc>
                  <a:spcPct val="90000"/>
                </a:lnSpc>
                <a:spcAft>
                  <a:spcPts val="441"/>
                </a:spcAft>
              </a:pPr>
              <a:r>
                <a:rPr lang="fr-FR" sz="1324" kern="0" dirty="0">
                  <a:solidFill>
                    <a:srgbClr val="FFFFFF"/>
                  </a:solidFill>
                  <a:latin typeface="Segoe UI"/>
                </a:rPr>
                <a:t>Abstractions • Provider Model • </a:t>
              </a:r>
              <a:r>
                <a:rPr lang="fr-FR" sz="1324" kern="0" dirty="0" err="1">
                  <a:solidFill>
                    <a:srgbClr val="FFFFFF"/>
                  </a:solidFill>
                  <a:latin typeface="Segoe UI"/>
                </a:rPr>
                <a:t>DataSet</a:t>
              </a:r>
              <a:endParaRPr lang="en-US" sz="1324" kern="0" dirty="0" err="1">
                <a:solidFill>
                  <a:srgbClr val="FFFFFF"/>
                </a:solidFill>
                <a:latin typeface="Segoe UI"/>
              </a:endParaRPr>
            </a:p>
          </p:txBody>
        </p:sp>
        <p:sp>
          <p:nvSpPr>
            <p:cNvPr id="31" name="Rectangle 30"/>
            <p:cNvSpPr/>
            <p:nvPr/>
          </p:nvSpPr>
          <p:spPr>
            <a:xfrm>
              <a:off x="2509977" y="4213388"/>
              <a:ext cx="879181" cy="375048"/>
            </a:xfrm>
            <a:prstGeom prst="rect">
              <a:avLst/>
            </a:prstGeom>
            <a:grpFill/>
          </p:spPr>
          <p:txBody>
            <a:bodyPr wrap="none">
              <a:spAutoFit/>
            </a:bodyPr>
            <a:lstStyle/>
            <a:p>
              <a:pPr algn="ctr" defTabSz="685475">
                <a:lnSpc>
                  <a:spcPct val="90000"/>
                </a:lnSpc>
                <a:defRPr/>
              </a:pPr>
              <a:r>
                <a:rPr lang="en-US" sz="1324" b="1" kern="0" dirty="0">
                  <a:solidFill>
                    <a:srgbClr val="FFFFFF"/>
                  </a:solidFill>
                  <a:latin typeface="Segoe UI"/>
                  <a:cs typeface="Segoe UI Semibold" panose="020B0702040204020203" pitchFamily="34" charset="0"/>
                </a:rPr>
                <a:t>DATA</a:t>
              </a:r>
            </a:p>
          </p:txBody>
        </p:sp>
      </p:grpSp>
      <p:graphicFrame>
        <p:nvGraphicFramePr>
          <p:cNvPr id="32" name="Table 31"/>
          <p:cNvGraphicFramePr>
            <a:graphicFrameLocks noGrp="1"/>
          </p:cNvGraphicFramePr>
          <p:nvPr>
            <p:extLst>
              <p:ext uri="{D42A27DB-BD31-4B8C-83A1-F6EECF244321}">
                <p14:modId xmlns:p14="http://schemas.microsoft.com/office/powerpoint/2010/main" val="2233308927"/>
              </p:ext>
            </p:extLst>
          </p:nvPr>
        </p:nvGraphicFramePr>
        <p:xfrm>
          <a:off x="457580" y="2044408"/>
          <a:ext cx="4571949" cy="1785192"/>
        </p:xfrm>
        <a:graphic>
          <a:graphicData uri="http://schemas.openxmlformats.org/drawingml/2006/table">
            <a:tbl>
              <a:tblPr firstRow="1" firstCol="1">
                <a:tableStyleId>{5C22544A-7EE6-4342-B048-85BDC9FD1C3A}</a:tableStyleId>
              </a:tblPr>
              <a:tblGrid>
                <a:gridCol w="1523983">
                  <a:extLst>
                    <a:ext uri="{9D8B030D-6E8A-4147-A177-3AD203B41FA5}">
                      <a16:colId xmlns:a16="http://schemas.microsoft.com/office/drawing/2014/main" xmlns="" val="2956690672"/>
                    </a:ext>
                  </a:extLst>
                </a:gridCol>
                <a:gridCol w="1523983">
                  <a:extLst>
                    <a:ext uri="{9D8B030D-6E8A-4147-A177-3AD203B41FA5}">
                      <a16:colId xmlns:a16="http://schemas.microsoft.com/office/drawing/2014/main" xmlns="" val="2696217902"/>
                    </a:ext>
                  </a:extLst>
                </a:gridCol>
                <a:gridCol w="1523983">
                  <a:extLst>
                    <a:ext uri="{9D8B030D-6E8A-4147-A177-3AD203B41FA5}">
                      <a16:colId xmlns:a16="http://schemas.microsoft.com/office/drawing/2014/main" xmlns="" val="2759190036"/>
                    </a:ext>
                  </a:extLst>
                </a:gridCol>
              </a:tblGrid>
              <a:tr h="774382">
                <a:tc>
                  <a:txBody>
                    <a:bodyPr/>
                    <a:lstStyle/>
                    <a:p>
                      <a:pPr algn="l"/>
                      <a:r>
                        <a:rPr lang="en-US" sz="2400" dirty="0">
                          <a:effectLst/>
                          <a:latin typeface="Segoe UI" panose="020B0502040204020203" pitchFamily="34" charset="0"/>
                          <a:cs typeface="Segoe UI" panose="020B0502040204020203" pitchFamily="34" charset="0"/>
                        </a:rPr>
                        <a:t>Version</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tc>
                  <a:txBody>
                    <a:bodyPr/>
                    <a:lstStyle/>
                    <a:p>
                      <a:pPr algn="r"/>
                      <a:r>
                        <a:rPr lang="en-US" sz="2400" dirty="0">
                          <a:effectLst/>
                          <a:latin typeface="Segoe UI" panose="020B0502040204020203" pitchFamily="34" charset="0"/>
                          <a:cs typeface="Segoe UI" panose="020B0502040204020203" pitchFamily="34" charset="0"/>
                        </a:rPr>
                        <a:t>#APIs</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tc>
                  <a:txBody>
                    <a:bodyPr/>
                    <a:lstStyle/>
                    <a:p>
                      <a:pPr algn="r"/>
                      <a:r>
                        <a:rPr lang="en-US" sz="2400" dirty="0">
                          <a:effectLst/>
                          <a:latin typeface="Segoe UI" panose="020B0502040204020203" pitchFamily="34" charset="0"/>
                          <a:cs typeface="Segoe UI" panose="020B0502040204020203" pitchFamily="34" charset="0"/>
                        </a:rPr>
                        <a:t>Growth %</a:t>
                      </a:r>
                      <a:endParaRPr lang="en-US" sz="2400" b="1" dirty="0">
                        <a:effectLst/>
                        <a:latin typeface="Segoe UI" panose="020B0502040204020203" pitchFamily="34" charset="0"/>
                        <a:cs typeface="Segoe UI" panose="020B0502040204020203" pitchFamily="34" charset="0"/>
                      </a:endParaRPr>
                    </a:p>
                  </a:txBody>
                  <a:tcPr marL="46435" marR="46435" marT="21431" marB="21431" anchor="ctr"/>
                </a:tc>
                <a:extLst>
                  <a:ext uri="{0D108BD9-81ED-4DB2-BD59-A6C34878D82A}">
                    <a16:rowId xmlns:a16="http://schemas.microsoft.com/office/drawing/2014/main" xmlns="" val="3316250447"/>
                  </a:ext>
                </a:extLst>
              </a:tr>
              <a:tr h="505405">
                <a:tc>
                  <a:txBody>
                    <a:bodyPr/>
                    <a:lstStyle/>
                    <a:p>
                      <a:pPr algn="l"/>
                      <a:r>
                        <a:rPr lang="en-US" sz="2400" dirty="0">
                          <a:effectLst/>
                          <a:latin typeface="Segoe UI" panose="020B0502040204020203" pitchFamily="34" charset="0"/>
                          <a:cs typeface="Segoe UI" panose="020B0502040204020203" pitchFamily="34" charset="0"/>
                        </a:rPr>
                        <a:t>1.x</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13,501</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a:t>
                      </a:r>
                    </a:p>
                  </a:txBody>
                  <a:tcPr marL="46435" marR="46435" marT="21431" marB="21431" anchor="ctr"/>
                </a:tc>
                <a:extLst>
                  <a:ext uri="{0D108BD9-81ED-4DB2-BD59-A6C34878D82A}">
                    <a16:rowId xmlns:a16="http://schemas.microsoft.com/office/drawing/2014/main" xmlns="" val="1988162852"/>
                  </a:ext>
                </a:extLst>
              </a:tr>
              <a:tr h="505405">
                <a:tc>
                  <a:txBody>
                    <a:bodyPr/>
                    <a:lstStyle/>
                    <a:p>
                      <a:pPr algn="l"/>
                      <a:r>
                        <a:rPr lang="en-US" sz="2400" dirty="0">
                          <a:effectLst/>
                          <a:latin typeface="Segoe UI" panose="020B0502040204020203" pitchFamily="34" charset="0"/>
                          <a:cs typeface="Segoe UI" panose="020B0502040204020203" pitchFamily="34" charset="0"/>
                        </a:rPr>
                        <a:t>2.0</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32,638</a:t>
                      </a:r>
                    </a:p>
                  </a:txBody>
                  <a:tcPr marL="46435" marR="46435" marT="21431" marB="21431" anchor="ctr"/>
                </a:tc>
                <a:tc>
                  <a:txBody>
                    <a:bodyPr/>
                    <a:lstStyle/>
                    <a:p>
                      <a:pPr algn="r"/>
                      <a:r>
                        <a:rPr lang="en-US" sz="2400" dirty="0">
                          <a:effectLst/>
                          <a:latin typeface="Segoe UI Light" panose="020B0502040204020203" pitchFamily="34" charset="0"/>
                          <a:cs typeface="Segoe UI Light" panose="020B0502040204020203" pitchFamily="34" charset="0"/>
                        </a:rPr>
                        <a:t>+142%</a:t>
                      </a:r>
                    </a:p>
                  </a:txBody>
                  <a:tcPr marL="46435" marR="46435" marT="21431" marB="21431" anchor="ctr"/>
                </a:tc>
                <a:extLst>
                  <a:ext uri="{0D108BD9-81ED-4DB2-BD59-A6C34878D82A}">
                    <a16:rowId xmlns:a16="http://schemas.microsoft.com/office/drawing/2014/main" xmlns="" val="2713374236"/>
                  </a:ext>
                </a:extLst>
              </a:tr>
            </a:tbl>
          </a:graphicData>
        </a:graphic>
      </p:graphicFrame>
    </p:spTree>
    <p:extLst>
      <p:ext uri="{BB962C8B-B14F-4D97-AF65-F5344CB8AC3E}">
        <p14:creationId xmlns:p14="http://schemas.microsoft.com/office/powerpoint/2010/main" val="40179056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1+#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fill="hold"/>
                                        <p:tgtEl>
                                          <p:spTgt spid="16"/>
                                        </p:tgtEl>
                                        <p:attrNameLst>
                                          <p:attrName>ppt_x</p:attrName>
                                        </p:attrNameLst>
                                      </p:cBhvr>
                                      <p:tavLst>
                                        <p:tav tm="0">
                                          <p:val>
                                            <p:strVal val="1+#ppt_w/2"/>
                                          </p:val>
                                        </p:tav>
                                        <p:tav tm="100000">
                                          <p:val>
                                            <p:strVal val="#ppt_x"/>
                                          </p:val>
                                        </p:tav>
                                      </p:tavLst>
                                    </p:anim>
                                    <p:anim calcmode="lin" valueType="num">
                                      <p:cBhvr additive="base">
                                        <p:cTn id="23" dur="500" fill="hold"/>
                                        <p:tgtEl>
                                          <p:spTgt spid="16"/>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1+#ppt_w/2"/>
                                          </p:val>
                                        </p:tav>
                                        <p:tav tm="100000">
                                          <p:val>
                                            <p:strVal val="#ppt_x"/>
                                          </p:val>
                                        </p:tav>
                                      </p:tavLst>
                                    </p:anim>
                                    <p:anim calcmode="lin" valueType="num">
                                      <p:cBhvr additive="base">
                                        <p:cTn id="33" dur="500" fill="hold"/>
                                        <p:tgtEl>
                                          <p:spTgt spid="20"/>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fill="hold"/>
                                        <p:tgtEl>
                                          <p:spTgt spid="24"/>
                                        </p:tgtEl>
                                        <p:attrNameLst>
                                          <p:attrName>ppt_x</p:attrName>
                                        </p:attrNameLst>
                                      </p:cBhvr>
                                      <p:tavLst>
                                        <p:tav tm="0">
                                          <p:val>
                                            <p:strVal val="1+#ppt_w/2"/>
                                          </p:val>
                                        </p:tav>
                                        <p:tav tm="100000">
                                          <p:val>
                                            <p:strVal val="#ppt_x"/>
                                          </p:val>
                                        </p:tav>
                                      </p:tavLst>
                                    </p:anim>
                                    <p:anim calcmode="lin" valueType="num">
                                      <p:cBhvr additive="base">
                                        <p:cTn id="3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pic>
        <p:nvPicPr>
          <p:cNvPr id="3" name="Imagen 2"/>
          <p:cNvPicPr>
            <a:picLocks noChangeAspect="1"/>
          </p:cNvPicPr>
          <p:nvPr/>
        </p:nvPicPr>
        <p:blipFill>
          <a:blip r:embed="rId2"/>
          <a:stretch>
            <a:fillRect/>
          </a:stretch>
        </p:blipFill>
        <p:spPr>
          <a:xfrm>
            <a:off x="20763" y="-1"/>
            <a:ext cx="12394949" cy="6994525"/>
          </a:xfrm>
          <a:prstGeom prst="rect">
            <a:avLst/>
          </a:prstGeom>
        </p:spPr>
      </p:pic>
    </p:spTree>
    <p:extLst>
      <p:ext uri="{BB962C8B-B14F-4D97-AF65-F5344CB8AC3E}">
        <p14:creationId xmlns:p14="http://schemas.microsoft.com/office/powerpoint/2010/main" val="126225133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Multi-targeting and multiple runtimes</a:t>
            </a:r>
          </a:p>
        </p:txBody>
      </p:sp>
      <p:sp>
        <p:nvSpPr>
          <p:cNvPr id="6" name="Text Placeholder 5"/>
          <p:cNvSpPr>
            <a:spLocks noGrp="1"/>
          </p:cNvSpPr>
          <p:nvPr>
            <p:ph type="body" sz="quarter" idx="10"/>
          </p:nvPr>
        </p:nvSpPr>
        <p:spPr>
          <a:xfrm>
            <a:off x="274638" y="1212849"/>
            <a:ext cx="7226108" cy="5109091"/>
          </a:xfrm>
        </p:spPr>
        <p:txBody>
          <a:bodyPr/>
          <a:lstStyle/>
          <a:p>
            <a:pPr marL="0" indent="0">
              <a:buNone/>
            </a:pPr>
            <a:r>
              <a:rPr lang="en-US" b="1" dirty="0"/>
              <a:t>Compile for targets frameworks</a:t>
            </a:r>
          </a:p>
          <a:p>
            <a:pPr marL="297971" lvl="1" indent="0">
              <a:buNone/>
            </a:pPr>
            <a:r>
              <a:rPr lang="en-US" dirty="0"/>
              <a:t>.NET Core applications</a:t>
            </a:r>
            <a:r>
              <a:rPr lang="en-US" sz="2000" dirty="0"/>
              <a:t>	</a:t>
            </a:r>
            <a:r>
              <a:rPr lang="en-US" b="1" dirty="0">
                <a:latin typeface="Consolas" panose="020B0609020204030204" pitchFamily="49" charset="0"/>
              </a:rPr>
              <a:t>netcoreapp1.0</a:t>
            </a:r>
          </a:p>
          <a:p>
            <a:pPr marL="297971" lvl="1" indent="0">
              <a:buNone/>
            </a:pPr>
            <a:r>
              <a:rPr lang="en-US" dirty="0"/>
              <a:t>.NET Standard Libraries</a:t>
            </a:r>
            <a:r>
              <a:rPr lang="en-US" sz="2000" dirty="0"/>
              <a:t>	</a:t>
            </a:r>
            <a:r>
              <a:rPr lang="en-US" b="1" dirty="0">
                <a:latin typeface="Consolas" panose="020B0609020204030204" pitchFamily="49" charset="0"/>
              </a:rPr>
              <a:t>netstandard1.6</a:t>
            </a:r>
            <a:endParaRPr lang="en-US" sz="2000" b="1" dirty="0">
              <a:latin typeface="Consolas" panose="020B0609020204030204" pitchFamily="49" charset="0"/>
            </a:endParaRPr>
          </a:p>
          <a:p>
            <a:pPr marL="297971" lvl="1" indent="0">
              <a:buNone/>
            </a:pPr>
            <a:r>
              <a:rPr lang="en-US" dirty="0"/>
              <a:t>.NET Full Framework</a:t>
            </a:r>
            <a:r>
              <a:rPr lang="en-US" sz="2000" dirty="0"/>
              <a:t>	</a:t>
            </a:r>
            <a:r>
              <a:rPr lang="en-US" b="1" dirty="0">
                <a:latin typeface="Consolas" panose="020B0609020204030204" pitchFamily="49" charset="0"/>
              </a:rPr>
              <a:t>net46</a:t>
            </a:r>
            <a:endParaRPr lang="en-US" sz="2000" b="1" dirty="0">
              <a:latin typeface="Consolas" panose="020B0609020204030204" pitchFamily="49" charset="0"/>
            </a:endParaRPr>
          </a:p>
          <a:p>
            <a:pPr marL="297971" lvl="1" indent="0">
              <a:buNone/>
            </a:pPr>
            <a:r>
              <a:rPr lang="en-US" dirty="0"/>
              <a:t>More </a:t>
            </a:r>
            <a:r>
              <a:rPr lang="en-US" dirty="0">
                <a:solidFill>
                  <a:schemeClr val="tx1"/>
                </a:solidFill>
                <a:hlinkClick r:id="rId2"/>
              </a:rPr>
              <a:t>frameworks</a:t>
            </a:r>
            <a:r>
              <a:rPr lang="en-US" dirty="0">
                <a:solidFill>
                  <a:schemeClr val="tx1"/>
                </a:solidFill>
              </a:rPr>
              <a:t> and </a:t>
            </a:r>
            <a:r>
              <a:rPr lang="en-US" dirty="0">
                <a:solidFill>
                  <a:schemeClr val="tx1"/>
                </a:solidFill>
                <a:hlinkClick r:id="rId3"/>
              </a:rPr>
              <a:t>TFMs</a:t>
            </a:r>
            <a:endParaRPr lang="en-US" sz="2000" dirty="0">
              <a:solidFill>
                <a:schemeClr val="tx1"/>
              </a:solidFill>
              <a:latin typeface="Consolas" panose="020B0609020204030204" pitchFamily="49" charset="0"/>
            </a:endParaRPr>
          </a:p>
          <a:p>
            <a:pPr marL="0" indent="0">
              <a:buNone/>
            </a:pPr>
            <a:endParaRPr lang="en-US" dirty="0"/>
          </a:p>
          <a:p>
            <a:pPr marL="0" indent="0">
              <a:buNone/>
            </a:pPr>
            <a:r>
              <a:rPr lang="en-US" dirty="0"/>
              <a:t>Runtimes for supported Operating Systems</a:t>
            </a:r>
          </a:p>
          <a:p>
            <a:pPr marL="243828" lvl="1" indent="0">
              <a:buNone/>
            </a:pPr>
            <a:r>
              <a:rPr lang="nl-NL" dirty="0"/>
              <a:t>Growing list </a:t>
            </a:r>
            <a:endParaRPr lang="en-US" dirty="0"/>
          </a:p>
          <a:p>
            <a:pPr marL="243828" lvl="1" indent="0">
              <a:buNone/>
            </a:pPr>
            <a:r>
              <a:rPr lang="nl-NL" dirty="0"/>
              <a:t>ARM support in works</a:t>
            </a:r>
          </a:p>
          <a:p>
            <a:pPr marL="243828" lvl="1" indent="0">
              <a:buNone/>
            </a:pPr>
            <a:r>
              <a:rPr lang="nl-NL" dirty="0"/>
              <a:t>Identified by RID</a:t>
            </a:r>
          </a:p>
        </p:txBody>
      </p:sp>
      <p:graphicFrame>
        <p:nvGraphicFramePr>
          <p:cNvPr id="4" name="Diagram 3"/>
          <p:cNvGraphicFramePr/>
          <p:nvPr>
            <p:extLst>
              <p:ext uri="{D42A27DB-BD31-4B8C-83A1-F6EECF244321}">
                <p14:modId xmlns:p14="http://schemas.microsoft.com/office/powerpoint/2010/main" val="252079948"/>
              </p:ext>
            </p:extLst>
          </p:nvPr>
        </p:nvGraphicFramePr>
        <p:xfrm>
          <a:off x="7589822" y="1212850"/>
          <a:ext cx="4482940" cy="561719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7131737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sz="7200" dirty="0"/>
              <a:t> </a:t>
            </a:r>
            <a:r>
              <a:rPr lang="en-US" dirty="0"/>
              <a:t/>
            </a:r>
            <a:br>
              <a:rPr lang="en-US" dirty="0"/>
            </a:br>
            <a:r>
              <a:rPr lang="en-US" dirty="0" smtClean="0"/>
              <a:t>Hello </a:t>
            </a:r>
            <a:r>
              <a:rPr lang="en-US" dirty="0"/>
              <a:t>World</a:t>
            </a:r>
            <a:br>
              <a:rPr lang="en-US" dirty="0"/>
            </a:br>
            <a:r>
              <a:rPr lang="en-US" dirty="0"/>
              <a:t>in .NET Core</a:t>
            </a:r>
          </a:p>
        </p:txBody>
      </p:sp>
    </p:spTree>
    <p:extLst>
      <p:ext uri="{BB962C8B-B14F-4D97-AF65-F5344CB8AC3E}">
        <p14:creationId xmlns:p14="http://schemas.microsoft.com/office/powerpoint/2010/main" val="19806381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p:cNvSpPr txBox="1">
            <a:spLocks/>
          </p:cNvSpPr>
          <p:nvPr/>
        </p:nvSpPr>
        <p:spPr>
          <a:xfrm>
            <a:off x="354918" y="1485604"/>
            <a:ext cx="2694797"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2400" dirty="0" err="1"/>
              <a:t>NuGet</a:t>
            </a:r>
            <a:r>
              <a:rPr lang="en-US" sz="2400" dirty="0"/>
              <a:t> is the package manager for .NET. The </a:t>
            </a:r>
            <a:r>
              <a:rPr lang="en-US" sz="2400" dirty="0" err="1"/>
              <a:t>NuGet</a:t>
            </a:r>
            <a:r>
              <a:rPr lang="en-US" sz="2400" dirty="0"/>
              <a:t> client tools provide the ability to produce and consume packages. The </a:t>
            </a:r>
            <a:r>
              <a:rPr lang="en-US" sz="2400" dirty="0" err="1"/>
              <a:t>NuGet</a:t>
            </a:r>
            <a:r>
              <a:rPr lang="en-US" sz="2400" dirty="0"/>
              <a:t> Gallery is the central package repository used by all package authors and consumers.</a:t>
            </a:r>
          </a:p>
          <a:p>
            <a:r>
              <a:rPr lang="en-US" sz="2400" dirty="0"/>
              <a:t/>
            </a:r>
            <a:br>
              <a:rPr lang="en-US" sz="2400" dirty="0"/>
            </a:br>
            <a:endParaRPr kumimoji="0" lang="en-US" sz="2400" b="0" i="0" u="none" strike="noStrike" kern="1200" cap="none" spc="-136" normalizeH="0" baseline="0" noProof="0" dirty="0">
              <a:ln w="3175">
                <a:noFill/>
              </a:ln>
              <a:solidFill>
                <a:srgbClr val="FFFFFF"/>
              </a:solidFill>
              <a:effectLst/>
              <a:uLnTx/>
              <a:uFillTx/>
              <a:latin typeface="Segoe UI Light"/>
              <a:ea typeface="+mn-ea"/>
              <a:cs typeface="Segoe UI" pitchFamily="34" charset="0"/>
            </a:endParaRPr>
          </a:p>
        </p:txBody>
      </p:sp>
      <p:pic>
        <p:nvPicPr>
          <p:cNvPr id="19" name="Picture 4" descr="Resultado de imagen para nuget logo"/>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4918" y="479775"/>
            <a:ext cx="2725438" cy="8286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rotWithShape="1">
          <a:blip r:embed="rId4"/>
          <a:srcRect t="5015"/>
          <a:stretch/>
        </p:blipFill>
        <p:spPr>
          <a:xfrm>
            <a:off x="4073525" y="36"/>
            <a:ext cx="8362950" cy="5717886"/>
          </a:xfrm>
          <a:prstGeom prst="rect">
            <a:avLst/>
          </a:prstGeom>
        </p:spPr>
      </p:pic>
      <p:pic>
        <p:nvPicPr>
          <p:cNvPr id="23" name="Picture 22"/>
          <p:cNvPicPr>
            <a:picLocks noChangeAspect="1"/>
          </p:cNvPicPr>
          <p:nvPr/>
        </p:nvPicPr>
        <p:blipFill rotWithShape="1">
          <a:blip r:embed="rId5"/>
          <a:srcRect r="12901" b="7333"/>
          <a:stretch/>
        </p:blipFill>
        <p:spPr>
          <a:xfrm>
            <a:off x="4086588" y="5727404"/>
            <a:ext cx="8362564" cy="1244540"/>
          </a:xfrm>
          <a:prstGeom prst="rect">
            <a:avLst/>
          </a:prstGeom>
        </p:spPr>
      </p:pic>
    </p:spTree>
    <p:extLst>
      <p:ext uri="{BB962C8B-B14F-4D97-AF65-F5344CB8AC3E}">
        <p14:creationId xmlns:p14="http://schemas.microsoft.com/office/powerpoint/2010/main" val="2132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dirty="0"/>
              <a:t> </a:t>
            </a:r>
            <a:br>
              <a:rPr lang="en-US" dirty="0"/>
            </a:br>
            <a:r>
              <a:rPr lang="en-US" dirty="0" smtClean="0"/>
              <a:t>Using GitHub &amp; </a:t>
            </a:r>
            <a:r>
              <a:rPr lang="en-US" dirty="0" err="1" smtClean="0"/>
              <a:t>NuGet</a:t>
            </a:r>
            <a:endParaRPr lang="en-US" dirty="0"/>
          </a:p>
        </p:txBody>
      </p:sp>
    </p:spTree>
    <p:extLst>
      <p:ext uri="{BB962C8B-B14F-4D97-AF65-F5344CB8AC3E}">
        <p14:creationId xmlns:p14="http://schemas.microsoft.com/office/powerpoint/2010/main" val="1796989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dirty="0">
                <a:solidFill>
                  <a:schemeClr val="bg1"/>
                </a:solidFill>
              </a:rPr>
              <a:t>Software delivery challenges</a:t>
            </a:r>
          </a:p>
        </p:txBody>
      </p:sp>
      <p:sp>
        <p:nvSpPr>
          <p:cNvPr id="354" name="Oval 3316"/>
          <p:cNvSpPr>
            <a:spLocks noChangeArrowheads="1"/>
          </p:cNvSpPr>
          <p:nvPr/>
        </p:nvSpPr>
        <p:spPr bwMode="auto">
          <a:xfrm>
            <a:off x="5018478" y="1845236"/>
            <a:ext cx="2303984" cy="2305603"/>
          </a:xfrm>
          <a:prstGeom prst="ellipse">
            <a:avLst/>
          </a:prstGeom>
          <a:solidFill>
            <a:srgbClr val="FFFFFF">
              <a:lumMod val="5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pic>
        <p:nvPicPr>
          <p:cNvPr id="355" name="Picture 35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5375833" y="1518809"/>
            <a:ext cx="1485183" cy="2141982"/>
          </a:xfrm>
          <a:prstGeom prst="rect">
            <a:avLst/>
          </a:prstGeom>
          <a:noFill/>
        </p:spPr>
      </p:pic>
      <p:grpSp>
        <p:nvGrpSpPr>
          <p:cNvPr id="356" name="Group 355"/>
          <p:cNvGrpSpPr/>
          <p:nvPr/>
        </p:nvGrpSpPr>
        <p:grpSpPr>
          <a:xfrm>
            <a:off x="8697080" y="1618293"/>
            <a:ext cx="2303984" cy="2523911"/>
            <a:chOff x="8628062" y="2409031"/>
            <a:chExt cx="2259013" cy="2474647"/>
          </a:xfrm>
        </p:grpSpPr>
        <p:sp>
          <p:nvSpPr>
            <p:cNvPr id="357" name="Oval 3251"/>
            <p:cNvSpPr>
              <a:spLocks noChangeArrowheads="1"/>
            </p:cNvSpPr>
            <p:nvPr/>
          </p:nvSpPr>
          <p:spPr bwMode="auto">
            <a:xfrm>
              <a:off x="8628062" y="2623078"/>
              <a:ext cx="2259013" cy="2260600"/>
            </a:xfrm>
            <a:prstGeom prst="ellipse">
              <a:avLst/>
            </a:prstGeom>
            <a:solidFill>
              <a:srgbClr val="5C2D91">
                <a:lumMod val="85000"/>
              </a:srgbClr>
            </a:solidFill>
            <a:ln>
              <a:noFill/>
            </a:ln>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nvGrpSpPr>
            <p:cNvPr id="358" name="Group 357"/>
            <p:cNvGrpSpPr/>
            <p:nvPr/>
          </p:nvGrpSpPr>
          <p:grpSpPr>
            <a:xfrm>
              <a:off x="8658219" y="2409031"/>
              <a:ext cx="2187575" cy="2030413"/>
              <a:chOff x="8701088" y="2387600"/>
              <a:chExt cx="2187575" cy="2030413"/>
            </a:xfrm>
          </p:grpSpPr>
          <p:sp>
            <p:nvSpPr>
              <p:cNvPr id="359" name="Freeform 6"/>
              <p:cNvSpPr>
                <a:spLocks/>
              </p:cNvSpPr>
              <p:nvPr/>
            </p:nvSpPr>
            <p:spPr bwMode="auto">
              <a:xfrm>
                <a:off x="9118600" y="2814638"/>
                <a:ext cx="534988" cy="1597025"/>
              </a:xfrm>
              <a:custGeom>
                <a:avLst/>
                <a:gdLst>
                  <a:gd name="T0" fmla="*/ 137 w 167"/>
                  <a:gd name="T1" fmla="*/ 101 h 498"/>
                  <a:gd name="T2" fmla="*/ 99 w 167"/>
                  <a:gd name="T3" fmla="*/ 97 h 498"/>
                  <a:gd name="T4" fmla="*/ 95 w 167"/>
                  <a:gd name="T5" fmla="*/ 93 h 498"/>
                  <a:gd name="T6" fmla="*/ 125 w 167"/>
                  <a:gd name="T7" fmla="*/ 79 h 498"/>
                  <a:gd name="T8" fmla="*/ 113 w 167"/>
                  <a:gd name="T9" fmla="*/ 73 h 498"/>
                  <a:gd name="T10" fmla="*/ 118 w 167"/>
                  <a:gd name="T11" fmla="*/ 58 h 498"/>
                  <a:gd name="T12" fmla="*/ 118 w 167"/>
                  <a:gd name="T13" fmla="*/ 57 h 498"/>
                  <a:gd name="T14" fmla="*/ 102 w 167"/>
                  <a:gd name="T15" fmla="*/ 14 h 498"/>
                  <a:gd name="T16" fmla="*/ 48 w 167"/>
                  <a:gd name="T17" fmla="*/ 38 h 498"/>
                  <a:gd name="T18" fmla="*/ 52 w 167"/>
                  <a:gd name="T19" fmla="*/ 57 h 498"/>
                  <a:gd name="T20" fmla="*/ 50 w 167"/>
                  <a:gd name="T21" fmla="*/ 73 h 498"/>
                  <a:gd name="T22" fmla="*/ 58 w 167"/>
                  <a:gd name="T23" fmla="*/ 92 h 498"/>
                  <a:gd name="T24" fmla="*/ 73 w 167"/>
                  <a:gd name="T25" fmla="*/ 97 h 498"/>
                  <a:gd name="T26" fmla="*/ 30 w 167"/>
                  <a:gd name="T27" fmla="*/ 101 h 498"/>
                  <a:gd name="T28" fmla="*/ 30 w 167"/>
                  <a:gd name="T29" fmla="*/ 101 h 498"/>
                  <a:gd name="T30" fmla="*/ 3 w 167"/>
                  <a:gd name="T31" fmla="*/ 229 h 498"/>
                  <a:gd name="T32" fmla="*/ 11 w 167"/>
                  <a:gd name="T33" fmla="*/ 246 h 498"/>
                  <a:gd name="T34" fmla="*/ 18 w 167"/>
                  <a:gd name="T35" fmla="*/ 229 h 498"/>
                  <a:gd name="T36" fmla="*/ 33 w 167"/>
                  <a:gd name="T37" fmla="*/ 154 h 498"/>
                  <a:gd name="T38" fmla="*/ 39 w 167"/>
                  <a:gd name="T39" fmla="*/ 376 h 498"/>
                  <a:gd name="T40" fmla="*/ 57 w 167"/>
                  <a:gd name="T41" fmla="*/ 490 h 498"/>
                  <a:gd name="T42" fmla="*/ 57 w 167"/>
                  <a:gd name="T43" fmla="*/ 498 h 498"/>
                  <a:gd name="T44" fmla="*/ 82 w 167"/>
                  <a:gd name="T45" fmla="*/ 498 h 498"/>
                  <a:gd name="T46" fmla="*/ 82 w 167"/>
                  <a:gd name="T47" fmla="*/ 376 h 498"/>
                  <a:gd name="T48" fmla="*/ 91 w 167"/>
                  <a:gd name="T49" fmla="*/ 490 h 498"/>
                  <a:gd name="T50" fmla="*/ 92 w 167"/>
                  <a:gd name="T51" fmla="*/ 498 h 498"/>
                  <a:gd name="T52" fmla="*/ 116 w 167"/>
                  <a:gd name="T53" fmla="*/ 498 h 498"/>
                  <a:gd name="T54" fmla="*/ 116 w 167"/>
                  <a:gd name="T55" fmla="*/ 376 h 498"/>
                  <a:gd name="T56" fmla="*/ 129 w 167"/>
                  <a:gd name="T57" fmla="*/ 262 h 498"/>
                  <a:gd name="T58" fmla="*/ 146 w 167"/>
                  <a:gd name="T59" fmla="*/ 229 h 498"/>
                  <a:gd name="T60" fmla="*/ 149 w 167"/>
                  <a:gd name="T61" fmla="*/ 238 h 498"/>
                  <a:gd name="T62" fmla="*/ 164 w 167"/>
                  <a:gd name="T63" fmla="*/ 238 h 498"/>
                  <a:gd name="T64" fmla="*/ 167 w 167"/>
                  <a:gd name="T65" fmla="*/ 22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7" h="498">
                    <a:moveTo>
                      <a:pt x="137" y="101"/>
                    </a:moveTo>
                    <a:cubicBezTo>
                      <a:pt x="137" y="101"/>
                      <a:pt x="137" y="101"/>
                      <a:pt x="137" y="101"/>
                    </a:cubicBezTo>
                    <a:cubicBezTo>
                      <a:pt x="99" y="97"/>
                      <a:pt x="99" y="97"/>
                      <a:pt x="99" y="97"/>
                    </a:cubicBezTo>
                    <a:cubicBezTo>
                      <a:pt x="99" y="97"/>
                      <a:pt x="99" y="97"/>
                      <a:pt x="99" y="97"/>
                    </a:cubicBezTo>
                    <a:cubicBezTo>
                      <a:pt x="95" y="97"/>
                      <a:pt x="95" y="97"/>
                      <a:pt x="95" y="97"/>
                    </a:cubicBezTo>
                    <a:cubicBezTo>
                      <a:pt x="95" y="93"/>
                      <a:pt x="95" y="93"/>
                      <a:pt x="95" y="93"/>
                    </a:cubicBezTo>
                    <a:cubicBezTo>
                      <a:pt x="100" y="93"/>
                      <a:pt x="105" y="93"/>
                      <a:pt x="112" y="92"/>
                    </a:cubicBezTo>
                    <a:cubicBezTo>
                      <a:pt x="123" y="90"/>
                      <a:pt x="124" y="83"/>
                      <a:pt x="125" y="79"/>
                    </a:cubicBezTo>
                    <a:cubicBezTo>
                      <a:pt x="125" y="75"/>
                      <a:pt x="122" y="68"/>
                      <a:pt x="120" y="73"/>
                    </a:cubicBezTo>
                    <a:cubicBezTo>
                      <a:pt x="119" y="79"/>
                      <a:pt x="114" y="77"/>
                      <a:pt x="113" y="73"/>
                    </a:cubicBezTo>
                    <a:cubicBezTo>
                      <a:pt x="112" y="71"/>
                      <a:pt x="114" y="66"/>
                      <a:pt x="116" y="62"/>
                    </a:cubicBezTo>
                    <a:cubicBezTo>
                      <a:pt x="116" y="60"/>
                      <a:pt x="117" y="59"/>
                      <a:pt x="118" y="58"/>
                    </a:cubicBezTo>
                    <a:cubicBezTo>
                      <a:pt x="118" y="57"/>
                      <a:pt x="118" y="57"/>
                      <a:pt x="118" y="57"/>
                    </a:cubicBezTo>
                    <a:cubicBezTo>
                      <a:pt x="118" y="57"/>
                      <a:pt x="118" y="57"/>
                      <a:pt x="118" y="57"/>
                    </a:cubicBezTo>
                    <a:cubicBezTo>
                      <a:pt x="119" y="53"/>
                      <a:pt x="120" y="49"/>
                      <a:pt x="120" y="44"/>
                    </a:cubicBezTo>
                    <a:cubicBezTo>
                      <a:pt x="120" y="30"/>
                      <a:pt x="113" y="18"/>
                      <a:pt x="102" y="14"/>
                    </a:cubicBezTo>
                    <a:cubicBezTo>
                      <a:pt x="97" y="5"/>
                      <a:pt x="88" y="0"/>
                      <a:pt x="79" y="0"/>
                    </a:cubicBezTo>
                    <a:cubicBezTo>
                      <a:pt x="62" y="0"/>
                      <a:pt x="48" y="17"/>
                      <a:pt x="48" y="38"/>
                    </a:cubicBezTo>
                    <a:cubicBezTo>
                      <a:pt x="48" y="45"/>
                      <a:pt x="50" y="52"/>
                      <a:pt x="52" y="57"/>
                    </a:cubicBezTo>
                    <a:cubicBezTo>
                      <a:pt x="52" y="57"/>
                      <a:pt x="52" y="57"/>
                      <a:pt x="52" y="57"/>
                    </a:cubicBezTo>
                    <a:cubicBezTo>
                      <a:pt x="52" y="57"/>
                      <a:pt x="59" y="70"/>
                      <a:pt x="57" y="73"/>
                    </a:cubicBezTo>
                    <a:cubicBezTo>
                      <a:pt x="56" y="77"/>
                      <a:pt x="51" y="79"/>
                      <a:pt x="50" y="73"/>
                    </a:cubicBezTo>
                    <a:cubicBezTo>
                      <a:pt x="48" y="68"/>
                      <a:pt x="45" y="75"/>
                      <a:pt x="45" y="79"/>
                    </a:cubicBezTo>
                    <a:cubicBezTo>
                      <a:pt x="46" y="83"/>
                      <a:pt x="47" y="90"/>
                      <a:pt x="58" y="92"/>
                    </a:cubicBezTo>
                    <a:cubicBezTo>
                      <a:pt x="64" y="92"/>
                      <a:pt x="68" y="93"/>
                      <a:pt x="72" y="93"/>
                    </a:cubicBezTo>
                    <a:cubicBezTo>
                      <a:pt x="73" y="97"/>
                      <a:pt x="73" y="97"/>
                      <a:pt x="73" y="97"/>
                    </a:cubicBezTo>
                    <a:cubicBezTo>
                      <a:pt x="69" y="97"/>
                      <a:pt x="69" y="97"/>
                      <a:pt x="69" y="97"/>
                    </a:cubicBezTo>
                    <a:cubicBezTo>
                      <a:pt x="30" y="101"/>
                      <a:pt x="30" y="101"/>
                      <a:pt x="30" y="101"/>
                    </a:cubicBezTo>
                    <a:cubicBezTo>
                      <a:pt x="30" y="101"/>
                      <a:pt x="30" y="101"/>
                      <a:pt x="30" y="101"/>
                    </a:cubicBezTo>
                    <a:cubicBezTo>
                      <a:pt x="30" y="101"/>
                      <a:pt x="30" y="101"/>
                      <a:pt x="30" y="101"/>
                    </a:cubicBezTo>
                    <a:cubicBezTo>
                      <a:pt x="10" y="142"/>
                      <a:pt x="4" y="183"/>
                      <a:pt x="0" y="229"/>
                    </a:cubicBezTo>
                    <a:cubicBezTo>
                      <a:pt x="3" y="229"/>
                      <a:pt x="3" y="229"/>
                      <a:pt x="3" y="229"/>
                    </a:cubicBezTo>
                    <a:cubicBezTo>
                      <a:pt x="3" y="238"/>
                      <a:pt x="3" y="238"/>
                      <a:pt x="3" y="238"/>
                    </a:cubicBezTo>
                    <a:cubicBezTo>
                      <a:pt x="3" y="242"/>
                      <a:pt x="6" y="246"/>
                      <a:pt x="11" y="246"/>
                    </a:cubicBezTo>
                    <a:cubicBezTo>
                      <a:pt x="15" y="246"/>
                      <a:pt x="18" y="242"/>
                      <a:pt x="18" y="238"/>
                    </a:cubicBezTo>
                    <a:cubicBezTo>
                      <a:pt x="18" y="229"/>
                      <a:pt x="18" y="229"/>
                      <a:pt x="18" y="229"/>
                    </a:cubicBezTo>
                    <a:cubicBezTo>
                      <a:pt x="21" y="229"/>
                      <a:pt x="21" y="229"/>
                      <a:pt x="21" y="229"/>
                    </a:cubicBezTo>
                    <a:cubicBezTo>
                      <a:pt x="24" y="203"/>
                      <a:pt x="27" y="178"/>
                      <a:pt x="33" y="154"/>
                    </a:cubicBezTo>
                    <a:cubicBezTo>
                      <a:pt x="39" y="262"/>
                      <a:pt x="39" y="262"/>
                      <a:pt x="39" y="262"/>
                    </a:cubicBezTo>
                    <a:cubicBezTo>
                      <a:pt x="39" y="376"/>
                      <a:pt x="39" y="376"/>
                      <a:pt x="39" y="376"/>
                    </a:cubicBezTo>
                    <a:cubicBezTo>
                      <a:pt x="54" y="376"/>
                      <a:pt x="54" y="376"/>
                      <a:pt x="54" y="376"/>
                    </a:cubicBezTo>
                    <a:cubicBezTo>
                      <a:pt x="57" y="490"/>
                      <a:pt x="57" y="490"/>
                      <a:pt x="57" y="490"/>
                    </a:cubicBezTo>
                    <a:cubicBezTo>
                      <a:pt x="56" y="492"/>
                      <a:pt x="55" y="495"/>
                      <a:pt x="55" y="498"/>
                    </a:cubicBezTo>
                    <a:cubicBezTo>
                      <a:pt x="57" y="498"/>
                      <a:pt x="57" y="498"/>
                      <a:pt x="57" y="498"/>
                    </a:cubicBezTo>
                    <a:cubicBezTo>
                      <a:pt x="79" y="498"/>
                      <a:pt x="79" y="498"/>
                      <a:pt x="79" y="498"/>
                    </a:cubicBezTo>
                    <a:cubicBezTo>
                      <a:pt x="82" y="498"/>
                      <a:pt x="82" y="498"/>
                      <a:pt x="82" y="498"/>
                    </a:cubicBezTo>
                    <a:cubicBezTo>
                      <a:pt x="82" y="495"/>
                      <a:pt x="81" y="492"/>
                      <a:pt x="79" y="490"/>
                    </a:cubicBezTo>
                    <a:cubicBezTo>
                      <a:pt x="82" y="376"/>
                      <a:pt x="82" y="376"/>
                      <a:pt x="82" y="376"/>
                    </a:cubicBezTo>
                    <a:cubicBezTo>
                      <a:pt x="89" y="376"/>
                      <a:pt x="89" y="376"/>
                      <a:pt x="89" y="376"/>
                    </a:cubicBezTo>
                    <a:cubicBezTo>
                      <a:pt x="91" y="490"/>
                      <a:pt x="91" y="490"/>
                      <a:pt x="91" y="490"/>
                    </a:cubicBezTo>
                    <a:cubicBezTo>
                      <a:pt x="90" y="492"/>
                      <a:pt x="89" y="495"/>
                      <a:pt x="89" y="498"/>
                    </a:cubicBezTo>
                    <a:cubicBezTo>
                      <a:pt x="92" y="498"/>
                      <a:pt x="92" y="498"/>
                      <a:pt x="92" y="498"/>
                    </a:cubicBezTo>
                    <a:cubicBezTo>
                      <a:pt x="113" y="498"/>
                      <a:pt x="113" y="498"/>
                      <a:pt x="113" y="498"/>
                    </a:cubicBezTo>
                    <a:cubicBezTo>
                      <a:pt x="116" y="498"/>
                      <a:pt x="116" y="498"/>
                      <a:pt x="116" y="498"/>
                    </a:cubicBezTo>
                    <a:cubicBezTo>
                      <a:pt x="116" y="495"/>
                      <a:pt x="115" y="492"/>
                      <a:pt x="113" y="490"/>
                    </a:cubicBezTo>
                    <a:cubicBezTo>
                      <a:pt x="116" y="376"/>
                      <a:pt x="116" y="376"/>
                      <a:pt x="116" y="376"/>
                    </a:cubicBezTo>
                    <a:cubicBezTo>
                      <a:pt x="129" y="376"/>
                      <a:pt x="129" y="376"/>
                      <a:pt x="129" y="376"/>
                    </a:cubicBezTo>
                    <a:cubicBezTo>
                      <a:pt x="129" y="262"/>
                      <a:pt x="129" y="262"/>
                      <a:pt x="129" y="262"/>
                    </a:cubicBezTo>
                    <a:cubicBezTo>
                      <a:pt x="134" y="155"/>
                      <a:pt x="134" y="155"/>
                      <a:pt x="134" y="155"/>
                    </a:cubicBezTo>
                    <a:cubicBezTo>
                      <a:pt x="140" y="179"/>
                      <a:pt x="143" y="203"/>
                      <a:pt x="146" y="229"/>
                    </a:cubicBezTo>
                    <a:cubicBezTo>
                      <a:pt x="149" y="229"/>
                      <a:pt x="149" y="229"/>
                      <a:pt x="149" y="229"/>
                    </a:cubicBezTo>
                    <a:cubicBezTo>
                      <a:pt x="149" y="238"/>
                      <a:pt x="149" y="238"/>
                      <a:pt x="149" y="238"/>
                    </a:cubicBezTo>
                    <a:cubicBezTo>
                      <a:pt x="149" y="242"/>
                      <a:pt x="152" y="246"/>
                      <a:pt x="156" y="246"/>
                    </a:cubicBezTo>
                    <a:cubicBezTo>
                      <a:pt x="160" y="246"/>
                      <a:pt x="164" y="242"/>
                      <a:pt x="164" y="238"/>
                    </a:cubicBezTo>
                    <a:cubicBezTo>
                      <a:pt x="164" y="229"/>
                      <a:pt x="164" y="229"/>
                      <a:pt x="164" y="229"/>
                    </a:cubicBezTo>
                    <a:cubicBezTo>
                      <a:pt x="167" y="229"/>
                      <a:pt x="167" y="229"/>
                      <a:pt x="167" y="229"/>
                    </a:cubicBezTo>
                    <a:cubicBezTo>
                      <a:pt x="162" y="183"/>
                      <a:pt x="156" y="142"/>
                      <a:pt x="137" y="101"/>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0" name="Freeform 8"/>
              <p:cNvSpPr>
                <a:spLocks/>
              </p:cNvSpPr>
              <p:nvPr/>
            </p:nvSpPr>
            <p:spPr bwMode="auto">
              <a:xfrm>
                <a:off x="9801225" y="2787650"/>
                <a:ext cx="747713" cy="1624013"/>
              </a:xfrm>
              <a:custGeom>
                <a:avLst/>
                <a:gdLst>
                  <a:gd name="T0" fmla="*/ 183 w 233"/>
                  <a:gd name="T1" fmla="*/ 95 h 506"/>
                  <a:gd name="T2" fmla="*/ 182 w 233"/>
                  <a:gd name="T3" fmla="*/ 95 h 506"/>
                  <a:gd name="T4" fmla="*/ 182 w 233"/>
                  <a:gd name="T5" fmla="*/ 95 h 506"/>
                  <a:gd name="T6" fmla="*/ 132 w 233"/>
                  <a:gd name="T7" fmla="*/ 91 h 506"/>
                  <a:gd name="T8" fmla="*/ 132 w 233"/>
                  <a:gd name="T9" fmla="*/ 91 h 506"/>
                  <a:gd name="T10" fmla="*/ 132 w 233"/>
                  <a:gd name="T11" fmla="*/ 91 h 506"/>
                  <a:gd name="T12" fmla="*/ 132 w 233"/>
                  <a:gd name="T13" fmla="*/ 91 h 506"/>
                  <a:gd name="T14" fmla="*/ 132 w 233"/>
                  <a:gd name="T15" fmla="*/ 83 h 506"/>
                  <a:gd name="T16" fmla="*/ 143 w 233"/>
                  <a:gd name="T17" fmla="*/ 70 h 506"/>
                  <a:gd name="T18" fmla="*/ 143 w 233"/>
                  <a:gd name="T19" fmla="*/ 59 h 506"/>
                  <a:gd name="T20" fmla="*/ 148 w 233"/>
                  <a:gd name="T21" fmla="*/ 54 h 506"/>
                  <a:gd name="T22" fmla="*/ 148 w 233"/>
                  <a:gd name="T23" fmla="*/ 44 h 506"/>
                  <a:gd name="T24" fmla="*/ 145 w 233"/>
                  <a:gd name="T25" fmla="*/ 40 h 506"/>
                  <a:gd name="T26" fmla="*/ 151 w 233"/>
                  <a:gd name="T27" fmla="*/ 26 h 506"/>
                  <a:gd name="T28" fmla="*/ 132 w 233"/>
                  <a:gd name="T29" fmla="*/ 7 h 506"/>
                  <a:gd name="T30" fmla="*/ 131 w 233"/>
                  <a:gd name="T31" fmla="*/ 7 h 506"/>
                  <a:gd name="T32" fmla="*/ 110 w 233"/>
                  <a:gd name="T33" fmla="*/ 0 h 506"/>
                  <a:gd name="T34" fmla="*/ 81 w 233"/>
                  <a:gd name="T35" fmla="*/ 25 h 506"/>
                  <a:gd name="T36" fmla="*/ 87 w 233"/>
                  <a:gd name="T37" fmla="*/ 39 h 506"/>
                  <a:gd name="T38" fmla="*/ 83 w 233"/>
                  <a:gd name="T39" fmla="*/ 44 h 506"/>
                  <a:gd name="T40" fmla="*/ 83 w 233"/>
                  <a:gd name="T41" fmla="*/ 54 h 506"/>
                  <a:gd name="T42" fmla="*/ 88 w 233"/>
                  <a:gd name="T43" fmla="*/ 59 h 506"/>
                  <a:gd name="T44" fmla="*/ 88 w 233"/>
                  <a:gd name="T45" fmla="*/ 70 h 506"/>
                  <a:gd name="T46" fmla="*/ 99 w 233"/>
                  <a:gd name="T47" fmla="*/ 83 h 506"/>
                  <a:gd name="T48" fmla="*/ 99 w 233"/>
                  <a:gd name="T49" fmla="*/ 91 h 506"/>
                  <a:gd name="T50" fmla="*/ 49 w 233"/>
                  <a:gd name="T51" fmla="*/ 95 h 506"/>
                  <a:gd name="T52" fmla="*/ 49 w 233"/>
                  <a:gd name="T53" fmla="*/ 97 h 506"/>
                  <a:gd name="T54" fmla="*/ 0 w 233"/>
                  <a:gd name="T55" fmla="*/ 276 h 506"/>
                  <a:gd name="T56" fmla="*/ 3 w 233"/>
                  <a:gd name="T57" fmla="*/ 276 h 506"/>
                  <a:gd name="T58" fmla="*/ 3 w 233"/>
                  <a:gd name="T59" fmla="*/ 289 h 506"/>
                  <a:gd name="T60" fmla="*/ 14 w 233"/>
                  <a:gd name="T61" fmla="*/ 299 h 506"/>
                  <a:gd name="T62" fmla="*/ 25 w 233"/>
                  <a:gd name="T63" fmla="*/ 289 h 506"/>
                  <a:gd name="T64" fmla="*/ 25 w 233"/>
                  <a:gd name="T65" fmla="*/ 276 h 506"/>
                  <a:gd name="T66" fmla="*/ 28 w 233"/>
                  <a:gd name="T67" fmla="*/ 276 h 506"/>
                  <a:gd name="T68" fmla="*/ 49 w 233"/>
                  <a:gd name="T69" fmla="*/ 176 h 506"/>
                  <a:gd name="T70" fmla="*/ 49 w 233"/>
                  <a:gd name="T71" fmla="*/ 318 h 506"/>
                  <a:gd name="T72" fmla="*/ 67 w 233"/>
                  <a:gd name="T73" fmla="*/ 318 h 506"/>
                  <a:gd name="T74" fmla="*/ 73 w 233"/>
                  <a:gd name="T75" fmla="*/ 489 h 506"/>
                  <a:gd name="T76" fmla="*/ 79 w 233"/>
                  <a:gd name="T77" fmla="*/ 489 h 506"/>
                  <a:gd name="T78" fmla="*/ 70 w 233"/>
                  <a:gd name="T79" fmla="*/ 506 h 506"/>
                  <a:gd name="T80" fmla="*/ 111 w 233"/>
                  <a:gd name="T81" fmla="*/ 506 h 506"/>
                  <a:gd name="T82" fmla="*/ 102 w 233"/>
                  <a:gd name="T83" fmla="*/ 489 h 506"/>
                  <a:gd name="T84" fmla="*/ 108 w 233"/>
                  <a:gd name="T85" fmla="*/ 489 h 506"/>
                  <a:gd name="T86" fmla="*/ 115 w 233"/>
                  <a:gd name="T87" fmla="*/ 318 h 506"/>
                  <a:gd name="T88" fmla="*/ 117 w 233"/>
                  <a:gd name="T89" fmla="*/ 318 h 506"/>
                  <a:gd name="T90" fmla="*/ 123 w 233"/>
                  <a:gd name="T91" fmla="*/ 489 h 506"/>
                  <a:gd name="T92" fmla="*/ 129 w 233"/>
                  <a:gd name="T93" fmla="*/ 489 h 506"/>
                  <a:gd name="T94" fmla="*/ 120 w 233"/>
                  <a:gd name="T95" fmla="*/ 506 h 506"/>
                  <a:gd name="T96" fmla="*/ 161 w 233"/>
                  <a:gd name="T97" fmla="*/ 506 h 506"/>
                  <a:gd name="T98" fmla="*/ 153 w 233"/>
                  <a:gd name="T99" fmla="*/ 489 h 506"/>
                  <a:gd name="T100" fmla="*/ 158 w 233"/>
                  <a:gd name="T101" fmla="*/ 489 h 506"/>
                  <a:gd name="T102" fmla="*/ 165 w 233"/>
                  <a:gd name="T103" fmla="*/ 318 h 506"/>
                  <a:gd name="T104" fmla="*/ 182 w 233"/>
                  <a:gd name="T105" fmla="*/ 318 h 506"/>
                  <a:gd name="T106" fmla="*/ 182 w 233"/>
                  <a:gd name="T107" fmla="*/ 173 h 506"/>
                  <a:gd name="T108" fmla="*/ 204 w 233"/>
                  <a:gd name="T109" fmla="*/ 276 h 506"/>
                  <a:gd name="T110" fmla="*/ 208 w 233"/>
                  <a:gd name="T111" fmla="*/ 276 h 506"/>
                  <a:gd name="T112" fmla="*/ 208 w 233"/>
                  <a:gd name="T113" fmla="*/ 289 h 506"/>
                  <a:gd name="T114" fmla="*/ 218 w 233"/>
                  <a:gd name="T115" fmla="*/ 299 h 506"/>
                  <a:gd name="T116" fmla="*/ 229 w 233"/>
                  <a:gd name="T117" fmla="*/ 289 h 506"/>
                  <a:gd name="T118" fmla="*/ 229 w 233"/>
                  <a:gd name="T119" fmla="*/ 276 h 506"/>
                  <a:gd name="T120" fmla="*/ 233 w 233"/>
                  <a:gd name="T121" fmla="*/ 276 h 506"/>
                  <a:gd name="T122" fmla="*/ 183 w 233"/>
                  <a:gd name="T123" fmla="*/ 95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3" h="506">
                    <a:moveTo>
                      <a:pt x="183" y="95"/>
                    </a:moveTo>
                    <a:cubicBezTo>
                      <a:pt x="182" y="95"/>
                      <a:pt x="182" y="95"/>
                      <a:pt x="182" y="95"/>
                    </a:cubicBezTo>
                    <a:cubicBezTo>
                      <a:pt x="182" y="95"/>
                      <a:pt x="182" y="95"/>
                      <a:pt x="182" y="95"/>
                    </a:cubicBezTo>
                    <a:cubicBezTo>
                      <a:pt x="132" y="91"/>
                      <a:pt x="132" y="91"/>
                      <a:pt x="132" y="91"/>
                    </a:cubicBezTo>
                    <a:cubicBezTo>
                      <a:pt x="132" y="91"/>
                      <a:pt x="132" y="91"/>
                      <a:pt x="132" y="91"/>
                    </a:cubicBezTo>
                    <a:cubicBezTo>
                      <a:pt x="132" y="91"/>
                      <a:pt x="132" y="91"/>
                      <a:pt x="132" y="91"/>
                    </a:cubicBezTo>
                    <a:cubicBezTo>
                      <a:pt x="132" y="91"/>
                      <a:pt x="132" y="91"/>
                      <a:pt x="132" y="91"/>
                    </a:cubicBezTo>
                    <a:cubicBezTo>
                      <a:pt x="132" y="83"/>
                      <a:pt x="132" y="83"/>
                      <a:pt x="132" y="83"/>
                    </a:cubicBezTo>
                    <a:cubicBezTo>
                      <a:pt x="138" y="82"/>
                      <a:pt x="143" y="76"/>
                      <a:pt x="143" y="70"/>
                    </a:cubicBezTo>
                    <a:cubicBezTo>
                      <a:pt x="143" y="59"/>
                      <a:pt x="143" y="59"/>
                      <a:pt x="143" y="59"/>
                    </a:cubicBezTo>
                    <a:cubicBezTo>
                      <a:pt x="146" y="59"/>
                      <a:pt x="148" y="57"/>
                      <a:pt x="148" y="54"/>
                    </a:cubicBezTo>
                    <a:cubicBezTo>
                      <a:pt x="148" y="44"/>
                      <a:pt x="148" y="44"/>
                      <a:pt x="148" y="44"/>
                    </a:cubicBezTo>
                    <a:cubicBezTo>
                      <a:pt x="148" y="42"/>
                      <a:pt x="146" y="40"/>
                      <a:pt x="145" y="40"/>
                    </a:cubicBezTo>
                    <a:cubicBezTo>
                      <a:pt x="148" y="36"/>
                      <a:pt x="151" y="31"/>
                      <a:pt x="151" y="26"/>
                    </a:cubicBezTo>
                    <a:cubicBezTo>
                      <a:pt x="151" y="16"/>
                      <a:pt x="142" y="7"/>
                      <a:pt x="132" y="7"/>
                    </a:cubicBezTo>
                    <a:cubicBezTo>
                      <a:pt x="131" y="7"/>
                      <a:pt x="131" y="7"/>
                      <a:pt x="131" y="7"/>
                    </a:cubicBezTo>
                    <a:cubicBezTo>
                      <a:pt x="126" y="3"/>
                      <a:pt x="118" y="0"/>
                      <a:pt x="110" y="0"/>
                    </a:cubicBezTo>
                    <a:cubicBezTo>
                      <a:pt x="94" y="0"/>
                      <a:pt x="81" y="11"/>
                      <a:pt x="81" y="25"/>
                    </a:cubicBezTo>
                    <a:cubicBezTo>
                      <a:pt x="81" y="30"/>
                      <a:pt x="83" y="35"/>
                      <a:pt x="87" y="39"/>
                    </a:cubicBezTo>
                    <a:cubicBezTo>
                      <a:pt x="85" y="40"/>
                      <a:pt x="83" y="42"/>
                      <a:pt x="83" y="44"/>
                    </a:cubicBezTo>
                    <a:cubicBezTo>
                      <a:pt x="83" y="54"/>
                      <a:pt x="83" y="54"/>
                      <a:pt x="83" y="54"/>
                    </a:cubicBezTo>
                    <a:cubicBezTo>
                      <a:pt x="83" y="57"/>
                      <a:pt x="85" y="59"/>
                      <a:pt x="88" y="59"/>
                    </a:cubicBezTo>
                    <a:cubicBezTo>
                      <a:pt x="88" y="70"/>
                      <a:pt x="88" y="70"/>
                      <a:pt x="88" y="70"/>
                    </a:cubicBezTo>
                    <a:cubicBezTo>
                      <a:pt x="88" y="77"/>
                      <a:pt x="93" y="82"/>
                      <a:pt x="99" y="83"/>
                    </a:cubicBezTo>
                    <a:cubicBezTo>
                      <a:pt x="99" y="91"/>
                      <a:pt x="99" y="91"/>
                      <a:pt x="99" y="91"/>
                    </a:cubicBezTo>
                    <a:cubicBezTo>
                      <a:pt x="49" y="95"/>
                      <a:pt x="49" y="95"/>
                      <a:pt x="49" y="95"/>
                    </a:cubicBezTo>
                    <a:cubicBezTo>
                      <a:pt x="49" y="97"/>
                      <a:pt x="49" y="97"/>
                      <a:pt x="49" y="97"/>
                    </a:cubicBezTo>
                    <a:cubicBezTo>
                      <a:pt x="23" y="155"/>
                      <a:pt x="6" y="213"/>
                      <a:pt x="0" y="276"/>
                    </a:cubicBezTo>
                    <a:cubicBezTo>
                      <a:pt x="3" y="276"/>
                      <a:pt x="3" y="276"/>
                      <a:pt x="3" y="276"/>
                    </a:cubicBezTo>
                    <a:cubicBezTo>
                      <a:pt x="3" y="289"/>
                      <a:pt x="3" y="289"/>
                      <a:pt x="3" y="289"/>
                    </a:cubicBezTo>
                    <a:cubicBezTo>
                      <a:pt x="3" y="295"/>
                      <a:pt x="8" y="299"/>
                      <a:pt x="14" y="299"/>
                    </a:cubicBezTo>
                    <a:cubicBezTo>
                      <a:pt x="20" y="299"/>
                      <a:pt x="25" y="295"/>
                      <a:pt x="25" y="289"/>
                    </a:cubicBezTo>
                    <a:cubicBezTo>
                      <a:pt x="25" y="276"/>
                      <a:pt x="25" y="276"/>
                      <a:pt x="25" y="276"/>
                    </a:cubicBezTo>
                    <a:cubicBezTo>
                      <a:pt x="28" y="276"/>
                      <a:pt x="28" y="276"/>
                      <a:pt x="28" y="276"/>
                    </a:cubicBezTo>
                    <a:cubicBezTo>
                      <a:pt x="32" y="241"/>
                      <a:pt x="39" y="208"/>
                      <a:pt x="49" y="176"/>
                    </a:cubicBezTo>
                    <a:cubicBezTo>
                      <a:pt x="49" y="318"/>
                      <a:pt x="49" y="318"/>
                      <a:pt x="49" y="318"/>
                    </a:cubicBezTo>
                    <a:cubicBezTo>
                      <a:pt x="67" y="318"/>
                      <a:pt x="67" y="318"/>
                      <a:pt x="67" y="318"/>
                    </a:cubicBezTo>
                    <a:cubicBezTo>
                      <a:pt x="73" y="489"/>
                      <a:pt x="73" y="489"/>
                      <a:pt x="73" y="489"/>
                    </a:cubicBezTo>
                    <a:cubicBezTo>
                      <a:pt x="79" y="489"/>
                      <a:pt x="79" y="489"/>
                      <a:pt x="79" y="489"/>
                    </a:cubicBezTo>
                    <a:cubicBezTo>
                      <a:pt x="74" y="493"/>
                      <a:pt x="70" y="499"/>
                      <a:pt x="70" y="506"/>
                    </a:cubicBezTo>
                    <a:cubicBezTo>
                      <a:pt x="111" y="506"/>
                      <a:pt x="111" y="506"/>
                      <a:pt x="111" y="506"/>
                    </a:cubicBezTo>
                    <a:cubicBezTo>
                      <a:pt x="111" y="499"/>
                      <a:pt x="108" y="493"/>
                      <a:pt x="102" y="489"/>
                    </a:cubicBezTo>
                    <a:cubicBezTo>
                      <a:pt x="108" y="489"/>
                      <a:pt x="108" y="489"/>
                      <a:pt x="108" y="489"/>
                    </a:cubicBezTo>
                    <a:cubicBezTo>
                      <a:pt x="115" y="318"/>
                      <a:pt x="115" y="318"/>
                      <a:pt x="115" y="318"/>
                    </a:cubicBezTo>
                    <a:cubicBezTo>
                      <a:pt x="117" y="318"/>
                      <a:pt x="117" y="318"/>
                      <a:pt x="117" y="318"/>
                    </a:cubicBezTo>
                    <a:cubicBezTo>
                      <a:pt x="123" y="489"/>
                      <a:pt x="123" y="489"/>
                      <a:pt x="123" y="489"/>
                    </a:cubicBezTo>
                    <a:cubicBezTo>
                      <a:pt x="129" y="489"/>
                      <a:pt x="129" y="489"/>
                      <a:pt x="129" y="489"/>
                    </a:cubicBezTo>
                    <a:cubicBezTo>
                      <a:pt x="124" y="493"/>
                      <a:pt x="120" y="499"/>
                      <a:pt x="120" y="506"/>
                    </a:cubicBezTo>
                    <a:cubicBezTo>
                      <a:pt x="161" y="506"/>
                      <a:pt x="161" y="506"/>
                      <a:pt x="161" y="506"/>
                    </a:cubicBezTo>
                    <a:cubicBezTo>
                      <a:pt x="161" y="499"/>
                      <a:pt x="158" y="493"/>
                      <a:pt x="153" y="489"/>
                    </a:cubicBezTo>
                    <a:cubicBezTo>
                      <a:pt x="158" y="489"/>
                      <a:pt x="158" y="489"/>
                      <a:pt x="158" y="489"/>
                    </a:cubicBezTo>
                    <a:cubicBezTo>
                      <a:pt x="165" y="318"/>
                      <a:pt x="165" y="318"/>
                      <a:pt x="165" y="318"/>
                    </a:cubicBezTo>
                    <a:cubicBezTo>
                      <a:pt x="182" y="318"/>
                      <a:pt x="182" y="318"/>
                      <a:pt x="182" y="318"/>
                    </a:cubicBezTo>
                    <a:cubicBezTo>
                      <a:pt x="182" y="173"/>
                      <a:pt x="182" y="173"/>
                      <a:pt x="182" y="173"/>
                    </a:cubicBezTo>
                    <a:cubicBezTo>
                      <a:pt x="193" y="206"/>
                      <a:pt x="200" y="240"/>
                      <a:pt x="204" y="276"/>
                    </a:cubicBezTo>
                    <a:cubicBezTo>
                      <a:pt x="208" y="276"/>
                      <a:pt x="208" y="276"/>
                      <a:pt x="208" y="276"/>
                    </a:cubicBezTo>
                    <a:cubicBezTo>
                      <a:pt x="208" y="289"/>
                      <a:pt x="208" y="289"/>
                      <a:pt x="208" y="289"/>
                    </a:cubicBezTo>
                    <a:cubicBezTo>
                      <a:pt x="208" y="295"/>
                      <a:pt x="212" y="299"/>
                      <a:pt x="218" y="299"/>
                    </a:cubicBezTo>
                    <a:cubicBezTo>
                      <a:pt x="224" y="299"/>
                      <a:pt x="229" y="295"/>
                      <a:pt x="229" y="289"/>
                    </a:cubicBezTo>
                    <a:cubicBezTo>
                      <a:pt x="229" y="276"/>
                      <a:pt x="229" y="276"/>
                      <a:pt x="229" y="276"/>
                    </a:cubicBezTo>
                    <a:cubicBezTo>
                      <a:pt x="233" y="276"/>
                      <a:pt x="233" y="276"/>
                      <a:pt x="233" y="276"/>
                    </a:cubicBezTo>
                    <a:cubicBezTo>
                      <a:pt x="227" y="212"/>
                      <a:pt x="210" y="153"/>
                      <a:pt x="183" y="95"/>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1" name="Freeform 9"/>
              <p:cNvSpPr>
                <a:spLocks/>
              </p:cNvSpPr>
              <p:nvPr/>
            </p:nvSpPr>
            <p:spPr bwMode="auto">
              <a:xfrm>
                <a:off x="10417175" y="2486025"/>
                <a:ext cx="311150" cy="360363"/>
              </a:xfrm>
              <a:custGeom>
                <a:avLst/>
                <a:gdLst>
                  <a:gd name="T0" fmla="*/ 91 w 97"/>
                  <a:gd name="T1" fmla="*/ 88 h 112"/>
                  <a:gd name="T2" fmla="*/ 82 w 97"/>
                  <a:gd name="T3" fmla="*/ 88 h 112"/>
                  <a:gd name="T4" fmla="*/ 85 w 97"/>
                  <a:gd name="T5" fmla="*/ 74 h 112"/>
                  <a:gd name="T6" fmla="*/ 88 w 97"/>
                  <a:gd name="T7" fmla="*/ 69 h 112"/>
                  <a:gd name="T8" fmla="*/ 88 w 97"/>
                  <a:gd name="T9" fmla="*/ 69 h 112"/>
                  <a:gd name="T10" fmla="*/ 88 w 97"/>
                  <a:gd name="T11" fmla="*/ 69 h 112"/>
                  <a:gd name="T12" fmla="*/ 91 w 97"/>
                  <a:gd name="T13" fmla="*/ 53 h 112"/>
                  <a:gd name="T14" fmla="*/ 69 w 97"/>
                  <a:gd name="T15" fmla="*/ 17 h 112"/>
                  <a:gd name="T16" fmla="*/ 40 w 97"/>
                  <a:gd name="T17" fmla="*/ 0 h 112"/>
                  <a:gd name="T18" fmla="*/ 4 w 97"/>
                  <a:gd name="T19" fmla="*/ 46 h 112"/>
                  <a:gd name="T20" fmla="*/ 9 w 97"/>
                  <a:gd name="T21" fmla="*/ 69 h 112"/>
                  <a:gd name="T22" fmla="*/ 9 w 97"/>
                  <a:gd name="T23" fmla="*/ 69 h 112"/>
                  <a:gd name="T24" fmla="*/ 15 w 97"/>
                  <a:gd name="T25" fmla="*/ 88 h 112"/>
                  <a:gd name="T26" fmla="*/ 6 w 97"/>
                  <a:gd name="T27" fmla="*/ 88 h 112"/>
                  <a:gd name="T28" fmla="*/ 0 w 97"/>
                  <a:gd name="T29" fmla="*/ 95 h 112"/>
                  <a:gd name="T30" fmla="*/ 16 w 97"/>
                  <a:gd name="T31" fmla="*/ 110 h 112"/>
                  <a:gd name="T32" fmla="*/ 42 w 97"/>
                  <a:gd name="T33" fmla="*/ 112 h 112"/>
                  <a:gd name="T34" fmla="*/ 44 w 97"/>
                  <a:gd name="T35" fmla="*/ 112 h 112"/>
                  <a:gd name="T36" fmla="*/ 44 w 97"/>
                  <a:gd name="T37" fmla="*/ 112 h 112"/>
                  <a:gd name="T38" fmla="*/ 47 w 97"/>
                  <a:gd name="T39" fmla="*/ 112 h 112"/>
                  <a:gd name="T40" fmla="*/ 48 w 97"/>
                  <a:gd name="T41" fmla="*/ 112 h 112"/>
                  <a:gd name="T42" fmla="*/ 49 w 97"/>
                  <a:gd name="T43" fmla="*/ 112 h 112"/>
                  <a:gd name="T44" fmla="*/ 53 w 97"/>
                  <a:gd name="T45" fmla="*/ 112 h 112"/>
                  <a:gd name="T46" fmla="*/ 53 w 97"/>
                  <a:gd name="T47" fmla="*/ 112 h 112"/>
                  <a:gd name="T48" fmla="*/ 54 w 97"/>
                  <a:gd name="T49" fmla="*/ 112 h 112"/>
                  <a:gd name="T50" fmla="*/ 81 w 97"/>
                  <a:gd name="T51" fmla="*/ 110 h 112"/>
                  <a:gd name="T52" fmla="*/ 96 w 97"/>
                  <a:gd name="T53" fmla="*/ 95 h 112"/>
                  <a:gd name="T54" fmla="*/ 91 w 97"/>
                  <a:gd name="T5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7" h="112">
                    <a:moveTo>
                      <a:pt x="91" y="88"/>
                    </a:moveTo>
                    <a:cubicBezTo>
                      <a:pt x="89" y="95"/>
                      <a:pt x="83" y="93"/>
                      <a:pt x="82" y="88"/>
                    </a:cubicBezTo>
                    <a:cubicBezTo>
                      <a:pt x="81" y="86"/>
                      <a:pt x="83" y="79"/>
                      <a:pt x="85" y="74"/>
                    </a:cubicBezTo>
                    <a:cubicBezTo>
                      <a:pt x="86" y="73"/>
                      <a:pt x="87" y="71"/>
                      <a:pt x="88" y="69"/>
                    </a:cubicBezTo>
                    <a:cubicBezTo>
                      <a:pt x="88" y="69"/>
                      <a:pt x="88" y="69"/>
                      <a:pt x="88" y="69"/>
                    </a:cubicBezTo>
                    <a:cubicBezTo>
                      <a:pt x="88" y="69"/>
                      <a:pt x="88" y="69"/>
                      <a:pt x="88" y="69"/>
                    </a:cubicBezTo>
                    <a:cubicBezTo>
                      <a:pt x="90" y="64"/>
                      <a:pt x="91" y="59"/>
                      <a:pt x="91" y="53"/>
                    </a:cubicBezTo>
                    <a:cubicBezTo>
                      <a:pt x="91" y="36"/>
                      <a:pt x="82" y="22"/>
                      <a:pt x="69" y="17"/>
                    </a:cubicBezTo>
                    <a:cubicBezTo>
                      <a:pt x="62" y="7"/>
                      <a:pt x="52" y="0"/>
                      <a:pt x="40" y="0"/>
                    </a:cubicBezTo>
                    <a:cubicBezTo>
                      <a:pt x="20" y="0"/>
                      <a:pt x="4" y="20"/>
                      <a:pt x="4" y="46"/>
                    </a:cubicBezTo>
                    <a:cubicBezTo>
                      <a:pt x="4" y="54"/>
                      <a:pt x="6" y="62"/>
                      <a:pt x="9" y="69"/>
                    </a:cubicBezTo>
                    <a:cubicBezTo>
                      <a:pt x="9" y="69"/>
                      <a:pt x="9" y="69"/>
                      <a:pt x="9" y="69"/>
                    </a:cubicBezTo>
                    <a:cubicBezTo>
                      <a:pt x="9" y="69"/>
                      <a:pt x="17" y="84"/>
                      <a:pt x="15" y="88"/>
                    </a:cubicBezTo>
                    <a:cubicBezTo>
                      <a:pt x="13" y="93"/>
                      <a:pt x="8" y="95"/>
                      <a:pt x="6" y="88"/>
                    </a:cubicBezTo>
                    <a:cubicBezTo>
                      <a:pt x="3" y="82"/>
                      <a:pt x="0" y="90"/>
                      <a:pt x="0" y="95"/>
                    </a:cubicBezTo>
                    <a:cubicBezTo>
                      <a:pt x="1" y="101"/>
                      <a:pt x="2" y="108"/>
                      <a:pt x="16" y="110"/>
                    </a:cubicBezTo>
                    <a:cubicBezTo>
                      <a:pt x="27" y="112"/>
                      <a:pt x="33" y="112"/>
                      <a:pt x="42" y="112"/>
                    </a:cubicBezTo>
                    <a:cubicBezTo>
                      <a:pt x="43" y="112"/>
                      <a:pt x="44" y="112"/>
                      <a:pt x="44" y="112"/>
                    </a:cubicBezTo>
                    <a:cubicBezTo>
                      <a:pt x="44" y="112"/>
                      <a:pt x="44" y="112"/>
                      <a:pt x="44" y="112"/>
                    </a:cubicBezTo>
                    <a:cubicBezTo>
                      <a:pt x="45" y="112"/>
                      <a:pt x="46" y="112"/>
                      <a:pt x="47" y="112"/>
                    </a:cubicBezTo>
                    <a:cubicBezTo>
                      <a:pt x="48" y="112"/>
                      <a:pt x="48" y="112"/>
                      <a:pt x="48" y="112"/>
                    </a:cubicBezTo>
                    <a:cubicBezTo>
                      <a:pt x="49" y="112"/>
                      <a:pt x="49" y="112"/>
                      <a:pt x="49" y="112"/>
                    </a:cubicBezTo>
                    <a:cubicBezTo>
                      <a:pt x="50" y="112"/>
                      <a:pt x="51" y="112"/>
                      <a:pt x="53" y="112"/>
                    </a:cubicBezTo>
                    <a:cubicBezTo>
                      <a:pt x="53" y="112"/>
                      <a:pt x="53" y="112"/>
                      <a:pt x="53" y="112"/>
                    </a:cubicBezTo>
                    <a:cubicBezTo>
                      <a:pt x="53" y="112"/>
                      <a:pt x="54" y="112"/>
                      <a:pt x="54" y="112"/>
                    </a:cubicBezTo>
                    <a:cubicBezTo>
                      <a:pt x="63" y="112"/>
                      <a:pt x="69" y="112"/>
                      <a:pt x="81" y="110"/>
                    </a:cubicBezTo>
                    <a:cubicBezTo>
                      <a:pt x="94" y="108"/>
                      <a:pt x="96" y="101"/>
                      <a:pt x="96" y="95"/>
                    </a:cubicBezTo>
                    <a:cubicBezTo>
                      <a:pt x="97" y="90"/>
                      <a:pt x="93" y="82"/>
                      <a:pt x="91" y="88"/>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2" name="Freeform 10"/>
              <p:cNvSpPr>
                <a:spLocks/>
              </p:cNvSpPr>
              <p:nvPr/>
            </p:nvSpPr>
            <p:spPr bwMode="auto">
              <a:xfrm>
                <a:off x="10514013" y="2890838"/>
                <a:ext cx="107950" cy="546100"/>
              </a:xfrm>
              <a:custGeom>
                <a:avLst/>
                <a:gdLst>
                  <a:gd name="T0" fmla="*/ 42 w 68"/>
                  <a:gd name="T1" fmla="*/ 37 h 344"/>
                  <a:gd name="T2" fmla="*/ 62 w 68"/>
                  <a:gd name="T3" fmla="*/ 20 h 344"/>
                  <a:gd name="T4" fmla="*/ 34 w 68"/>
                  <a:gd name="T5" fmla="*/ 0 h 344"/>
                  <a:gd name="T6" fmla="*/ 6 w 68"/>
                  <a:gd name="T7" fmla="*/ 20 h 344"/>
                  <a:gd name="T8" fmla="*/ 26 w 68"/>
                  <a:gd name="T9" fmla="*/ 37 h 344"/>
                  <a:gd name="T10" fmla="*/ 0 w 68"/>
                  <a:gd name="T11" fmla="*/ 316 h 344"/>
                  <a:gd name="T12" fmla="*/ 34 w 68"/>
                  <a:gd name="T13" fmla="*/ 344 h 344"/>
                  <a:gd name="T14" fmla="*/ 68 w 68"/>
                  <a:gd name="T15" fmla="*/ 316 h 344"/>
                  <a:gd name="T16" fmla="*/ 42 w 68"/>
                  <a:gd name="T17" fmla="*/ 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44">
                    <a:moveTo>
                      <a:pt x="42" y="37"/>
                    </a:moveTo>
                    <a:lnTo>
                      <a:pt x="62" y="20"/>
                    </a:lnTo>
                    <a:lnTo>
                      <a:pt x="34" y="0"/>
                    </a:lnTo>
                    <a:lnTo>
                      <a:pt x="6" y="20"/>
                    </a:lnTo>
                    <a:lnTo>
                      <a:pt x="26" y="37"/>
                    </a:lnTo>
                    <a:lnTo>
                      <a:pt x="0" y="316"/>
                    </a:lnTo>
                    <a:lnTo>
                      <a:pt x="34" y="344"/>
                    </a:lnTo>
                    <a:lnTo>
                      <a:pt x="68" y="316"/>
                    </a:lnTo>
                    <a:lnTo>
                      <a:pt x="42" y="37"/>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3" name="Freeform 11"/>
              <p:cNvSpPr>
                <a:spLocks/>
              </p:cNvSpPr>
              <p:nvPr/>
            </p:nvSpPr>
            <p:spPr bwMode="auto">
              <a:xfrm>
                <a:off x="10696575" y="2874963"/>
                <a:ext cx="192088" cy="496888"/>
              </a:xfrm>
              <a:custGeom>
                <a:avLst/>
                <a:gdLst>
                  <a:gd name="T0" fmla="*/ 0 w 60"/>
                  <a:gd name="T1" fmla="*/ 7 h 155"/>
                  <a:gd name="T2" fmla="*/ 24 w 60"/>
                  <a:gd name="T3" fmla="*/ 0 h 155"/>
                  <a:gd name="T4" fmla="*/ 60 w 60"/>
                  <a:gd name="T5" fmla="*/ 155 h 155"/>
                  <a:gd name="T6" fmla="*/ 35 w 60"/>
                  <a:gd name="T7" fmla="*/ 155 h 155"/>
                  <a:gd name="T8" fmla="*/ 0 w 60"/>
                  <a:gd name="T9" fmla="*/ 7 h 155"/>
                </a:gdLst>
                <a:ahLst/>
                <a:cxnLst>
                  <a:cxn ang="0">
                    <a:pos x="T0" y="T1"/>
                  </a:cxn>
                  <a:cxn ang="0">
                    <a:pos x="T2" y="T3"/>
                  </a:cxn>
                  <a:cxn ang="0">
                    <a:pos x="T4" y="T5"/>
                  </a:cxn>
                  <a:cxn ang="0">
                    <a:pos x="T6" y="T7"/>
                  </a:cxn>
                  <a:cxn ang="0">
                    <a:pos x="T8" y="T9"/>
                  </a:cxn>
                </a:cxnLst>
                <a:rect l="0" t="0" r="r" b="b"/>
                <a:pathLst>
                  <a:path w="60" h="155">
                    <a:moveTo>
                      <a:pt x="0" y="7"/>
                    </a:moveTo>
                    <a:cubicBezTo>
                      <a:pt x="8" y="5"/>
                      <a:pt x="16" y="3"/>
                      <a:pt x="24" y="0"/>
                    </a:cubicBezTo>
                    <a:cubicBezTo>
                      <a:pt x="47" y="51"/>
                      <a:pt x="54" y="100"/>
                      <a:pt x="60" y="155"/>
                    </a:cubicBezTo>
                    <a:cubicBezTo>
                      <a:pt x="35" y="155"/>
                      <a:pt x="35" y="155"/>
                      <a:pt x="35" y="155"/>
                    </a:cubicBezTo>
                    <a:cubicBezTo>
                      <a:pt x="29" y="102"/>
                      <a:pt x="23" y="55"/>
                      <a:pt x="0"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4" name="Freeform 12"/>
              <p:cNvSpPr>
                <a:spLocks/>
              </p:cNvSpPr>
              <p:nvPr/>
            </p:nvSpPr>
            <p:spPr bwMode="auto">
              <a:xfrm>
                <a:off x="10448925" y="3814763"/>
                <a:ext cx="115888" cy="596900"/>
              </a:xfrm>
              <a:custGeom>
                <a:avLst/>
                <a:gdLst>
                  <a:gd name="T0" fmla="*/ 63 w 73"/>
                  <a:gd name="T1" fmla="*/ 376 h 376"/>
                  <a:gd name="T2" fmla="*/ 10 w 73"/>
                  <a:gd name="T3" fmla="*/ 376 h 376"/>
                  <a:gd name="T4" fmla="*/ 0 w 73"/>
                  <a:gd name="T5" fmla="*/ 0 h 376"/>
                  <a:gd name="T6" fmla="*/ 73 w 73"/>
                  <a:gd name="T7" fmla="*/ 0 h 376"/>
                  <a:gd name="T8" fmla="*/ 63 w 73"/>
                  <a:gd name="T9" fmla="*/ 376 h 376"/>
                </a:gdLst>
                <a:ahLst/>
                <a:cxnLst>
                  <a:cxn ang="0">
                    <a:pos x="T0" y="T1"/>
                  </a:cxn>
                  <a:cxn ang="0">
                    <a:pos x="T2" y="T3"/>
                  </a:cxn>
                  <a:cxn ang="0">
                    <a:pos x="T4" y="T5"/>
                  </a:cxn>
                  <a:cxn ang="0">
                    <a:pos x="T6" y="T7"/>
                  </a:cxn>
                  <a:cxn ang="0">
                    <a:pos x="T8" y="T9"/>
                  </a:cxn>
                </a:cxnLst>
                <a:rect l="0" t="0" r="r" b="b"/>
                <a:pathLst>
                  <a:path w="73" h="376">
                    <a:moveTo>
                      <a:pt x="63" y="376"/>
                    </a:moveTo>
                    <a:lnTo>
                      <a:pt x="10" y="376"/>
                    </a:lnTo>
                    <a:lnTo>
                      <a:pt x="0" y="0"/>
                    </a:lnTo>
                    <a:lnTo>
                      <a:pt x="73" y="0"/>
                    </a:lnTo>
                    <a:lnTo>
                      <a:pt x="63" y="376"/>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5" name="Freeform 13"/>
              <p:cNvSpPr>
                <a:spLocks/>
              </p:cNvSpPr>
              <p:nvPr/>
            </p:nvSpPr>
            <p:spPr bwMode="auto">
              <a:xfrm>
                <a:off x="10455275" y="4360863"/>
                <a:ext cx="106363" cy="50800"/>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7" y="0"/>
                      <a:pt x="0" y="7"/>
                      <a:pt x="0" y="16"/>
                    </a:cubicBezTo>
                    <a:cubicBezTo>
                      <a:pt x="33" y="16"/>
                      <a:pt x="33" y="16"/>
                      <a:pt x="33" y="16"/>
                    </a:cubicBezTo>
                    <a:cubicBezTo>
                      <a:pt x="33" y="7"/>
                      <a:pt x="25" y="0"/>
                      <a:pt x="16" y="0"/>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6" name="Freeform 14"/>
              <p:cNvSpPr>
                <a:spLocks/>
              </p:cNvSpPr>
              <p:nvPr/>
            </p:nvSpPr>
            <p:spPr bwMode="auto">
              <a:xfrm>
                <a:off x="10583863" y="3814763"/>
                <a:ext cx="112713" cy="596900"/>
              </a:xfrm>
              <a:custGeom>
                <a:avLst/>
                <a:gdLst>
                  <a:gd name="T0" fmla="*/ 8 w 71"/>
                  <a:gd name="T1" fmla="*/ 376 h 376"/>
                  <a:gd name="T2" fmla="*/ 61 w 71"/>
                  <a:gd name="T3" fmla="*/ 376 h 376"/>
                  <a:gd name="T4" fmla="*/ 71 w 71"/>
                  <a:gd name="T5" fmla="*/ 0 h 376"/>
                  <a:gd name="T6" fmla="*/ 0 w 71"/>
                  <a:gd name="T7" fmla="*/ 0 h 376"/>
                  <a:gd name="T8" fmla="*/ 8 w 71"/>
                  <a:gd name="T9" fmla="*/ 376 h 376"/>
                </a:gdLst>
                <a:ahLst/>
                <a:cxnLst>
                  <a:cxn ang="0">
                    <a:pos x="T0" y="T1"/>
                  </a:cxn>
                  <a:cxn ang="0">
                    <a:pos x="T2" y="T3"/>
                  </a:cxn>
                  <a:cxn ang="0">
                    <a:pos x="T4" y="T5"/>
                  </a:cxn>
                  <a:cxn ang="0">
                    <a:pos x="T6" y="T7"/>
                  </a:cxn>
                  <a:cxn ang="0">
                    <a:pos x="T8" y="T9"/>
                  </a:cxn>
                </a:cxnLst>
                <a:rect l="0" t="0" r="r" b="b"/>
                <a:pathLst>
                  <a:path w="71" h="376">
                    <a:moveTo>
                      <a:pt x="8" y="376"/>
                    </a:moveTo>
                    <a:lnTo>
                      <a:pt x="61" y="376"/>
                    </a:lnTo>
                    <a:lnTo>
                      <a:pt x="71" y="0"/>
                    </a:lnTo>
                    <a:lnTo>
                      <a:pt x="0" y="0"/>
                    </a:lnTo>
                    <a:lnTo>
                      <a:pt x="8" y="376"/>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7" name="Freeform 15"/>
              <p:cNvSpPr>
                <a:spLocks/>
              </p:cNvSpPr>
              <p:nvPr/>
            </p:nvSpPr>
            <p:spPr bwMode="auto">
              <a:xfrm>
                <a:off x="10587038" y="4360863"/>
                <a:ext cx="106363" cy="50800"/>
              </a:xfrm>
              <a:custGeom>
                <a:avLst/>
                <a:gdLst>
                  <a:gd name="T0" fmla="*/ 16 w 33"/>
                  <a:gd name="T1" fmla="*/ 0 h 16"/>
                  <a:gd name="T2" fmla="*/ 33 w 33"/>
                  <a:gd name="T3" fmla="*/ 16 h 16"/>
                  <a:gd name="T4" fmla="*/ 0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25" y="0"/>
                      <a:pt x="33" y="7"/>
                      <a:pt x="33" y="16"/>
                    </a:cubicBezTo>
                    <a:cubicBezTo>
                      <a:pt x="0" y="16"/>
                      <a:pt x="0" y="16"/>
                      <a:pt x="0" y="16"/>
                    </a:cubicBezTo>
                    <a:cubicBezTo>
                      <a:pt x="0" y="7"/>
                      <a:pt x="7" y="0"/>
                      <a:pt x="16" y="0"/>
                    </a:cubicBezTo>
                    <a:close/>
                  </a:path>
                </a:pathLst>
              </a:custGeom>
              <a:solidFill>
                <a:srgbClr val="6E4A2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8" name="Freeform 16"/>
              <p:cNvSpPr>
                <a:spLocks/>
              </p:cNvSpPr>
              <p:nvPr/>
            </p:nvSpPr>
            <p:spPr bwMode="auto">
              <a:xfrm>
                <a:off x="10818813" y="3371850"/>
                <a:ext cx="57150" cy="65088"/>
              </a:xfrm>
              <a:custGeom>
                <a:avLst/>
                <a:gdLst>
                  <a:gd name="T0" fmla="*/ 0 w 18"/>
                  <a:gd name="T1" fmla="*/ 0 h 20"/>
                  <a:gd name="T2" fmla="*/ 0 w 18"/>
                  <a:gd name="T3" fmla="*/ 11 h 20"/>
                  <a:gd name="T4" fmla="*/ 9 w 18"/>
                  <a:gd name="T5" fmla="*/ 20 h 20"/>
                  <a:gd name="T6" fmla="*/ 18 w 18"/>
                  <a:gd name="T7" fmla="*/ 11 h 20"/>
                  <a:gd name="T8" fmla="*/ 18 w 18"/>
                  <a:gd name="T9" fmla="*/ 0 h 20"/>
                  <a:gd name="T10" fmla="*/ 0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0" y="0"/>
                    </a:moveTo>
                    <a:cubicBezTo>
                      <a:pt x="0" y="11"/>
                      <a:pt x="0" y="11"/>
                      <a:pt x="0" y="11"/>
                    </a:cubicBezTo>
                    <a:cubicBezTo>
                      <a:pt x="0" y="16"/>
                      <a:pt x="4" y="20"/>
                      <a:pt x="9" y="20"/>
                    </a:cubicBezTo>
                    <a:cubicBezTo>
                      <a:pt x="14" y="20"/>
                      <a:pt x="18" y="16"/>
                      <a:pt x="18" y="11"/>
                    </a:cubicBezTo>
                    <a:cubicBezTo>
                      <a:pt x="18" y="0"/>
                      <a:pt x="18" y="0"/>
                      <a:pt x="18"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19" name="Freeform 17"/>
              <p:cNvSpPr>
                <a:spLocks/>
              </p:cNvSpPr>
              <p:nvPr/>
            </p:nvSpPr>
            <p:spPr bwMode="auto">
              <a:xfrm>
                <a:off x="10244138" y="2874963"/>
                <a:ext cx="195263" cy="496888"/>
              </a:xfrm>
              <a:custGeom>
                <a:avLst/>
                <a:gdLst>
                  <a:gd name="T0" fmla="*/ 61 w 61"/>
                  <a:gd name="T1" fmla="*/ 7 h 155"/>
                  <a:gd name="T2" fmla="*/ 36 w 61"/>
                  <a:gd name="T3" fmla="*/ 0 h 155"/>
                  <a:gd name="T4" fmla="*/ 0 w 61"/>
                  <a:gd name="T5" fmla="*/ 155 h 155"/>
                  <a:gd name="T6" fmla="*/ 25 w 61"/>
                  <a:gd name="T7" fmla="*/ 155 h 155"/>
                  <a:gd name="T8" fmla="*/ 61 w 61"/>
                  <a:gd name="T9" fmla="*/ 7 h 155"/>
                </a:gdLst>
                <a:ahLst/>
                <a:cxnLst>
                  <a:cxn ang="0">
                    <a:pos x="T0" y="T1"/>
                  </a:cxn>
                  <a:cxn ang="0">
                    <a:pos x="T2" y="T3"/>
                  </a:cxn>
                  <a:cxn ang="0">
                    <a:pos x="T4" y="T5"/>
                  </a:cxn>
                  <a:cxn ang="0">
                    <a:pos x="T6" y="T7"/>
                  </a:cxn>
                  <a:cxn ang="0">
                    <a:pos x="T8" y="T9"/>
                  </a:cxn>
                </a:cxnLst>
                <a:rect l="0" t="0" r="r" b="b"/>
                <a:pathLst>
                  <a:path w="61" h="155">
                    <a:moveTo>
                      <a:pt x="61" y="7"/>
                    </a:moveTo>
                    <a:cubicBezTo>
                      <a:pt x="53" y="5"/>
                      <a:pt x="44" y="3"/>
                      <a:pt x="36" y="0"/>
                    </a:cubicBezTo>
                    <a:cubicBezTo>
                      <a:pt x="12" y="51"/>
                      <a:pt x="5" y="100"/>
                      <a:pt x="0" y="155"/>
                    </a:cubicBezTo>
                    <a:cubicBezTo>
                      <a:pt x="25" y="155"/>
                      <a:pt x="25" y="155"/>
                      <a:pt x="25" y="155"/>
                    </a:cubicBezTo>
                    <a:cubicBezTo>
                      <a:pt x="31" y="102"/>
                      <a:pt x="38" y="55"/>
                      <a:pt x="61" y="7"/>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0" name="Freeform 18"/>
              <p:cNvSpPr>
                <a:spLocks/>
              </p:cNvSpPr>
              <p:nvPr/>
            </p:nvSpPr>
            <p:spPr bwMode="auto">
              <a:xfrm>
                <a:off x="10253663" y="3371850"/>
                <a:ext cx="60325" cy="65088"/>
              </a:xfrm>
              <a:custGeom>
                <a:avLst/>
                <a:gdLst>
                  <a:gd name="T0" fmla="*/ 19 w 19"/>
                  <a:gd name="T1" fmla="*/ 0 h 20"/>
                  <a:gd name="T2" fmla="*/ 19 w 19"/>
                  <a:gd name="T3" fmla="*/ 11 h 20"/>
                  <a:gd name="T4" fmla="*/ 10 w 19"/>
                  <a:gd name="T5" fmla="*/ 20 h 20"/>
                  <a:gd name="T6" fmla="*/ 0 w 19"/>
                  <a:gd name="T7" fmla="*/ 11 h 20"/>
                  <a:gd name="T8" fmla="*/ 0 w 19"/>
                  <a:gd name="T9" fmla="*/ 0 h 20"/>
                  <a:gd name="T10" fmla="*/ 19 w 19"/>
                  <a:gd name="T11" fmla="*/ 0 h 20"/>
                </a:gdLst>
                <a:ahLst/>
                <a:cxnLst>
                  <a:cxn ang="0">
                    <a:pos x="T0" y="T1"/>
                  </a:cxn>
                  <a:cxn ang="0">
                    <a:pos x="T2" y="T3"/>
                  </a:cxn>
                  <a:cxn ang="0">
                    <a:pos x="T4" y="T5"/>
                  </a:cxn>
                  <a:cxn ang="0">
                    <a:pos x="T6" y="T7"/>
                  </a:cxn>
                  <a:cxn ang="0">
                    <a:pos x="T8" y="T9"/>
                  </a:cxn>
                  <a:cxn ang="0">
                    <a:pos x="T10" y="T11"/>
                  </a:cxn>
                </a:cxnLst>
                <a:rect l="0" t="0" r="r" b="b"/>
                <a:pathLst>
                  <a:path w="19" h="20">
                    <a:moveTo>
                      <a:pt x="19" y="0"/>
                    </a:moveTo>
                    <a:cubicBezTo>
                      <a:pt x="19" y="11"/>
                      <a:pt x="19" y="11"/>
                      <a:pt x="19" y="11"/>
                    </a:cubicBezTo>
                    <a:cubicBezTo>
                      <a:pt x="19" y="16"/>
                      <a:pt x="15" y="20"/>
                      <a:pt x="10" y="20"/>
                    </a:cubicBezTo>
                    <a:cubicBezTo>
                      <a:pt x="4" y="20"/>
                      <a:pt x="0" y="16"/>
                      <a:pt x="0" y="11"/>
                    </a:cubicBezTo>
                    <a:cubicBezTo>
                      <a:pt x="0" y="0"/>
                      <a:pt x="0" y="0"/>
                      <a:pt x="0" y="0"/>
                    </a:cubicBezTo>
                    <a:lnTo>
                      <a:pt x="19"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1" name="Freeform 19"/>
              <p:cNvSpPr>
                <a:spLocks/>
              </p:cNvSpPr>
              <p:nvPr/>
            </p:nvSpPr>
            <p:spPr bwMode="auto">
              <a:xfrm>
                <a:off x="10363200" y="2862263"/>
                <a:ext cx="409575" cy="635000"/>
              </a:xfrm>
              <a:custGeom>
                <a:avLst/>
                <a:gdLst>
                  <a:gd name="T0" fmla="*/ 165 w 258"/>
                  <a:gd name="T1" fmla="*/ 0 h 400"/>
                  <a:gd name="T2" fmla="*/ 129 w 258"/>
                  <a:gd name="T3" fmla="*/ 291 h 400"/>
                  <a:gd name="T4" fmla="*/ 93 w 258"/>
                  <a:gd name="T5" fmla="*/ 0 h 400"/>
                  <a:gd name="T6" fmla="*/ 0 w 258"/>
                  <a:gd name="T7" fmla="*/ 8 h 400"/>
                  <a:gd name="T8" fmla="*/ 18 w 258"/>
                  <a:gd name="T9" fmla="*/ 400 h 400"/>
                  <a:gd name="T10" fmla="*/ 238 w 258"/>
                  <a:gd name="T11" fmla="*/ 400 h 400"/>
                  <a:gd name="T12" fmla="*/ 258 w 258"/>
                  <a:gd name="T13" fmla="*/ 8 h 400"/>
                  <a:gd name="T14" fmla="*/ 165 w 258"/>
                  <a:gd name="T15" fmla="*/ 0 h 4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400">
                    <a:moveTo>
                      <a:pt x="165" y="0"/>
                    </a:moveTo>
                    <a:lnTo>
                      <a:pt x="129" y="291"/>
                    </a:lnTo>
                    <a:lnTo>
                      <a:pt x="93" y="0"/>
                    </a:lnTo>
                    <a:lnTo>
                      <a:pt x="0" y="8"/>
                    </a:lnTo>
                    <a:lnTo>
                      <a:pt x="18" y="400"/>
                    </a:lnTo>
                    <a:lnTo>
                      <a:pt x="238" y="400"/>
                    </a:lnTo>
                    <a:lnTo>
                      <a:pt x="258" y="8"/>
                    </a:lnTo>
                    <a:lnTo>
                      <a:pt x="165" y="0"/>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2" name="Freeform 32"/>
              <p:cNvSpPr>
                <a:spLocks/>
              </p:cNvSpPr>
              <p:nvPr/>
            </p:nvSpPr>
            <p:spPr bwMode="auto">
              <a:xfrm>
                <a:off x="10448925" y="2611438"/>
                <a:ext cx="231775" cy="279400"/>
              </a:xfrm>
              <a:custGeom>
                <a:avLst/>
                <a:gdLst>
                  <a:gd name="T0" fmla="*/ 69 w 72"/>
                  <a:gd name="T1" fmla="*/ 15 h 87"/>
                  <a:gd name="T2" fmla="*/ 67 w 72"/>
                  <a:gd name="T3" fmla="*/ 15 h 87"/>
                  <a:gd name="T4" fmla="*/ 67 w 72"/>
                  <a:gd name="T5" fmla="*/ 11 h 87"/>
                  <a:gd name="T6" fmla="*/ 67 w 72"/>
                  <a:gd name="T7" fmla="*/ 9 h 87"/>
                  <a:gd name="T8" fmla="*/ 67 w 72"/>
                  <a:gd name="T9" fmla="*/ 9 h 87"/>
                  <a:gd name="T10" fmla="*/ 67 w 72"/>
                  <a:gd name="T11" fmla="*/ 8 h 87"/>
                  <a:gd name="T12" fmla="*/ 67 w 72"/>
                  <a:gd name="T13" fmla="*/ 7 h 87"/>
                  <a:gd name="T14" fmla="*/ 66 w 72"/>
                  <a:gd name="T15" fmla="*/ 7 h 87"/>
                  <a:gd name="T16" fmla="*/ 66 w 72"/>
                  <a:gd name="T17" fmla="*/ 6 h 87"/>
                  <a:gd name="T18" fmla="*/ 66 w 72"/>
                  <a:gd name="T19" fmla="*/ 6 h 87"/>
                  <a:gd name="T20" fmla="*/ 65 w 72"/>
                  <a:gd name="T21" fmla="*/ 4 h 87"/>
                  <a:gd name="T22" fmla="*/ 65 w 72"/>
                  <a:gd name="T23" fmla="*/ 4 h 87"/>
                  <a:gd name="T24" fmla="*/ 65 w 72"/>
                  <a:gd name="T25" fmla="*/ 3 h 87"/>
                  <a:gd name="T26" fmla="*/ 65 w 72"/>
                  <a:gd name="T27" fmla="*/ 3 h 87"/>
                  <a:gd name="T28" fmla="*/ 64 w 72"/>
                  <a:gd name="T29" fmla="*/ 2 h 87"/>
                  <a:gd name="T30" fmla="*/ 64 w 72"/>
                  <a:gd name="T31" fmla="*/ 2 h 87"/>
                  <a:gd name="T32" fmla="*/ 59 w 72"/>
                  <a:gd name="T33" fmla="*/ 3 h 87"/>
                  <a:gd name="T34" fmla="*/ 48 w 72"/>
                  <a:gd name="T35" fmla="*/ 0 h 87"/>
                  <a:gd name="T36" fmla="*/ 30 w 72"/>
                  <a:gd name="T37" fmla="*/ 3 h 87"/>
                  <a:gd name="T38" fmla="*/ 10 w 72"/>
                  <a:gd name="T39" fmla="*/ 0 h 87"/>
                  <a:gd name="T40" fmla="*/ 7 w 72"/>
                  <a:gd name="T41" fmla="*/ 3 h 87"/>
                  <a:gd name="T42" fmla="*/ 7 w 72"/>
                  <a:gd name="T43" fmla="*/ 3 h 87"/>
                  <a:gd name="T44" fmla="*/ 7 w 72"/>
                  <a:gd name="T45" fmla="*/ 5 h 87"/>
                  <a:gd name="T46" fmla="*/ 7 w 72"/>
                  <a:gd name="T47" fmla="*/ 5 h 87"/>
                  <a:gd name="T48" fmla="*/ 6 w 72"/>
                  <a:gd name="T49" fmla="*/ 6 h 87"/>
                  <a:gd name="T50" fmla="*/ 6 w 72"/>
                  <a:gd name="T51" fmla="*/ 6 h 87"/>
                  <a:gd name="T52" fmla="*/ 6 w 72"/>
                  <a:gd name="T53" fmla="*/ 7 h 87"/>
                  <a:gd name="T54" fmla="*/ 6 w 72"/>
                  <a:gd name="T55" fmla="*/ 8 h 87"/>
                  <a:gd name="T56" fmla="*/ 6 w 72"/>
                  <a:gd name="T57" fmla="*/ 9 h 87"/>
                  <a:gd name="T58" fmla="*/ 6 w 72"/>
                  <a:gd name="T59" fmla="*/ 9 h 87"/>
                  <a:gd name="T60" fmla="*/ 6 w 72"/>
                  <a:gd name="T61" fmla="*/ 11 h 87"/>
                  <a:gd name="T62" fmla="*/ 6 w 72"/>
                  <a:gd name="T63" fmla="*/ 15 h 87"/>
                  <a:gd name="T64" fmla="*/ 5 w 72"/>
                  <a:gd name="T65" fmla="*/ 15 h 87"/>
                  <a:gd name="T66" fmla="*/ 0 w 72"/>
                  <a:gd name="T67" fmla="*/ 20 h 87"/>
                  <a:gd name="T68" fmla="*/ 0 w 72"/>
                  <a:gd name="T69" fmla="*/ 32 h 87"/>
                  <a:gd name="T70" fmla="*/ 6 w 72"/>
                  <a:gd name="T71" fmla="*/ 37 h 87"/>
                  <a:gd name="T72" fmla="*/ 10 w 72"/>
                  <a:gd name="T73" fmla="*/ 49 h 87"/>
                  <a:gd name="T74" fmla="*/ 22 w 72"/>
                  <a:gd name="T75" fmla="*/ 64 h 87"/>
                  <a:gd name="T76" fmla="*/ 24 w 72"/>
                  <a:gd name="T77" fmla="*/ 78 h 87"/>
                  <a:gd name="T78" fmla="*/ 37 w 72"/>
                  <a:gd name="T79" fmla="*/ 87 h 87"/>
                  <a:gd name="T80" fmla="*/ 50 w 72"/>
                  <a:gd name="T81" fmla="*/ 78 h 87"/>
                  <a:gd name="T82" fmla="*/ 52 w 72"/>
                  <a:gd name="T83" fmla="*/ 63 h 87"/>
                  <a:gd name="T84" fmla="*/ 62 w 72"/>
                  <a:gd name="T85" fmla="*/ 49 h 87"/>
                  <a:gd name="T86" fmla="*/ 67 w 72"/>
                  <a:gd name="T87" fmla="*/ 37 h 87"/>
                  <a:gd name="T88" fmla="*/ 72 w 72"/>
                  <a:gd name="T89" fmla="*/ 32 h 87"/>
                  <a:gd name="T90" fmla="*/ 72 w 72"/>
                  <a:gd name="T91" fmla="*/ 20 h 87"/>
                  <a:gd name="T92" fmla="*/ 69 w 72"/>
                  <a:gd name="T93" fmla="*/ 1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2" h="87">
                    <a:moveTo>
                      <a:pt x="69" y="15"/>
                    </a:moveTo>
                    <a:cubicBezTo>
                      <a:pt x="68" y="15"/>
                      <a:pt x="68" y="15"/>
                      <a:pt x="67" y="15"/>
                    </a:cubicBezTo>
                    <a:cubicBezTo>
                      <a:pt x="67" y="11"/>
                      <a:pt x="67" y="11"/>
                      <a:pt x="67" y="11"/>
                    </a:cubicBezTo>
                    <a:cubicBezTo>
                      <a:pt x="67" y="10"/>
                      <a:pt x="67" y="10"/>
                      <a:pt x="67" y="9"/>
                    </a:cubicBezTo>
                    <a:cubicBezTo>
                      <a:pt x="67" y="9"/>
                      <a:pt x="67" y="9"/>
                      <a:pt x="67" y="9"/>
                    </a:cubicBezTo>
                    <a:cubicBezTo>
                      <a:pt x="67" y="9"/>
                      <a:pt x="67" y="8"/>
                      <a:pt x="67" y="8"/>
                    </a:cubicBezTo>
                    <a:cubicBezTo>
                      <a:pt x="67" y="8"/>
                      <a:pt x="67" y="8"/>
                      <a:pt x="67" y="7"/>
                    </a:cubicBezTo>
                    <a:cubicBezTo>
                      <a:pt x="67" y="7"/>
                      <a:pt x="66" y="7"/>
                      <a:pt x="66" y="7"/>
                    </a:cubicBezTo>
                    <a:cubicBezTo>
                      <a:pt x="66" y="7"/>
                      <a:pt x="66" y="6"/>
                      <a:pt x="66" y="6"/>
                    </a:cubicBezTo>
                    <a:cubicBezTo>
                      <a:pt x="66" y="6"/>
                      <a:pt x="66" y="6"/>
                      <a:pt x="66" y="6"/>
                    </a:cubicBezTo>
                    <a:cubicBezTo>
                      <a:pt x="66" y="5"/>
                      <a:pt x="66" y="5"/>
                      <a:pt x="65" y="4"/>
                    </a:cubicBezTo>
                    <a:cubicBezTo>
                      <a:pt x="65" y="4"/>
                      <a:pt x="65" y="4"/>
                      <a:pt x="65" y="4"/>
                    </a:cubicBezTo>
                    <a:cubicBezTo>
                      <a:pt x="65" y="4"/>
                      <a:pt x="65" y="3"/>
                      <a:pt x="65" y="3"/>
                    </a:cubicBezTo>
                    <a:cubicBezTo>
                      <a:pt x="65" y="3"/>
                      <a:pt x="65" y="3"/>
                      <a:pt x="65" y="3"/>
                    </a:cubicBezTo>
                    <a:cubicBezTo>
                      <a:pt x="65" y="3"/>
                      <a:pt x="64" y="2"/>
                      <a:pt x="64" y="2"/>
                    </a:cubicBezTo>
                    <a:cubicBezTo>
                      <a:pt x="64" y="2"/>
                      <a:pt x="64" y="2"/>
                      <a:pt x="64" y="2"/>
                    </a:cubicBezTo>
                    <a:cubicBezTo>
                      <a:pt x="62" y="2"/>
                      <a:pt x="61" y="3"/>
                      <a:pt x="59" y="3"/>
                    </a:cubicBezTo>
                    <a:cubicBezTo>
                      <a:pt x="54" y="3"/>
                      <a:pt x="51" y="2"/>
                      <a:pt x="48" y="0"/>
                    </a:cubicBezTo>
                    <a:cubicBezTo>
                      <a:pt x="44" y="2"/>
                      <a:pt x="37" y="3"/>
                      <a:pt x="30" y="3"/>
                    </a:cubicBezTo>
                    <a:cubicBezTo>
                      <a:pt x="22" y="3"/>
                      <a:pt x="15" y="2"/>
                      <a:pt x="10" y="0"/>
                    </a:cubicBezTo>
                    <a:cubicBezTo>
                      <a:pt x="9" y="1"/>
                      <a:pt x="8" y="2"/>
                      <a:pt x="7" y="3"/>
                    </a:cubicBezTo>
                    <a:cubicBezTo>
                      <a:pt x="7" y="3"/>
                      <a:pt x="7" y="3"/>
                      <a:pt x="7" y="3"/>
                    </a:cubicBezTo>
                    <a:cubicBezTo>
                      <a:pt x="7" y="4"/>
                      <a:pt x="7" y="4"/>
                      <a:pt x="7" y="5"/>
                    </a:cubicBezTo>
                    <a:cubicBezTo>
                      <a:pt x="7" y="5"/>
                      <a:pt x="7" y="5"/>
                      <a:pt x="7" y="5"/>
                    </a:cubicBezTo>
                    <a:cubicBezTo>
                      <a:pt x="7" y="5"/>
                      <a:pt x="6" y="6"/>
                      <a:pt x="6" y="6"/>
                    </a:cubicBezTo>
                    <a:cubicBezTo>
                      <a:pt x="6" y="6"/>
                      <a:pt x="6" y="6"/>
                      <a:pt x="6" y="6"/>
                    </a:cubicBezTo>
                    <a:cubicBezTo>
                      <a:pt x="6" y="7"/>
                      <a:pt x="6" y="7"/>
                      <a:pt x="6" y="7"/>
                    </a:cubicBezTo>
                    <a:cubicBezTo>
                      <a:pt x="6" y="7"/>
                      <a:pt x="6" y="8"/>
                      <a:pt x="6" y="8"/>
                    </a:cubicBezTo>
                    <a:cubicBezTo>
                      <a:pt x="6" y="8"/>
                      <a:pt x="6" y="8"/>
                      <a:pt x="6" y="9"/>
                    </a:cubicBezTo>
                    <a:cubicBezTo>
                      <a:pt x="6" y="9"/>
                      <a:pt x="6" y="9"/>
                      <a:pt x="6" y="9"/>
                    </a:cubicBezTo>
                    <a:cubicBezTo>
                      <a:pt x="6" y="10"/>
                      <a:pt x="6" y="10"/>
                      <a:pt x="6" y="11"/>
                    </a:cubicBezTo>
                    <a:cubicBezTo>
                      <a:pt x="6" y="15"/>
                      <a:pt x="6" y="15"/>
                      <a:pt x="6" y="15"/>
                    </a:cubicBezTo>
                    <a:cubicBezTo>
                      <a:pt x="5" y="15"/>
                      <a:pt x="5" y="15"/>
                      <a:pt x="5" y="15"/>
                    </a:cubicBezTo>
                    <a:cubicBezTo>
                      <a:pt x="2" y="16"/>
                      <a:pt x="0" y="18"/>
                      <a:pt x="0" y="20"/>
                    </a:cubicBezTo>
                    <a:cubicBezTo>
                      <a:pt x="0" y="32"/>
                      <a:pt x="0" y="32"/>
                      <a:pt x="0" y="32"/>
                    </a:cubicBezTo>
                    <a:cubicBezTo>
                      <a:pt x="0" y="34"/>
                      <a:pt x="3" y="37"/>
                      <a:pt x="6" y="37"/>
                    </a:cubicBezTo>
                    <a:cubicBezTo>
                      <a:pt x="10" y="49"/>
                      <a:pt x="10" y="49"/>
                      <a:pt x="10" y="49"/>
                    </a:cubicBezTo>
                    <a:cubicBezTo>
                      <a:pt x="13" y="57"/>
                      <a:pt x="16" y="62"/>
                      <a:pt x="22" y="64"/>
                    </a:cubicBezTo>
                    <a:cubicBezTo>
                      <a:pt x="24" y="78"/>
                      <a:pt x="24" y="78"/>
                      <a:pt x="24" y="78"/>
                    </a:cubicBezTo>
                    <a:cubicBezTo>
                      <a:pt x="37" y="87"/>
                      <a:pt x="37" y="87"/>
                      <a:pt x="37" y="87"/>
                    </a:cubicBezTo>
                    <a:cubicBezTo>
                      <a:pt x="50" y="78"/>
                      <a:pt x="50" y="78"/>
                      <a:pt x="50" y="78"/>
                    </a:cubicBezTo>
                    <a:cubicBezTo>
                      <a:pt x="52" y="63"/>
                      <a:pt x="52" y="63"/>
                      <a:pt x="52" y="63"/>
                    </a:cubicBezTo>
                    <a:cubicBezTo>
                      <a:pt x="57" y="62"/>
                      <a:pt x="59" y="57"/>
                      <a:pt x="62" y="49"/>
                    </a:cubicBezTo>
                    <a:cubicBezTo>
                      <a:pt x="67" y="37"/>
                      <a:pt x="67" y="37"/>
                      <a:pt x="67" y="37"/>
                    </a:cubicBezTo>
                    <a:cubicBezTo>
                      <a:pt x="70" y="37"/>
                      <a:pt x="72" y="34"/>
                      <a:pt x="72" y="32"/>
                    </a:cubicBezTo>
                    <a:cubicBezTo>
                      <a:pt x="72" y="20"/>
                      <a:pt x="72" y="20"/>
                      <a:pt x="72" y="20"/>
                    </a:cubicBezTo>
                    <a:cubicBezTo>
                      <a:pt x="72" y="18"/>
                      <a:pt x="71" y="16"/>
                      <a:pt x="69" y="15"/>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3" name="Freeform 33"/>
              <p:cNvSpPr>
                <a:spLocks/>
              </p:cNvSpPr>
              <p:nvPr/>
            </p:nvSpPr>
            <p:spPr bwMode="auto">
              <a:xfrm>
                <a:off x="10391775" y="3497263"/>
                <a:ext cx="349250" cy="382588"/>
              </a:xfrm>
              <a:custGeom>
                <a:avLst/>
                <a:gdLst>
                  <a:gd name="T0" fmla="*/ 210 w 220"/>
                  <a:gd name="T1" fmla="*/ 241 h 241"/>
                  <a:gd name="T2" fmla="*/ 10 w 220"/>
                  <a:gd name="T3" fmla="*/ 241 h 241"/>
                  <a:gd name="T4" fmla="*/ 0 w 220"/>
                  <a:gd name="T5" fmla="*/ 0 h 241"/>
                  <a:gd name="T6" fmla="*/ 220 w 220"/>
                  <a:gd name="T7" fmla="*/ 0 h 241"/>
                  <a:gd name="T8" fmla="*/ 210 w 220"/>
                  <a:gd name="T9" fmla="*/ 241 h 241"/>
                </a:gdLst>
                <a:ahLst/>
                <a:cxnLst>
                  <a:cxn ang="0">
                    <a:pos x="T0" y="T1"/>
                  </a:cxn>
                  <a:cxn ang="0">
                    <a:pos x="T2" y="T3"/>
                  </a:cxn>
                  <a:cxn ang="0">
                    <a:pos x="T4" y="T5"/>
                  </a:cxn>
                  <a:cxn ang="0">
                    <a:pos x="T6" y="T7"/>
                  </a:cxn>
                  <a:cxn ang="0">
                    <a:pos x="T8" y="T9"/>
                  </a:cxn>
                </a:cxnLst>
                <a:rect l="0" t="0" r="r" b="b"/>
                <a:pathLst>
                  <a:path w="220" h="241">
                    <a:moveTo>
                      <a:pt x="210" y="241"/>
                    </a:moveTo>
                    <a:lnTo>
                      <a:pt x="10" y="241"/>
                    </a:lnTo>
                    <a:lnTo>
                      <a:pt x="0" y="0"/>
                    </a:lnTo>
                    <a:lnTo>
                      <a:pt x="220" y="0"/>
                    </a:lnTo>
                    <a:lnTo>
                      <a:pt x="210" y="241"/>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4" name="Rectangle 34"/>
              <p:cNvSpPr>
                <a:spLocks noChangeArrowheads="1"/>
              </p:cNvSpPr>
              <p:nvPr/>
            </p:nvSpPr>
            <p:spPr bwMode="auto">
              <a:xfrm>
                <a:off x="9002713" y="2814638"/>
                <a:ext cx="128588" cy="37782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5" name="Freeform 35"/>
              <p:cNvSpPr>
                <a:spLocks/>
              </p:cNvSpPr>
              <p:nvPr/>
            </p:nvSpPr>
            <p:spPr bwMode="auto">
              <a:xfrm>
                <a:off x="8896350"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6" name="Freeform 36"/>
              <p:cNvSpPr>
                <a:spLocks/>
              </p:cNvSpPr>
              <p:nvPr/>
            </p:nvSpPr>
            <p:spPr bwMode="auto">
              <a:xfrm>
                <a:off x="9072563" y="4338638"/>
                <a:ext cx="160338" cy="79375"/>
              </a:xfrm>
              <a:custGeom>
                <a:avLst/>
                <a:gdLst>
                  <a:gd name="T0" fmla="*/ 25 w 50"/>
                  <a:gd name="T1" fmla="*/ 0 h 25"/>
                  <a:gd name="T2" fmla="*/ 0 w 50"/>
                  <a:gd name="T3" fmla="*/ 25 h 25"/>
                  <a:gd name="T4" fmla="*/ 50 w 50"/>
                  <a:gd name="T5" fmla="*/ 25 h 25"/>
                  <a:gd name="T6" fmla="*/ 25 w 50"/>
                  <a:gd name="T7" fmla="*/ 0 h 25"/>
                </a:gdLst>
                <a:ahLst/>
                <a:cxnLst>
                  <a:cxn ang="0">
                    <a:pos x="T0" y="T1"/>
                  </a:cxn>
                  <a:cxn ang="0">
                    <a:pos x="T2" y="T3"/>
                  </a:cxn>
                  <a:cxn ang="0">
                    <a:pos x="T4" y="T5"/>
                  </a:cxn>
                  <a:cxn ang="0">
                    <a:pos x="T6" y="T7"/>
                  </a:cxn>
                </a:cxnLst>
                <a:rect l="0" t="0" r="r" b="b"/>
                <a:pathLst>
                  <a:path w="50" h="25">
                    <a:moveTo>
                      <a:pt x="25" y="0"/>
                    </a:moveTo>
                    <a:cubicBezTo>
                      <a:pt x="11" y="0"/>
                      <a:pt x="0" y="11"/>
                      <a:pt x="0" y="25"/>
                    </a:cubicBezTo>
                    <a:cubicBezTo>
                      <a:pt x="50" y="25"/>
                      <a:pt x="50" y="25"/>
                      <a:pt x="50" y="25"/>
                    </a:cubicBezTo>
                    <a:cubicBezTo>
                      <a:pt x="50" y="11"/>
                      <a:pt x="39"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7" name="Freeform 37"/>
              <p:cNvSpPr>
                <a:spLocks/>
              </p:cNvSpPr>
              <p:nvPr/>
            </p:nvSpPr>
            <p:spPr bwMode="auto">
              <a:xfrm>
                <a:off x="8953500" y="2486025"/>
                <a:ext cx="247650" cy="298450"/>
              </a:xfrm>
              <a:custGeom>
                <a:avLst/>
                <a:gdLst>
                  <a:gd name="T0" fmla="*/ 69 w 77"/>
                  <a:gd name="T1" fmla="*/ 53 h 93"/>
                  <a:gd name="T2" fmla="*/ 27 w 77"/>
                  <a:gd name="T3" fmla="*/ 87 h 93"/>
                  <a:gd name="T4" fmla="*/ 7 w 77"/>
                  <a:gd name="T5" fmla="*/ 36 h 93"/>
                  <a:gd name="T6" fmla="*/ 54 w 77"/>
                  <a:gd name="T7" fmla="*/ 6 h 93"/>
                  <a:gd name="T8" fmla="*/ 69 w 77"/>
                  <a:gd name="T9" fmla="*/ 53 h 93"/>
                </a:gdLst>
                <a:ahLst/>
                <a:cxnLst>
                  <a:cxn ang="0">
                    <a:pos x="T0" y="T1"/>
                  </a:cxn>
                  <a:cxn ang="0">
                    <a:pos x="T2" y="T3"/>
                  </a:cxn>
                  <a:cxn ang="0">
                    <a:pos x="T4" y="T5"/>
                  </a:cxn>
                  <a:cxn ang="0">
                    <a:pos x="T6" y="T7"/>
                  </a:cxn>
                  <a:cxn ang="0">
                    <a:pos x="T8" y="T9"/>
                  </a:cxn>
                </a:cxnLst>
                <a:rect l="0" t="0" r="r" b="b"/>
                <a:pathLst>
                  <a:path w="77" h="93">
                    <a:moveTo>
                      <a:pt x="69" y="53"/>
                    </a:moveTo>
                    <a:cubicBezTo>
                      <a:pt x="62" y="75"/>
                      <a:pt x="45" y="93"/>
                      <a:pt x="27" y="87"/>
                    </a:cubicBezTo>
                    <a:cubicBezTo>
                      <a:pt x="9" y="81"/>
                      <a:pt x="0" y="58"/>
                      <a:pt x="7" y="36"/>
                    </a:cubicBezTo>
                    <a:cubicBezTo>
                      <a:pt x="15" y="14"/>
                      <a:pt x="35" y="0"/>
                      <a:pt x="54" y="6"/>
                    </a:cubicBezTo>
                    <a:cubicBezTo>
                      <a:pt x="72" y="12"/>
                      <a:pt x="77" y="31"/>
                      <a:pt x="69" y="53"/>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8" name="Freeform 38"/>
              <p:cNvSpPr>
                <a:spLocks/>
              </p:cNvSpPr>
              <p:nvPr/>
            </p:nvSpPr>
            <p:spPr bwMode="auto">
              <a:xfrm>
                <a:off x="8921750" y="2454275"/>
                <a:ext cx="244475" cy="279400"/>
              </a:xfrm>
              <a:custGeom>
                <a:avLst/>
                <a:gdLst>
                  <a:gd name="T0" fmla="*/ 65 w 76"/>
                  <a:gd name="T1" fmla="*/ 28 h 87"/>
                  <a:gd name="T2" fmla="*/ 58 w 76"/>
                  <a:gd name="T3" fmla="*/ 78 h 87"/>
                  <a:gd name="T4" fmla="*/ 11 w 76"/>
                  <a:gd name="T5" fmla="*/ 60 h 87"/>
                  <a:gd name="T6" fmla="*/ 17 w 76"/>
                  <a:gd name="T7" fmla="*/ 9 h 87"/>
                  <a:gd name="T8" fmla="*/ 65 w 76"/>
                  <a:gd name="T9" fmla="*/ 28 h 87"/>
                </a:gdLst>
                <a:ahLst/>
                <a:cxnLst>
                  <a:cxn ang="0">
                    <a:pos x="T0" y="T1"/>
                  </a:cxn>
                  <a:cxn ang="0">
                    <a:pos x="T2" y="T3"/>
                  </a:cxn>
                  <a:cxn ang="0">
                    <a:pos x="T4" y="T5"/>
                  </a:cxn>
                  <a:cxn ang="0">
                    <a:pos x="T6" y="T7"/>
                  </a:cxn>
                  <a:cxn ang="0">
                    <a:pos x="T8" y="T9"/>
                  </a:cxn>
                </a:cxnLst>
                <a:rect l="0" t="0" r="r" b="b"/>
                <a:pathLst>
                  <a:path w="76" h="87">
                    <a:moveTo>
                      <a:pt x="65" y="28"/>
                    </a:moveTo>
                    <a:cubicBezTo>
                      <a:pt x="76" y="47"/>
                      <a:pt x="73" y="69"/>
                      <a:pt x="58" y="78"/>
                    </a:cubicBezTo>
                    <a:cubicBezTo>
                      <a:pt x="43" y="87"/>
                      <a:pt x="22" y="79"/>
                      <a:pt x="11" y="60"/>
                    </a:cubicBezTo>
                    <a:cubicBezTo>
                      <a:pt x="0" y="40"/>
                      <a:pt x="3" y="18"/>
                      <a:pt x="17" y="9"/>
                    </a:cubicBezTo>
                    <a:cubicBezTo>
                      <a:pt x="32" y="0"/>
                      <a:pt x="53" y="9"/>
                      <a:pt x="65" y="28"/>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29" name="Freeform 39"/>
              <p:cNvSpPr>
                <a:spLocks/>
              </p:cNvSpPr>
              <p:nvPr/>
            </p:nvSpPr>
            <p:spPr bwMode="auto">
              <a:xfrm>
                <a:off x="9002713" y="2711450"/>
                <a:ext cx="128588" cy="134938"/>
              </a:xfrm>
              <a:custGeom>
                <a:avLst/>
                <a:gdLst>
                  <a:gd name="T0" fmla="*/ 81 w 81"/>
                  <a:gd name="T1" fmla="*/ 65 h 85"/>
                  <a:gd name="T2" fmla="*/ 40 w 81"/>
                  <a:gd name="T3" fmla="*/ 85 h 85"/>
                  <a:gd name="T4" fmla="*/ 0 w 81"/>
                  <a:gd name="T5" fmla="*/ 65 h 85"/>
                  <a:gd name="T6" fmla="*/ 0 w 81"/>
                  <a:gd name="T7" fmla="*/ 0 h 85"/>
                  <a:gd name="T8" fmla="*/ 81 w 81"/>
                  <a:gd name="T9" fmla="*/ 0 h 85"/>
                  <a:gd name="T10" fmla="*/ 81 w 81"/>
                  <a:gd name="T11" fmla="*/ 65 h 85"/>
                </a:gdLst>
                <a:ahLst/>
                <a:cxnLst>
                  <a:cxn ang="0">
                    <a:pos x="T0" y="T1"/>
                  </a:cxn>
                  <a:cxn ang="0">
                    <a:pos x="T2" y="T3"/>
                  </a:cxn>
                  <a:cxn ang="0">
                    <a:pos x="T4" y="T5"/>
                  </a:cxn>
                  <a:cxn ang="0">
                    <a:pos x="T6" y="T7"/>
                  </a:cxn>
                  <a:cxn ang="0">
                    <a:pos x="T8" y="T9"/>
                  </a:cxn>
                  <a:cxn ang="0">
                    <a:pos x="T10" y="T11"/>
                  </a:cxn>
                </a:cxnLst>
                <a:rect l="0" t="0" r="r" b="b"/>
                <a:pathLst>
                  <a:path w="81" h="85">
                    <a:moveTo>
                      <a:pt x="81" y="65"/>
                    </a:moveTo>
                    <a:lnTo>
                      <a:pt x="40" y="85"/>
                    </a:lnTo>
                    <a:lnTo>
                      <a:pt x="0" y="65"/>
                    </a:lnTo>
                    <a:lnTo>
                      <a:pt x="0" y="0"/>
                    </a:lnTo>
                    <a:lnTo>
                      <a:pt x="81" y="0"/>
                    </a:lnTo>
                    <a:lnTo>
                      <a:pt x="81" y="65"/>
                    </a:lnTo>
                    <a:close/>
                  </a:path>
                </a:pathLst>
              </a:custGeom>
              <a:solidFill>
                <a:srgbClr val="C3A47C"/>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0" name="Freeform 40"/>
              <p:cNvSpPr>
                <a:spLocks/>
              </p:cNvSpPr>
              <p:nvPr/>
            </p:nvSpPr>
            <p:spPr bwMode="auto">
              <a:xfrm>
                <a:off x="9031288" y="2846388"/>
                <a:ext cx="69850" cy="500063"/>
              </a:xfrm>
              <a:custGeom>
                <a:avLst/>
                <a:gdLst>
                  <a:gd name="T0" fmla="*/ 34 w 44"/>
                  <a:gd name="T1" fmla="*/ 24 h 315"/>
                  <a:gd name="T2" fmla="*/ 44 w 44"/>
                  <a:gd name="T3" fmla="*/ 18 h 315"/>
                  <a:gd name="T4" fmla="*/ 22 w 44"/>
                  <a:gd name="T5" fmla="*/ 0 h 315"/>
                  <a:gd name="T6" fmla="*/ 0 w 44"/>
                  <a:gd name="T7" fmla="*/ 18 h 315"/>
                  <a:gd name="T8" fmla="*/ 10 w 44"/>
                  <a:gd name="T9" fmla="*/ 24 h 315"/>
                  <a:gd name="T10" fmla="*/ 8 w 44"/>
                  <a:gd name="T11" fmla="*/ 291 h 315"/>
                  <a:gd name="T12" fmla="*/ 22 w 44"/>
                  <a:gd name="T13" fmla="*/ 315 h 315"/>
                  <a:gd name="T14" fmla="*/ 34 w 44"/>
                  <a:gd name="T15" fmla="*/ 291 h 315"/>
                  <a:gd name="T16" fmla="*/ 34 w 44"/>
                  <a:gd name="T17" fmla="*/ 24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315">
                    <a:moveTo>
                      <a:pt x="34" y="24"/>
                    </a:moveTo>
                    <a:lnTo>
                      <a:pt x="44" y="18"/>
                    </a:lnTo>
                    <a:lnTo>
                      <a:pt x="22" y="0"/>
                    </a:lnTo>
                    <a:lnTo>
                      <a:pt x="0" y="18"/>
                    </a:lnTo>
                    <a:lnTo>
                      <a:pt x="10" y="24"/>
                    </a:lnTo>
                    <a:lnTo>
                      <a:pt x="8" y="291"/>
                    </a:lnTo>
                    <a:lnTo>
                      <a:pt x="22" y="315"/>
                    </a:lnTo>
                    <a:lnTo>
                      <a:pt x="34" y="291"/>
                    </a:lnTo>
                    <a:lnTo>
                      <a:pt x="34" y="24"/>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1" name="Freeform 41"/>
              <p:cNvSpPr>
                <a:spLocks/>
              </p:cNvSpPr>
              <p:nvPr/>
            </p:nvSpPr>
            <p:spPr bwMode="auto">
              <a:xfrm>
                <a:off x="8701088" y="2852738"/>
                <a:ext cx="273050" cy="700088"/>
              </a:xfrm>
              <a:custGeom>
                <a:avLst/>
                <a:gdLst>
                  <a:gd name="T0" fmla="*/ 85 w 85"/>
                  <a:gd name="T1" fmla="*/ 9 h 218"/>
                  <a:gd name="T2" fmla="*/ 51 w 85"/>
                  <a:gd name="T3" fmla="*/ 0 h 218"/>
                  <a:gd name="T4" fmla="*/ 0 w 85"/>
                  <a:gd name="T5" fmla="*/ 218 h 218"/>
                  <a:gd name="T6" fmla="*/ 35 w 85"/>
                  <a:gd name="T7" fmla="*/ 218 h 218"/>
                  <a:gd name="T8" fmla="*/ 85 w 85"/>
                  <a:gd name="T9" fmla="*/ 9 h 218"/>
                </a:gdLst>
                <a:ahLst/>
                <a:cxnLst>
                  <a:cxn ang="0">
                    <a:pos x="T0" y="T1"/>
                  </a:cxn>
                  <a:cxn ang="0">
                    <a:pos x="T2" y="T3"/>
                  </a:cxn>
                  <a:cxn ang="0">
                    <a:pos x="T4" y="T5"/>
                  </a:cxn>
                  <a:cxn ang="0">
                    <a:pos x="T6" y="T7"/>
                  </a:cxn>
                  <a:cxn ang="0">
                    <a:pos x="T8" y="T9"/>
                  </a:cxn>
                </a:cxnLst>
                <a:rect l="0" t="0" r="r" b="b"/>
                <a:pathLst>
                  <a:path w="85" h="218">
                    <a:moveTo>
                      <a:pt x="85" y="9"/>
                    </a:moveTo>
                    <a:cubicBezTo>
                      <a:pt x="74" y="6"/>
                      <a:pt x="62" y="3"/>
                      <a:pt x="51" y="0"/>
                    </a:cubicBezTo>
                    <a:cubicBezTo>
                      <a:pt x="19" y="71"/>
                      <a:pt x="8" y="141"/>
                      <a:pt x="0" y="218"/>
                    </a:cubicBezTo>
                    <a:cubicBezTo>
                      <a:pt x="35" y="218"/>
                      <a:pt x="35" y="218"/>
                      <a:pt x="35" y="218"/>
                    </a:cubicBezTo>
                    <a:cubicBezTo>
                      <a:pt x="43" y="144"/>
                      <a:pt x="53" y="77"/>
                      <a:pt x="85"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2" name="Freeform 42"/>
              <p:cNvSpPr>
                <a:spLocks/>
              </p:cNvSpPr>
              <p:nvPr/>
            </p:nvSpPr>
            <p:spPr bwMode="auto">
              <a:xfrm>
                <a:off x="9163050" y="2852738"/>
                <a:ext cx="269875" cy="700088"/>
              </a:xfrm>
              <a:custGeom>
                <a:avLst/>
                <a:gdLst>
                  <a:gd name="T0" fmla="*/ 0 w 84"/>
                  <a:gd name="T1" fmla="*/ 9 h 218"/>
                  <a:gd name="T2" fmla="*/ 33 w 84"/>
                  <a:gd name="T3" fmla="*/ 0 h 218"/>
                  <a:gd name="T4" fmla="*/ 84 w 84"/>
                  <a:gd name="T5" fmla="*/ 218 h 218"/>
                  <a:gd name="T6" fmla="*/ 50 w 84"/>
                  <a:gd name="T7" fmla="*/ 218 h 218"/>
                  <a:gd name="T8" fmla="*/ 0 w 84"/>
                  <a:gd name="T9" fmla="*/ 9 h 218"/>
                </a:gdLst>
                <a:ahLst/>
                <a:cxnLst>
                  <a:cxn ang="0">
                    <a:pos x="T0" y="T1"/>
                  </a:cxn>
                  <a:cxn ang="0">
                    <a:pos x="T2" y="T3"/>
                  </a:cxn>
                  <a:cxn ang="0">
                    <a:pos x="T4" y="T5"/>
                  </a:cxn>
                  <a:cxn ang="0">
                    <a:pos x="T6" y="T7"/>
                  </a:cxn>
                  <a:cxn ang="0">
                    <a:pos x="T8" y="T9"/>
                  </a:cxn>
                </a:cxnLst>
                <a:rect l="0" t="0" r="r" b="b"/>
                <a:pathLst>
                  <a:path w="84" h="218">
                    <a:moveTo>
                      <a:pt x="0" y="9"/>
                    </a:moveTo>
                    <a:cubicBezTo>
                      <a:pt x="11" y="6"/>
                      <a:pt x="22" y="3"/>
                      <a:pt x="33" y="0"/>
                    </a:cubicBezTo>
                    <a:cubicBezTo>
                      <a:pt x="66" y="71"/>
                      <a:pt x="77" y="141"/>
                      <a:pt x="84" y="218"/>
                    </a:cubicBezTo>
                    <a:cubicBezTo>
                      <a:pt x="50" y="218"/>
                      <a:pt x="50" y="218"/>
                      <a:pt x="50" y="218"/>
                    </a:cubicBezTo>
                    <a:cubicBezTo>
                      <a:pt x="42" y="144"/>
                      <a:pt x="31" y="77"/>
                      <a:pt x="0" y="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3" name="Freeform 43"/>
              <p:cNvSpPr>
                <a:spLocks/>
              </p:cNvSpPr>
              <p:nvPr/>
            </p:nvSpPr>
            <p:spPr bwMode="auto">
              <a:xfrm>
                <a:off x="8899525" y="3616325"/>
                <a:ext cx="160338" cy="738188"/>
              </a:xfrm>
              <a:custGeom>
                <a:avLst/>
                <a:gdLst>
                  <a:gd name="T0" fmla="*/ 85 w 101"/>
                  <a:gd name="T1" fmla="*/ 465 h 465"/>
                  <a:gd name="T2" fmla="*/ 12 w 101"/>
                  <a:gd name="T3" fmla="*/ 465 h 465"/>
                  <a:gd name="T4" fmla="*/ 0 w 101"/>
                  <a:gd name="T5" fmla="*/ 0 h 465"/>
                  <a:gd name="T6" fmla="*/ 101 w 101"/>
                  <a:gd name="T7" fmla="*/ 0 h 465"/>
                  <a:gd name="T8" fmla="*/ 85 w 101"/>
                  <a:gd name="T9" fmla="*/ 465 h 465"/>
                </a:gdLst>
                <a:ahLst/>
                <a:cxnLst>
                  <a:cxn ang="0">
                    <a:pos x="T0" y="T1"/>
                  </a:cxn>
                  <a:cxn ang="0">
                    <a:pos x="T2" y="T3"/>
                  </a:cxn>
                  <a:cxn ang="0">
                    <a:pos x="T4" y="T5"/>
                  </a:cxn>
                  <a:cxn ang="0">
                    <a:pos x="T6" y="T7"/>
                  </a:cxn>
                  <a:cxn ang="0">
                    <a:pos x="T8" y="T9"/>
                  </a:cxn>
                </a:cxnLst>
                <a:rect l="0" t="0" r="r" b="b"/>
                <a:pathLst>
                  <a:path w="101" h="465">
                    <a:moveTo>
                      <a:pt x="85" y="465"/>
                    </a:moveTo>
                    <a:lnTo>
                      <a:pt x="12" y="465"/>
                    </a:lnTo>
                    <a:lnTo>
                      <a:pt x="0" y="0"/>
                    </a:lnTo>
                    <a:lnTo>
                      <a:pt x="101" y="0"/>
                    </a:lnTo>
                    <a:lnTo>
                      <a:pt x="85"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4" name="Freeform 44"/>
              <p:cNvSpPr>
                <a:spLocks/>
              </p:cNvSpPr>
              <p:nvPr/>
            </p:nvSpPr>
            <p:spPr bwMode="auto">
              <a:xfrm>
                <a:off x="9066213" y="3616325"/>
                <a:ext cx="163513" cy="738188"/>
              </a:xfrm>
              <a:custGeom>
                <a:avLst/>
                <a:gdLst>
                  <a:gd name="T0" fmla="*/ 91 w 103"/>
                  <a:gd name="T1" fmla="*/ 465 h 465"/>
                  <a:gd name="T2" fmla="*/ 18 w 103"/>
                  <a:gd name="T3" fmla="*/ 465 h 465"/>
                  <a:gd name="T4" fmla="*/ 0 w 103"/>
                  <a:gd name="T5" fmla="*/ 0 h 465"/>
                  <a:gd name="T6" fmla="*/ 103 w 103"/>
                  <a:gd name="T7" fmla="*/ 0 h 465"/>
                  <a:gd name="T8" fmla="*/ 91 w 103"/>
                  <a:gd name="T9" fmla="*/ 465 h 465"/>
                </a:gdLst>
                <a:ahLst/>
                <a:cxnLst>
                  <a:cxn ang="0">
                    <a:pos x="T0" y="T1"/>
                  </a:cxn>
                  <a:cxn ang="0">
                    <a:pos x="T2" y="T3"/>
                  </a:cxn>
                  <a:cxn ang="0">
                    <a:pos x="T4" y="T5"/>
                  </a:cxn>
                  <a:cxn ang="0">
                    <a:pos x="T6" y="T7"/>
                  </a:cxn>
                  <a:cxn ang="0">
                    <a:pos x="T8" y="T9"/>
                  </a:cxn>
                </a:cxnLst>
                <a:rect l="0" t="0" r="r" b="b"/>
                <a:pathLst>
                  <a:path w="103" h="465">
                    <a:moveTo>
                      <a:pt x="91" y="465"/>
                    </a:moveTo>
                    <a:lnTo>
                      <a:pt x="18" y="465"/>
                    </a:lnTo>
                    <a:lnTo>
                      <a:pt x="0" y="0"/>
                    </a:lnTo>
                    <a:lnTo>
                      <a:pt x="103" y="0"/>
                    </a:lnTo>
                    <a:lnTo>
                      <a:pt x="91" y="465"/>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5" name="Freeform 45"/>
              <p:cNvSpPr>
                <a:spLocks/>
              </p:cNvSpPr>
              <p:nvPr/>
            </p:nvSpPr>
            <p:spPr bwMode="auto">
              <a:xfrm>
                <a:off x="8716963" y="3552825"/>
                <a:ext cx="79375" cy="88900"/>
              </a:xfrm>
              <a:custGeom>
                <a:avLst/>
                <a:gdLst>
                  <a:gd name="T0" fmla="*/ 0 w 25"/>
                  <a:gd name="T1" fmla="*/ 0 h 28"/>
                  <a:gd name="T2" fmla="*/ 0 w 25"/>
                  <a:gd name="T3" fmla="*/ 15 h 28"/>
                  <a:gd name="T4" fmla="*/ 13 w 25"/>
                  <a:gd name="T5" fmla="*/ 28 h 28"/>
                  <a:gd name="T6" fmla="*/ 25 w 25"/>
                  <a:gd name="T7" fmla="*/ 15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5"/>
                      <a:pt x="0" y="15"/>
                      <a:pt x="0" y="15"/>
                    </a:cubicBezTo>
                    <a:cubicBezTo>
                      <a:pt x="0" y="22"/>
                      <a:pt x="6" y="28"/>
                      <a:pt x="13" y="28"/>
                    </a:cubicBezTo>
                    <a:cubicBezTo>
                      <a:pt x="20" y="28"/>
                      <a:pt x="25" y="22"/>
                      <a:pt x="25" y="15"/>
                    </a:cubicBezTo>
                    <a:cubicBezTo>
                      <a:pt x="25" y="0"/>
                      <a:pt x="25" y="0"/>
                      <a:pt x="25"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6" name="Freeform 46"/>
              <p:cNvSpPr>
                <a:spLocks/>
              </p:cNvSpPr>
              <p:nvPr/>
            </p:nvSpPr>
            <p:spPr bwMode="auto">
              <a:xfrm>
                <a:off x="9336088" y="3552825"/>
                <a:ext cx="82550" cy="88900"/>
              </a:xfrm>
              <a:custGeom>
                <a:avLst/>
                <a:gdLst>
                  <a:gd name="T0" fmla="*/ 0 w 26"/>
                  <a:gd name="T1" fmla="*/ 0 h 28"/>
                  <a:gd name="T2" fmla="*/ 0 w 26"/>
                  <a:gd name="T3" fmla="*/ 15 h 28"/>
                  <a:gd name="T4" fmla="*/ 13 w 26"/>
                  <a:gd name="T5" fmla="*/ 28 h 28"/>
                  <a:gd name="T6" fmla="*/ 26 w 26"/>
                  <a:gd name="T7" fmla="*/ 15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5"/>
                      <a:pt x="0" y="15"/>
                      <a:pt x="0" y="15"/>
                    </a:cubicBezTo>
                    <a:cubicBezTo>
                      <a:pt x="0" y="22"/>
                      <a:pt x="6" y="28"/>
                      <a:pt x="13" y="28"/>
                    </a:cubicBezTo>
                    <a:cubicBezTo>
                      <a:pt x="20" y="28"/>
                      <a:pt x="26" y="22"/>
                      <a:pt x="26" y="15"/>
                    </a:cubicBezTo>
                    <a:cubicBezTo>
                      <a:pt x="26" y="0"/>
                      <a:pt x="26" y="0"/>
                      <a:pt x="26"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7" name="Freeform 47"/>
              <p:cNvSpPr>
                <a:spLocks/>
              </p:cNvSpPr>
              <p:nvPr/>
            </p:nvSpPr>
            <p:spPr bwMode="auto">
              <a:xfrm>
                <a:off x="8861425" y="2814638"/>
                <a:ext cx="406400" cy="801688"/>
              </a:xfrm>
              <a:custGeom>
                <a:avLst/>
                <a:gdLst>
                  <a:gd name="T0" fmla="*/ 170 w 256"/>
                  <a:gd name="T1" fmla="*/ 0 h 505"/>
                  <a:gd name="T2" fmla="*/ 129 w 256"/>
                  <a:gd name="T3" fmla="*/ 315 h 505"/>
                  <a:gd name="T4" fmla="*/ 89 w 256"/>
                  <a:gd name="T5" fmla="*/ 0 h 505"/>
                  <a:gd name="T6" fmla="*/ 0 w 256"/>
                  <a:gd name="T7" fmla="*/ 24 h 505"/>
                  <a:gd name="T8" fmla="*/ 6 w 256"/>
                  <a:gd name="T9" fmla="*/ 505 h 505"/>
                  <a:gd name="T10" fmla="*/ 252 w 256"/>
                  <a:gd name="T11" fmla="*/ 505 h 505"/>
                  <a:gd name="T12" fmla="*/ 256 w 256"/>
                  <a:gd name="T13" fmla="*/ 24 h 505"/>
                  <a:gd name="T14" fmla="*/ 170 w 256"/>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6" h="505">
                    <a:moveTo>
                      <a:pt x="170" y="0"/>
                    </a:moveTo>
                    <a:lnTo>
                      <a:pt x="129" y="315"/>
                    </a:lnTo>
                    <a:lnTo>
                      <a:pt x="89" y="0"/>
                    </a:lnTo>
                    <a:lnTo>
                      <a:pt x="0" y="24"/>
                    </a:lnTo>
                    <a:lnTo>
                      <a:pt x="6" y="505"/>
                    </a:lnTo>
                    <a:lnTo>
                      <a:pt x="252" y="505"/>
                    </a:lnTo>
                    <a:lnTo>
                      <a:pt x="256" y="24"/>
                    </a:lnTo>
                    <a:lnTo>
                      <a:pt x="170" y="0"/>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8" name="Freeform 48"/>
              <p:cNvSpPr>
                <a:spLocks/>
              </p:cNvSpPr>
              <p:nvPr/>
            </p:nvSpPr>
            <p:spPr bwMode="auto">
              <a:xfrm>
                <a:off x="9169400" y="2586038"/>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39" name="Freeform 49"/>
              <p:cNvSpPr>
                <a:spLocks/>
              </p:cNvSpPr>
              <p:nvPr/>
            </p:nvSpPr>
            <p:spPr bwMode="auto">
              <a:xfrm>
                <a:off x="916940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0" name="Freeform 50"/>
              <p:cNvSpPr>
                <a:spLocks/>
              </p:cNvSpPr>
              <p:nvPr/>
            </p:nvSpPr>
            <p:spPr bwMode="auto">
              <a:xfrm>
                <a:off x="9163050"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1" name="Freeform 51"/>
              <p:cNvSpPr>
                <a:spLocks/>
              </p:cNvSpPr>
              <p:nvPr/>
            </p:nvSpPr>
            <p:spPr bwMode="auto">
              <a:xfrm>
                <a:off x="9166225" y="25765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2" name="Freeform 52"/>
              <p:cNvSpPr>
                <a:spLocks/>
              </p:cNvSpPr>
              <p:nvPr/>
            </p:nvSpPr>
            <p:spPr bwMode="auto">
              <a:xfrm>
                <a:off x="8964613" y="257333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3" name="Freeform 53"/>
              <p:cNvSpPr>
                <a:spLocks/>
              </p:cNvSpPr>
              <p:nvPr/>
            </p:nvSpPr>
            <p:spPr bwMode="auto">
              <a:xfrm>
                <a:off x="9169400" y="25892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4" name="Freeform 54"/>
              <p:cNvSpPr>
                <a:spLocks/>
              </p:cNvSpPr>
              <p:nvPr/>
            </p:nvSpPr>
            <p:spPr bwMode="auto">
              <a:xfrm>
                <a:off x="9169400" y="25955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5" name="Rectangle 55"/>
              <p:cNvSpPr>
                <a:spLocks noChangeArrowheads="1"/>
              </p:cNvSpPr>
              <p:nvPr/>
            </p:nvSpPr>
            <p:spPr bwMode="auto">
              <a:xfrm>
                <a:off x="9159875" y="2570163"/>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6" name="Freeform 56"/>
              <p:cNvSpPr>
                <a:spLocks/>
              </p:cNvSpPr>
              <p:nvPr/>
            </p:nvSpPr>
            <p:spPr bwMode="auto">
              <a:xfrm>
                <a:off x="8956675" y="25923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7" name="Freeform 57"/>
              <p:cNvSpPr>
                <a:spLocks/>
              </p:cNvSpPr>
              <p:nvPr/>
            </p:nvSpPr>
            <p:spPr bwMode="auto">
              <a:xfrm>
                <a:off x="8959850" y="25828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8" name="Freeform 58"/>
              <p:cNvSpPr>
                <a:spLocks/>
              </p:cNvSpPr>
              <p:nvPr/>
            </p:nvSpPr>
            <p:spPr bwMode="auto">
              <a:xfrm>
                <a:off x="8959850" y="2576513"/>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49" name="Freeform 59"/>
              <p:cNvSpPr>
                <a:spLocks/>
              </p:cNvSpPr>
              <p:nvPr/>
            </p:nvSpPr>
            <p:spPr bwMode="auto">
              <a:xfrm>
                <a:off x="8956675" y="25860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0" name="Freeform 60"/>
              <p:cNvSpPr>
                <a:spLocks/>
              </p:cNvSpPr>
              <p:nvPr/>
            </p:nvSpPr>
            <p:spPr bwMode="auto">
              <a:xfrm>
                <a:off x="8937625" y="2560638"/>
                <a:ext cx="250825" cy="223838"/>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2 w 78"/>
                  <a:gd name="T15" fmla="*/ 8 h 70"/>
                  <a:gd name="T16" fmla="*/ 72 w 78"/>
                  <a:gd name="T17" fmla="*/ 7 h 70"/>
                  <a:gd name="T18" fmla="*/ 72 w 78"/>
                  <a:gd name="T19" fmla="*/ 7 h 70"/>
                  <a:gd name="T20" fmla="*/ 71 w 78"/>
                  <a:gd name="T21" fmla="*/ 5 h 70"/>
                  <a:gd name="T22" fmla="*/ 71 w 78"/>
                  <a:gd name="T23" fmla="*/ 5 h 70"/>
                  <a:gd name="T24" fmla="*/ 70 w 78"/>
                  <a:gd name="T25" fmla="*/ 4 h 70"/>
                  <a:gd name="T26" fmla="*/ 70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1 w 78"/>
                  <a:gd name="T39" fmla="*/ 0 h 70"/>
                  <a:gd name="T40" fmla="*/ 8 w 78"/>
                  <a:gd name="T41" fmla="*/ 4 h 70"/>
                  <a:gd name="T42" fmla="*/ 8 w 78"/>
                  <a:gd name="T43" fmla="*/ 4 h 70"/>
                  <a:gd name="T44" fmla="*/ 7 w 78"/>
                  <a:gd name="T45" fmla="*/ 5 h 70"/>
                  <a:gd name="T46" fmla="*/ 7 w 78"/>
                  <a:gd name="T47" fmla="*/ 6 h 70"/>
                  <a:gd name="T48" fmla="*/ 7 w 78"/>
                  <a:gd name="T49" fmla="*/ 7 h 70"/>
                  <a:gd name="T50" fmla="*/ 7 w 78"/>
                  <a:gd name="T51" fmla="*/ 7 h 70"/>
                  <a:gd name="T52" fmla="*/ 6 w 78"/>
                  <a:gd name="T53" fmla="*/ 8 h 70"/>
                  <a:gd name="T54" fmla="*/ 6 w 78"/>
                  <a:gd name="T55" fmla="*/ 9 h 70"/>
                  <a:gd name="T56" fmla="*/ 6 w 78"/>
                  <a:gd name="T57" fmla="*/ 10 h 70"/>
                  <a:gd name="T58" fmla="*/ 6 w 78"/>
                  <a:gd name="T59" fmla="*/ 10 h 70"/>
                  <a:gd name="T60" fmla="*/ 6 w 78"/>
                  <a:gd name="T61" fmla="*/ 12 h 70"/>
                  <a:gd name="T62" fmla="*/ 6 w 78"/>
                  <a:gd name="T63" fmla="*/ 17 h 70"/>
                  <a:gd name="T64" fmla="*/ 5 w 78"/>
                  <a:gd name="T65" fmla="*/ 17 h 70"/>
                  <a:gd name="T66" fmla="*/ 0 w 78"/>
                  <a:gd name="T67" fmla="*/ 22 h 70"/>
                  <a:gd name="T68" fmla="*/ 0 w 78"/>
                  <a:gd name="T69" fmla="*/ 35 h 70"/>
                  <a:gd name="T70" fmla="*/ 6 w 78"/>
                  <a:gd name="T71" fmla="*/ 40 h 70"/>
                  <a:gd name="T72" fmla="*/ 24 w 78"/>
                  <a:gd name="T73" fmla="*/ 70 h 70"/>
                  <a:gd name="T74" fmla="*/ 54 w 78"/>
                  <a:gd name="T75" fmla="*/ 70 h 70"/>
                  <a:gd name="T76" fmla="*/ 72 w 78"/>
                  <a:gd name="T77" fmla="*/ 40 h 70"/>
                  <a:gd name="T78" fmla="*/ 78 w 78"/>
                  <a:gd name="T79" fmla="*/ 35 h 70"/>
                  <a:gd name="T80" fmla="*/ 78 w 78"/>
                  <a:gd name="T81" fmla="*/ 22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4"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2" y="8"/>
                      <a:pt x="72" y="8"/>
                      <a:pt x="72" y="8"/>
                    </a:cubicBezTo>
                    <a:cubicBezTo>
                      <a:pt x="72" y="8"/>
                      <a:pt x="72" y="7"/>
                      <a:pt x="72" y="7"/>
                    </a:cubicBezTo>
                    <a:cubicBezTo>
                      <a:pt x="72" y="7"/>
                      <a:pt x="72" y="7"/>
                      <a:pt x="72" y="7"/>
                    </a:cubicBezTo>
                    <a:cubicBezTo>
                      <a:pt x="71" y="6"/>
                      <a:pt x="71" y="6"/>
                      <a:pt x="71" y="5"/>
                    </a:cubicBezTo>
                    <a:cubicBezTo>
                      <a:pt x="71" y="5"/>
                      <a:pt x="71" y="5"/>
                      <a:pt x="71" y="5"/>
                    </a:cubicBezTo>
                    <a:cubicBezTo>
                      <a:pt x="71" y="4"/>
                      <a:pt x="70" y="4"/>
                      <a:pt x="70" y="4"/>
                    </a:cubicBezTo>
                    <a:cubicBezTo>
                      <a:pt x="70" y="4"/>
                      <a:pt x="70" y="4"/>
                      <a:pt x="70" y="4"/>
                    </a:cubicBezTo>
                    <a:cubicBezTo>
                      <a:pt x="70" y="3"/>
                      <a:pt x="70" y="3"/>
                      <a:pt x="69" y="3"/>
                    </a:cubicBezTo>
                    <a:cubicBezTo>
                      <a:pt x="69" y="3"/>
                      <a:pt x="69" y="3"/>
                      <a:pt x="69" y="3"/>
                    </a:cubicBezTo>
                    <a:cubicBezTo>
                      <a:pt x="68" y="3"/>
                      <a:pt x="66" y="3"/>
                      <a:pt x="63" y="3"/>
                    </a:cubicBezTo>
                    <a:cubicBezTo>
                      <a:pt x="59" y="3"/>
                      <a:pt x="55" y="2"/>
                      <a:pt x="52" y="1"/>
                    </a:cubicBezTo>
                    <a:cubicBezTo>
                      <a:pt x="47" y="2"/>
                      <a:pt x="40" y="3"/>
                      <a:pt x="32" y="3"/>
                    </a:cubicBezTo>
                    <a:cubicBezTo>
                      <a:pt x="24" y="3"/>
                      <a:pt x="16" y="2"/>
                      <a:pt x="11" y="0"/>
                    </a:cubicBezTo>
                    <a:cubicBezTo>
                      <a:pt x="10" y="1"/>
                      <a:pt x="9" y="3"/>
                      <a:pt x="8" y="4"/>
                    </a:cubicBezTo>
                    <a:cubicBezTo>
                      <a:pt x="8" y="4"/>
                      <a:pt x="8" y="4"/>
                      <a:pt x="8" y="4"/>
                    </a:cubicBezTo>
                    <a:cubicBezTo>
                      <a:pt x="8" y="5"/>
                      <a:pt x="8" y="5"/>
                      <a:pt x="7" y="5"/>
                    </a:cubicBezTo>
                    <a:cubicBezTo>
                      <a:pt x="7" y="6"/>
                      <a:pt x="7" y="6"/>
                      <a:pt x="7" y="6"/>
                    </a:cubicBezTo>
                    <a:cubicBezTo>
                      <a:pt x="7" y="6"/>
                      <a:pt x="7" y="6"/>
                      <a:pt x="7" y="7"/>
                    </a:cubicBezTo>
                    <a:cubicBezTo>
                      <a:pt x="7" y="7"/>
                      <a:pt x="7" y="7"/>
                      <a:pt x="7" y="7"/>
                    </a:cubicBezTo>
                    <a:cubicBezTo>
                      <a:pt x="7" y="8"/>
                      <a:pt x="6" y="8"/>
                      <a:pt x="6" y="8"/>
                    </a:cubicBezTo>
                    <a:cubicBezTo>
                      <a:pt x="6" y="8"/>
                      <a:pt x="6" y="9"/>
                      <a:pt x="6" y="9"/>
                    </a:cubicBezTo>
                    <a:cubicBezTo>
                      <a:pt x="6" y="9"/>
                      <a:pt x="6" y="10"/>
                      <a:pt x="6" y="10"/>
                    </a:cubicBezTo>
                    <a:cubicBezTo>
                      <a:pt x="6" y="10"/>
                      <a:pt x="6" y="10"/>
                      <a:pt x="6" y="10"/>
                    </a:cubicBezTo>
                    <a:cubicBezTo>
                      <a:pt x="6" y="11"/>
                      <a:pt x="6" y="11"/>
                      <a:pt x="6" y="12"/>
                    </a:cubicBezTo>
                    <a:cubicBezTo>
                      <a:pt x="6" y="17"/>
                      <a:pt x="6" y="17"/>
                      <a:pt x="6" y="17"/>
                    </a:cubicBezTo>
                    <a:cubicBezTo>
                      <a:pt x="6" y="17"/>
                      <a:pt x="5" y="17"/>
                      <a:pt x="5" y="17"/>
                    </a:cubicBezTo>
                    <a:cubicBezTo>
                      <a:pt x="2" y="17"/>
                      <a:pt x="0" y="20"/>
                      <a:pt x="0" y="22"/>
                    </a:cubicBezTo>
                    <a:cubicBezTo>
                      <a:pt x="0" y="35"/>
                      <a:pt x="0" y="35"/>
                      <a:pt x="0" y="35"/>
                    </a:cubicBezTo>
                    <a:cubicBezTo>
                      <a:pt x="0" y="38"/>
                      <a:pt x="3" y="40"/>
                      <a:pt x="6" y="40"/>
                    </a:cubicBezTo>
                    <a:cubicBezTo>
                      <a:pt x="6" y="40"/>
                      <a:pt x="16" y="70"/>
                      <a:pt x="24" y="70"/>
                    </a:cubicBezTo>
                    <a:cubicBezTo>
                      <a:pt x="54" y="70"/>
                      <a:pt x="54" y="70"/>
                      <a:pt x="54" y="70"/>
                    </a:cubicBezTo>
                    <a:cubicBezTo>
                      <a:pt x="63" y="70"/>
                      <a:pt x="72" y="40"/>
                      <a:pt x="72" y="40"/>
                    </a:cubicBezTo>
                    <a:cubicBezTo>
                      <a:pt x="76" y="40"/>
                      <a:pt x="78" y="38"/>
                      <a:pt x="78" y="35"/>
                    </a:cubicBezTo>
                    <a:cubicBezTo>
                      <a:pt x="78" y="22"/>
                      <a:pt x="78" y="22"/>
                      <a:pt x="78" y="22"/>
                    </a:cubicBezTo>
                    <a:cubicBezTo>
                      <a:pt x="78" y="20"/>
                      <a:pt x="77" y="18"/>
                      <a:pt x="74" y="17"/>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1" name="Freeform 61"/>
              <p:cNvSpPr>
                <a:spLocks noEditPoints="1"/>
              </p:cNvSpPr>
              <p:nvPr/>
            </p:nvSpPr>
            <p:spPr bwMode="auto">
              <a:xfrm>
                <a:off x="8959850" y="2605088"/>
                <a:ext cx="215900" cy="71438"/>
              </a:xfrm>
              <a:custGeom>
                <a:avLst/>
                <a:gdLst>
                  <a:gd name="T0" fmla="*/ 66 w 67"/>
                  <a:gd name="T1" fmla="*/ 2 h 22"/>
                  <a:gd name="T2" fmla="*/ 49 w 67"/>
                  <a:gd name="T3" fmla="*/ 1 h 22"/>
                  <a:gd name="T4" fmla="*/ 33 w 67"/>
                  <a:gd name="T5" fmla="*/ 5 h 22"/>
                  <a:gd name="T6" fmla="*/ 17 w 67"/>
                  <a:gd name="T7" fmla="*/ 1 h 22"/>
                  <a:gd name="T8" fmla="*/ 0 w 67"/>
                  <a:gd name="T9" fmla="*/ 2 h 22"/>
                  <a:gd name="T10" fmla="*/ 0 w 67"/>
                  <a:gd name="T11" fmla="*/ 4 h 22"/>
                  <a:gd name="T12" fmla="*/ 2 w 67"/>
                  <a:gd name="T13" fmla="*/ 7 h 22"/>
                  <a:gd name="T14" fmla="*/ 4 w 67"/>
                  <a:gd name="T15" fmla="*/ 12 h 22"/>
                  <a:gd name="T16" fmla="*/ 20 w 67"/>
                  <a:gd name="T17" fmla="*/ 21 h 22"/>
                  <a:gd name="T18" fmla="*/ 31 w 67"/>
                  <a:gd name="T19" fmla="*/ 9 h 22"/>
                  <a:gd name="T20" fmla="*/ 33 w 67"/>
                  <a:gd name="T21" fmla="*/ 8 h 22"/>
                  <a:gd name="T22" fmla="*/ 36 w 67"/>
                  <a:gd name="T23" fmla="*/ 9 h 22"/>
                  <a:gd name="T24" fmla="*/ 47 w 67"/>
                  <a:gd name="T25" fmla="*/ 21 h 22"/>
                  <a:gd name="T26" fmla="*/ 62 w 67"/>
                  <a:gd name="T27" fmla="*/ 12 h 22"/>
                  <a:gd name="T28" fmla="*/ 64 w 67"/>
                  <a:gd name="T29" fmla="*/ 7 h 22"/>
                  <a:gd name="T30" fmla="*/ 66 w 67"/>
                  <a:gd name="T31" fmla="*/ 4 h 22"/>
                  <a:gd name="T32" fmla="*/ 66 w 67"/>
                  <a:gd name="T33" fmla="*/ 2 h 22"/>
                  <a:gd name="T34" fmla="*/ 25 w 67"/>
                  <a:gd name="T35" fmla="*/ 16 h 22"/>
                  <a:gd name="T36" fmla="*/ 13 w 67"/>
                  <a:gd name="T37" fmla="*/ 19 h 22"/>
                  <a:gd name="T38" fmla="*/ 6 w 67"/>
                  <a:gd name="T39" fmla="*/ 8 h 22"/>
                  <a:gd name="T40" fmla="*/ 18 w 67"/>
                  <a:gd name="T41" fmla="*/ 3 h 22"/>
                  <a:gd name="T42" fmla="*/ 26 w 67"/>
                  <a:gd name="T43" fmla="*/ 5 h 22"/>
                  <a:gd name="T44" fmla="*/ 25 w 67"/>
                  <a:gd name="T45" fmla="*/ 16 h 22"/>
                  <a:gd name="T46" fmla="*/ 53 w 67"/>
                  <a:gd name="T47" fmla="*/ 19 h 22"/>
                  <a:gd name="T48" fmla="*/ 41 w 67"/>
                  <a:gd name="T49" fmla="*/ 16 h 22"/>
                  <a:gd name="T50" fmla="*/ 41 w 67"/>
                  <a:gd name="T51" fmla="*/ 5 h 22"/>
                  <a:gd name="T52" fmla="*/ 49 w 67"/>
                  <a:gd name="T53" fmla="*/ 3 h 22"/>
                  <a:gd name="T54" fmla="*/ 61 w 67"/>
                  <a:gd name="T55" fmla="*/ 8 h 22"/>
                  <a:gd name="T56" fmla="*/ 53 w 67"/>
                  <a:gd name="T57" fmla="*/ 19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22">
                    <a:moveTo>
                      <a:pt x="66" y="2"/>
                    </a:moveTo>
                    <a:cubicBezTo>
                      <a:pt x="66" y="2"/>
                      <a:pt x="56" y="0"/>
                      <a:pt x="49" y="1"/>
                    </a:cubicBezTo>
                    <a:cubicBezTo>
                      <a:pt x="42" y="2"/>
                      <a:pt x="37" y="5"/>
                      <a:pt x="33" y="5"/>
                    </a:cubicBezTo>
                    <a:cubicBezTo>
                      <a:pt x="30" y="5"/>
                      <a:pt x="24" y="2"/>
                      <a:pt x="17" y="1"/>
                    </a:cubicBezTo>
                    <a:cubicBezTo>
                      <a:pt x="10" y="0"/>
                      <a:pt x="0" y="2"/>
                      <a:pt x="0" y="2"/>
                    </a:cubicBezTo>
                    <a:cubicBezTo>
                      <a:pt x="0" y="2"/>
                      <a:pt x="0" y="3"/>
                      <a:pt x="0" y="4"/>
                    </a:cubicBezTo>
                    <a:cubicBezTo>
                      <a:pt x="1" y="5"/>
                      <a:pt x="1" y="6"/>
                      <a:pt x="2" y="7"/>
                    </a:cubicBezTo>
                    <a:cubicBezTo>
                      <a:pt x="4" y="8"/>
                      <a:pt x="4" y="12"/>
                      <a:pt x="4" y="12"/>
                    </a:cubicBezTo>
                    <a:cubicBezTo>
                      <a:pt x="6" y="20"/>
                      <a:pt x="12" y="22"/>
                      <a:pt x="20" y="21"/>
                    </a:cubicBezTo>
                    <a:cubicBezTo>
                      <a:pt x="28" y="19"/>
                      <a:pt x="30" y="11"/>
                      <a:pt x="31" y="9"/>
                    </a:cubicBezTo>
                    <a:cubicBezTo>
                      <a:pt x="32" y="8"/>
                      <a:pt x="33" y="8"/>
                      <a:pt x="33" y="8"/>
                    </a:cubicBezTo>
                    <a:cubicBezTo>
                      <a:pt x="33" y="8"/>
                      <a:pt x="35" y="8"/>
                      <a:pt x="36" y="9"/>
                    </a:cubicBezTo>
                    <a:cubicBezTo>
                      <a:pt x="37" y="11"/>
                      <a:pt x="39" y="19"/>
                      <a:pt x="47" y="21"/>
                    </a:cubicBezTo>
                    <a:cubicBezTo>
                      <a:pt x="55" y="22"/>
                      <a:pt x="61" y="20"/>
                      <a:pt x="62" y="12"/>
                    </a:cubicBezTo>
                    <a:cubicBezTo>
                      <a:pt x="62" y="12"/>
                      <a:pt x="62" y="8"/>
                      <a:pt x="64" y="7"/>
                    </a:cubicBezTo>
                    <a:cubicBezTo>
                      <a:pt x="66" y="6"/>
                      <a:pt x="66" y="5"/>
                      <a:pt x="66" y="4"/>
                    </a:cubicBezTo>
                    <a:cubicBezTo>
                      <a:pt x="66" y="3"/>
                      <a:pt x="67" y="2"/>
                      <a:pt x="66" y="2"/>
                    </a:cubicBezTo>
                    <a:close/>
                    <a:moveTo>
                      <a:pt x="25" y="16"/>
                    </a:moveTo>
                    <a:cubicBezTo>
                      <a:pt x="23" y="19"/>
                      <a:pt x="19" y="20"/>
                      <a:pt x="13" y="19"/>
                    </a:cubicBezTo>
                    <a:cubicBezTo>
                      <a:pt x="8" y="18"/>
                      <a:pt x="6" y="14"/>
                      <a:pt x="6" y="8"/>
                    </a:cubicBezTo>
                    <a:cubicBezTo>
                      <a:pt x="6" y="1"/>
                      <a:pt x="18" y="3"/>
                      <a:pt x="18" y="3"/>
                    </a:cubicBezTo>
                    <a:cubicBezTo>
                      <a:pt x="22" y="4"/>
                      <a:pt x="22" y="4"/>
                      <a:pt x="26" y="5"/>
                    </a:cubicBezTo>
                    <a:cubicBezTo>
                      <a:pt x="30" y="6"/>
                      <a:pt x="27" y="13"/>
                      <a:pt x="25" y="16"/>
                    </a:cubicBezTo>
                    <a:close/>
                    <a:moveTo>
                      <a:pt x="53" y="19"/>
                    </a:moveTo>
                    <a:cubicBezTo>
                      <a:pt x="48" y="20"/>
                      <a:pt x="44" y="19"/>
                      <a:pt x="41" y="16"/>
                    </a:cubicBezTo>
                    <a:cubicBezTo>
                      <a:pt x="39" y="13"/>
                      <a:pt x="37" y="6"/>
                      <a:pt x="41" y="5"/>
                    </a:cubicBezTo>
                    <a:cubicBezTo>
                      <a:pt x="44" y="4"/>
                      <a:pt x="44" y="4"/>
                      <a:pt x="49" y="3"/>
                    </a:cubicBezTo>
                    <a:cubicBezTo>
                      <a:pt x="49" y="3"/>
                      <a:pt x="61" y="1"/>
                      <a:pt x="61" y="8"/>
                    </a:cubicBezTo>
                    <a:cubicBezTo>
                      <a:pt x="61" y="14"/>
                      <a:pt x="59" y="18"/>
                      <a:pt x="53" y="1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2" name="Oval 62"/>
              <p:cNvSpPr>
                <a:spLocks noChangeArrowheads="1"/>
              </p:cNvSpPr>
              <p:nvPr/>
            </p:nvSpPr>
            <p:spPr bwMode="auto">
              <a:xfrm>
                <a:off x="8964613"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3" name="Oval 63"/>
              <p:cNvSpPr>
                <a:spLocks noChangeArrowheads="1"/>
              </p:cNvSpPr>
              <p:nvPr/>
            </p:nvSpPr>
            <p:spPr bwMode="auto">
              <a:xfrm>
                <a:off x="9163050" y="2614613"/>
                <a:ext cx="6350" cy="635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4" name="Freeform 67"/>
              <p:cNvSpPr>
                <a:spLocks/>
              </p:cNvSpPr>
              <p:nvPr/>
            </p:nvSpPr>
            <p:spPr bwMode="auto">
              <a:xfrm>
                <a:off x="9766300" y="2736850"/>
                <a:ext cx="157163" cy="169863"/>
              </a:xfrm>
              <a:custGeom>
                <a:avLst/>
                <a:gdLst>
                  <a:gd name="T0" fmla="*/ 0 w 99"/>
                  <a:gd name="T1" fmla="*/ 10 h 107"/>
                  <a:gd name="T2" fmla="*/ 10 w 99"/>
                  <a:gd name="T3" fmla="*/ 0 h 107"/>
                  <a:gd name="T4" fmla="*/ 89 w 99"/>
                  <a:gd name="T5" fmla="*/ 0 h 107"/>
                  <a:gd name="T6" fmla="*/ 99 w 99"/>
                  <a:gd name="T7" fmla="*/ 10 h 107"/>
                  <a:gd name="T8" fmla="*/ 72 w 99"/>
                  <a:gd name="T9" fmla="*/ 99 h 107"/>
                  <a:gd name="T10" fmla="*/ 36 w 99"/>
                  <a:gd name="T11" fmla="*/ 107 h 107"/>
                  <a:gd name="T12" fmla="*/ 6 w 99"/>
                  <a:gd name="T13" fmla="*/ 65 h 107"/>
                  <a:gd name="T14" fmla="*/ 0 w 99"/>
                  <a:gd name="T15" fmla="*/ 10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107">
                    <a:moveTo>
                      <a:pt x="0" y="10"/>
                    </a:moveTo>
                    <a:lnTo>
                      <a:pt x="10" y="0"/>
                    </a:lnTo>
                    <a:lnTo>
                      <a:pt x="89" y="0"/>
                    </a:lnTo>
                    <a:lnTo>
                      <a:pt x="99" y="10"/>
                    </a:lnTo>
                    <a:lnTo>
                      <a:pt x="72" y="99"/>
                    </a:lnTo>
                    <a:lnTo>
                      <a:pt x="36" y="107"/>
                    </a:lnTo>
                    <a:lnTo>
                      <a:pt x="6" y="65"/>
                    </a:lnTo>
                    <a:lnTo>
                      <a:pt x="0" y="1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5" name="Freeform 68"/>
              <p:cNvSpPr>
                <a:spLocks/>
              </p:cNvSpPr>
              <p:nvPr/>
            </p:nvSpPr>
            <p:spPr bwMode="auto">
              <a:xfrm>
                <a:off x="9675813" y="4335463"/>
                <a:ext cx="157163" cy="79375"/>
              </a:xfrm>
              <a:custGeom>
                <a:avLst/>
                <a:gdLst>
                  <a:gd name="T0" fmla="*/ 24 w 49"/>
                  <a:gd name="T1" fmla="*/ 0 h 25"/>
                  <a:gd name="T2" fmla="*/ 0 w 49"/>
                  <a:gd name="T3" fmla="*/ 25 h 25"/>
                  <a:gd name="T4" fmla="*/ 49 w 49"/>
                  <a:gd name="T5" fmla="*/ 25 h 25"/>
                  <a:gd name="T6" fmla="*/ 24 w 49"/>
                  <a:gd name="T7" fmla="*/ 0 h 25"/>
                </a:gdLst>
                <a:ahLst/>
                <a:cxnLst>
                  <a:cxn ang="0">
                    <a:pos x="T0" y="T1"/>
                  </a:cxn>
                  <a:cxn ang="0">
                    <a:pos x="T2" y="T3"/>
                  </a:cxn>
                  <a:cxn ang="0">
                    <a:pos x="T4" y="T5"/>
                  </a:cxn>
                  <a:cxn ang="0">
                    <a:pos x="T6" y="T7"/>
                  </a:cxn>
                </a:cxnLst>
                <a:rect l="0" t="0" r="r" b="b"/>
                <a:pathLst>
                  <a:path w="49" h="25">
                    <a:moveTo>
                      <a:pt x="24" y="0"/>
                    </a:moveTo>
                    <a:cubicBezTo>
                      <a:pt x="11" y="0"/>
                      <a:pt x="0" y="11"/>
                      <a:pt x="0" y="25"/>
                    </a:cubicBezTo>
                    <a:cubicBezTo>
                      <a:pt x="49" y="25"/>
                      <a:pt x="49" y="25"/>
                      <a:pt x="49" y="25"/>
                    </a:cubicBezTo>
                    <a:cubicBezTo>
                      <a:pt x="49" y="11"/>
                      <a:pt x="38" y="0"/>
                      <a:pt x="24"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6" name="Freeform 69"/>
              <p:cNvSpPr>
                <a:spLocks/>
              </p:cNvSpPr>
              <p:nvPr/>
            </p:nvSpPr>
            <p:spPr bwMode="auto">
              <a:xfrm>
                <a:off x="9653588" y="3484563"/>
                <a:ext cx="201613" cy="866775"/>
              </a:xfrm>
              <a:custGeom>
                <a:avLst/>
                <a:gdLst>
                  <a:gd name="T0" fmla="*/ 99 w 127"/>
                  <a:gd name="T1" fmla="*/ 546 h 546"/>
                  <a:gd name="T2" fmla="*/ 24 w 127"/>
                  <a:gd name="T3" fmla="*/ 546 h 546"/>
                  <a:gd name="T4" fmla="*/ 0 w 127"/>
                  <a:gd name="T5" fmla="*/ 0 h 546"/>
                  <a:gd name="T6" fmla="*/ 127 w 127"/>
                  <a:gd name="T7" fmla="*/ 0 h 546"/>
                  <a:gd name="T8" fmla="*/ 99 w 127"/>
                  <a:gd name="T9" fmla="*/ 546 h 546"/>
                </a:gdLst>
                <a:ahLst/>
                <a:cxnLst>
                  <a:cxn ang="0">
                    <a:pos x="T0" y="T1"/>
                  </a:cxn>
                  <a:cxn ang="0">
                    <a:pos x="T2" y="T3"/>
                  </a:cxn>
                  <a:cxn ang="0">
                    <a:pos x="T4" y="T5"/>
                  </a:cxn>
                  <a:cxn ang="0">
                    <a:pos x="T6" y="T7"/>
                  </a:cxn>
                  <a:cxn ang="0">
                    <a:pos x="T8" y="T9"/>
                  </a:cxn>
                </a:cxnLst>
                <a:rect l="0" t="0" r="r" b="b"/>
                <a:pathLst>
                  <a:path w="127" h="546">
                    <a:moveTo>
                      <a:pt x="99" y="546"/>
                    </a:moveTo>
                    <a:lnTo>
                      <a:pt x="24" y="546"/>
                    </a:lnTo>
                    <a:lnTo>
                      <a:pt x="0" y="0"/>
                    </a:lnTo>
                    <a:lnTo>
                      <a:pt x="127" y="0"/>
                    </a:lnTo>
                    <a:lnTo>
                      <a:pt x="99"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7" name="Freeform 70"/>
              <p:cNvSpPr>
                <a:spLocks/>
              </p:cNvSpPr>
              <p:nvPr/>
            </p:nvSpPr>
            <p:spPr bwMode="auto">
              <a:xfrm>
                <a:off x="9829800" y="3484563"/>
                <a:ext cx="201613" cy="866775"/>
              </a:xfrm>
              <a:custGeom>
                <a:avLst/>
                <a:gdLst>
                  <a:gd name="T0" fmla="*/ 103 w 127"/>
                  <a:gd name="T1" fmla="*/ 546 h 546"/>
                  <a:gd name="T2" fmla="*/ 28 w 127"/>
                  <a:gd name="T3" fmla="*/ 546 h 546"/>
                  <a:gd name="T4" fmla="*/ 0 w 127"/>
                  <a:gd name="T5" fmla="*/ 0 h 546"/>
                  <a:gd name="T6" fmla="*/ 127 w 127"/>
                  <a:gd name="T7" fmla="*/ 0 h 546"/>
                  <a:gd name="T8" fmla="*/ 103 w 127"/>
                  <a:gd name="T9" fmla="*/ 546 h 546"/>
                </a:gdLst>
                <a:ahLst/>
                <a:cxnLst>
                  <a:cxn ang="0">
                    <a:pos x="T0" y="T1"/>
                  </a:cxn>
                  <a:cxn ang="0">
                    <a:pos x="T2" y="T3"/>
                  </a:cxn>
                  <a:cxn ang="0">
                    <a:pos x="T4" y="T5"/>
                  </a:cxn>
                  <a:cxn ang="0">
                    <a:pos x="T6" y="T7"/>
                  </a:cxn>
                  <a:cxn ang="0">
                    <a:pos x="T8" y="T9"/>
                  </a:cxn>
                </a:cxnLst>
                <a:rect l="0" t="0" r="r" b="b"/>
                <a:pathLst>
                  <a:path w="127" h="546">
                    <a:moveTo>
                      <a:pt x="103" y="546"/>
                    </a:moveTo>
                    <a:lnTo>
                      <a:pt x="28" y="546"/>
                    </a:lnTo>
                    <a:lnTo>
                      <a:pt x="0" y="0"/>
                    </a:lnTo>
                    <a:lnTo>
                      <a:pt x="127" y="0"/>
                    </a:lnTo>
                    <a:lnTo>
                      <a:pt x="103" y="546"/>
                    </a:ln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8" name="Freeform 71"/>
              <p:cNvSpPr>
                <a:spLocks/>
              </p:cNvSpPr>
              <p:nvPr/>
            </p:nvSpPr>
            <p:spPr bwMode="auto">
              <a:xfrm>
                <a:off x="9858375" y="4335463"/>
                <a:ext cx="157163" cy="79375"/>
              </a:xfrm>
              <a:custGeom>
                <a:avLst/>
                <a:gdLst>
                  <a:gd name="T0" fmla="*/ 25 w 49"/>
                  <a:gd name="T1" fmla="*/ 0 h 25"/>
                  <a:gd name="T2" fmla="*/ 0 w 49"/>
                  <a:gd name="T3" fmla="*/ 25 h 25"/>
                  <a:gd name="T4" fmla="*/ 49 w 49"/>
                  <a:gd name="T5" fmla="*/ 25 h 25"/>
                  <a:gd name="T6" fmla="*/ 25 w 49"/>
                  <a:gd name="T7" fmla="*/ 0 h 25"/>
                </a:gdLst>
                <a:ahLst/>
                <a:cxnLst>
                  <a:cxn ang="0">
                    <a:pos x="T0" y="T1"/>
                  </a:cxn>
                  <a:cxn ang="0">
                    <a:pos x="T2" y="T3"/>
                  </a:cxn>
                  <a:cxn ang="0">
                    <a:pos x="T4" y="T5"/>
                  </a:cxn>
                  <a:cxn ang="0">
                    <a:pos x="T6" y="T7"/>
                  </a:cxn>
                </a:cxnLst>
                <a:rect l="0" t="0" r="r" b="b"/>
                <a:pathLst>
                  <a:path w="49" h="25">
                    <a:moveTo>
                      <a:pt x="25" y="0"/>
                    </a:moveTo>
                    <a:cubicBezTo>
                      <a:pt x="11" y="0"/>
                      <a:pt x="0" y="11"/>
                      <a:pt x="0" y="25"/>
                    </a:cubicBezTo>
                    <a:cubicBezTo>
                      <a:pt x="49" y="25"/>
                      <a:pt x="49" y="25"/>
                      <a:pt x="49" y="25"/>
                    </a:cubicBezTo>
                    <a:cubicBezTo>
                      <a:pt x="49" y="11"/>
                      <a:pt x="38" y="0"/>
                      <a:pt x="25" y="0"/>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59" name="Freeform 72"/>
              <p:cNvSpPr>
                <a:spLocks/>
              </p:cNvSpPr>
              <p:nvPr/>
            </p:nvSpPr>
            <p:spPr bwMode="auto">
              <a:xfrm>
                <a:off x="9750425" y="2755900"/>
                <a:ext cx="195263" cy="530225"/>
              </a:xfrm>
              <a:custGeom>
                <a:avLst/>
                <a:gdLst>
                  <a:gd name="T0" fmla="*/ 123 w 123"/>
                  <a:gd name="T1" fmla="*/ 71 h 334"/>
                  <a:gd name="T2" fmla="*/ 62 w 123"/>
                  <a:gd name="T3" fmla="*/ 0 h 334"/>
                  <a:gd name="T4" fmla="*/ 0 w 123"/>
                  <a:gd name="T5" fmla="*/ 65 h 334"/>
                  <a:gd name="T6" fmla="*/ 46 w 123"/>
                  <a:gd name="T7" fmla="*/ 308 h 334"/>
                  <a:gd name="T8" fmla="*/ 58 w 123"/>
                  <a:gd name="T9" fmla="*/ 334 h 334"/>
                  <a:gd name="T10" fmla="*/ 72 w 123"/>
                  <a:gd name="T11" fmla="*/ 308 h 334"/>
                  <a:gd name="T12" fmla="*/ 123 w 123"/>
                  <a:gd name="T13" fmla="*/ 71 h 334"/>
                </a:gdLst>
                <a:ahLst/>
                <a:cxnLst>
                  <a:cxn ang="0">
                    <a:pos x="T0" y="T1"/>
                  </a:cxn>
                  <a:cxn ang="0">
                    <a:pos x="T2" y="T3"/>
                  </a:cxn>
                  <a:cxn ang="0">
                    <a:pos x="T4" y="T5"/>
                  </a:cxn>
                  <a:cxn ang="0">
                    <a:pos x="T6" y="T7"/>
                  </a:cxn>
                  <a:cxn ang="0">
                    <a:pos x="T8" y="T9"/>
                  </a:cxn>
                  <a:cxn ang="0">
                    <a:pos x="T10" y="T11"/>
                  </a:cxn>
                  <a:cxn ang="0">
                    <a:pos x="T12" y="T13"/>
                  </a:cxn>
                </a:cxnLst>
                <a:rect l="0" t="0" r="r" b="b"/>
                <a:pathLst>
                  <a:path w="123" h="334">
                    <a:moveTo>
                      <a:pt x="123" y="71"/>
                    </a:moveTo>
                    <a:lnTo>
                      <a:pt x="62" y="0"/>
                    </a:lnTo>
                    <a:lnTo>
                      <a:pt x="0" y="65"/>
                    </a:lnTo>
                    <a:lnTo>
                      <a:pt x="46" y="308"/>
                    </a:lnTo>
                    <a:lnTo>
                      <a:pt x="58" y="334"/>
                    </a:lnTo>
                    <a:lnTo>
                      <a:pt x="72" y="308"/>
                    </a:lnTo>
                    <a:lnTo>
                      <a:pt x="123" y="7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0" name="Freeform 73"/>
              <p:cNvSpPr>
                <a:spLocks/>
              </p:cNvSpPr>
              <p:nvPr/>
            </p:nvSpPr>
            <p:spPr bwMode="auto">
              <a:xfrm>
                <a:off x="9729788" y="2400300"/>
                <a:ext cx="247650" cy="311150"/>
              </a:xfrm>
              <a:custGeom>
                <a:avLst/>
                <a:gdLst>
                  <a:gd name="T0" fmla="*/ 68 w 77"/>
                  <a:gd name="T1" fmla="*/ 59 h 97"/>
                  <a:gd name="T2" fmla="*/ 28 w 77"/>
                  <a:gd name="T3" fmla="*/ 90 h 97"/>
                  <a:gd name="T4" fmla="*/ 8 w 77"/>
                  <a:gd name="T5" fmla="*/ 39 h 97"/>
                  <a:gd name="T6" fmla="*/ 57 w 77"/>
                  <a:gd name="T7" fmla="*/ 6 h 97"/>
                  <a:gd name="T8" fmla="*/ 68 w 77"/>
                  <a:gd name="T9" fmla="*/ 59 h 97"/>
                </a:gdLst>
                <a:ahLst/>
                <a:cxnLst>
                  <a:cxn ang="0">
                    <a:pos x="T0" y="T1"/>
                  </a:cxn>
                  <a:cxn ang="0">
                    <a:pos x="T2" y="T3"/>
                  </a:cxn>
                  <a:cxn ang="0">
                    <a:pos x="T4" y="T5"/>
                  </a:cxn>
                  <a:cxn ang="0">
                    <a:pos x="T6" y="T7"/>
                  </a:cxn>
                  <a:cxn ang="0">
                    <a:pos x="T8" y="T9"/>
                  </a:cxn>
                </a:cxnLst>
                <a:rect l="0" t="0" r="r" b="b"/>
                <a:pathLst>
                  <a:path w="77" h="97">
                    <a:moveTo>
                      <a:pt x="68" y="59"/>
                    </a:moveTo>
                    <a:cubicBezTo>
                      <a:pt x="54" y="97"/>
                      <a:pt x="46" y="96"/>
                      <a:pt x="28" y="90"/>
                    </a:cubicBezTo>
                    <a:cubicBezTo>
                      <a:pt x="9" y="84"/>
                      <a:pt x="0" y="61"/>
                      <a:pt x="8" y="39"/>
                    </a:cubicBezTo>
                    <a:cubicBezTo>
                      <a:pt x="15" y="17"/>
                      <a:pt x="39" y="0"/>
                      <a:pt x="57" y="6"/>
                    </a:cubicBezTo>
                    <a:cubicBezTo>
                      <a:pt x="76" y="12"/>
                      <a:pt x="77" y="37"/>
                      <a:pt x="68" y="5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1" name="Freeform 74"/>
              <p:cNvSpPr>
                <a:spLocks/>
              </p:cNvSpPr>
              <p:nvPr/>
            </p:nvSpPr>
            <p:spPr bwMode="auto">
              <a:xfrm>
                <a:off x="9685338" y="2387600"/>
                <a:ext cx="276225" cy="339725"/>
              </a:xfrm>
              <a:custGeom>
                <a:avLst/>
                <a:gdLst>
                  <a:gd name="T0" fmla="*/ 74 w 86"/>
                  <a:gd name="T1" fmla="*/ 22 h 106"/>
                  <a:gd name="T2" fmla="*/ 62 w 86"/>
                  <a:gd name="T3" fmla="*/ 90 h 106"/>
                  <a:gd name="T4" fmla="*/ 25 w 86"/>
                  <a:gd name="T5" fmla="*/ 87 h 106"/>
                  <a:gd name="T6" fmla="*/ 25 w 86"/>
                  <a:gd name="T7" fmla="*/ 8 h 106"/>
                  <a:gd name="T8" fmla="*/ 74 w 86"/>
                  <a:gd name="T9" fmla="*/ 22 h 106"/>
                </a:gdLst>
                <a:ahLst/>
                <a:cxnLst>
                  <a:cxn ang="0">
                    <a:pos x="T0" y="T1"/>
                  </a:cxn>
                  <a:cxn ang="0">
                    <a:pos x="T2" y="T3"/>
                  </a:cxn>
                  <a:cxn ang="0">
                    <a:pos x="T4" y="T5"/>
                  </a:cxn>
                  <a:cxn ang="0">
                    <a:pos x="T6" y="T7"/>
                  </a:cxn>
                  <a:cxn ang="0">
                    <a:pos x="T8" y="T9"/>
                  </a:cxn>
                </a:cxnLst>
                <a:rect l="0" t="0" r="r" b="b"/>
                <a:pathLst>
                  <a:path w="86" h="106">
                    <a:moveTo>
                      <a:pt x="74" y="22"/>
                    </a:moveTo>
                    <a:cubicBezTo>
                      <a:pt x="86" y="41"/>
                      <a:pt x="77" y="81"/>
                      <a:pt x="62" y="90"/>
                    </a:cubicBezTo>
                    <a:cubicBezTo>
                      <a:pt x="48" y="98"/>
                      <a:pt x="36" y="106"/>
                      <a:pt x="25" y="87"/>
                    </a:cubicBezTo>
                    <a:cubicBezTo>
                      <a:pt x="14" y="68"/>
                      <a:pt x="0" y="19"/>
                      <a:pt x="25" y="8"/>
                    </a:cubicBezTo>
                    <a:cubicBezTo>
                      <a:pt x="40" y="0"/>
                      <a:pt x="63" y="3"/>
                      <a:pt x="74" y="22"/>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2" name="Freeform 75"/>
              <p:cNvSpPr>
                <a:spLocks/>
              </p:cNvSpPr>
              <p:nvPr/>
            </p:nvSpPr>
            <p:spPr bwMode="auto">
              <a:xfrm>
                <a:off x="9782175" y="2636838"/>
                <a:ext cx="125413" cy="150813"/>
              </a:xfrm>
              <a:custGeom>
                <a:avLst/>
                <a:gdLst>
                  <a:gd name="T0" fmla="*/ 79 w 79"/>
                  <a:gd name="T1" fmla="*/ 63 h 95"/>
                  <a:gd name="T2" fmla="*/ 38 w 79"/>
                  <a:gd name="T3" fmla="*/ 95 h 95"/>
                  <a:gd name="T4" fmla="*/ 0 w 79"/>
                  <a:gd name="T5" fmla="*/ 63 h 95"/>
                  <a:gd name="T6" fmla="*/ 0 w 79"/>
                  <a:gd name="T7" fmla="*/ 0 h 95"/>
                  <a:gd name="T8" fmla="*/ 79 w 79"/>
                  <a:gd name="T9" fmla="*/ 0 h 95"/>
                  <a:gd name="T10" fmla="*/ 79 w 79"/>
                  <a:gd name="T11" fmla="*/ 63 h 95"/>
                </a:gdLst>
                <a:ahLst/>
                <a:cxnLst>
                  <a:cxn ang="0">
                    <a:pos x="T0" y="T1"/>
                  </a:cxn>
                  <a:cxn ang="0">
                    <a:pos x="T2" y="T3"/>
                  </a:cxn>
                  <a:cxn ang="0">
                    <a:pos x="T4" y="T5"/>
                  </a:cxn>
                  <a:cxn ang="0">
                    <a:pos x="T6" y="T7"/>
                  </a:cxn>
                  <a:cxn ang="0">
                    <a:pos x="T8" y="T9"/>
                  </a:cxn>
                  <a:cxn ang="0">
                    <a:pos x="T10" y="T11"/>
                  </a:cxn>
                </a:cxnLst>
                <a:rect l="0" t="0" r="r" b="b"/>
                <a:pathLst>
                  <a:path w="79" h="95">
                    <a:moveTo>
                      <a:pt x="79" y="63"/>
                    </a:moveTo>
                    <a:lnTo>
                      <a:pt x="38" y="95"/>
                    </a:lnTo>
                    <a:lnTo>
                      <a:pt x="0" y="63"/>
                    </a:lnTo>
                    <a:lnTo>
                      <a:pt x="0" y="0"/>
                    </a:lnTo>
                    <a:lnTo>
                      <a:pt x="79" y="0"/>
                    </a:lnTo>
                    <a:lnTo>
                      <a:pt x="79" y="63"/>
                    </a:lnTo>
                    <a:close/>
                  </a:path>
                </a:pathLst>
              </a:custGeom>
              <a:solidFill>
                <a:srgbClr val="C3A47C"/>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3" name="Freeform 76"/>
              <p:cNvSpPr>
                <a:spLocks/>
              </p:cNvSpPr>
              <p:nvPr/>
            </p:nvSpPr>
            <p:spPr bwMode="auto">
              <a:xfrm>
                <a:off x="9480550" y="2774950"/>
                <a:ext cx="269875" cy="700088"/>
              </a:xfrm>
              <a:custGeom>
                <a:avLst/>
                <a:gdLst>
                  <a:gd name="T0" fmla="*/ 84 w 84"/>
                  <a:gd name="T1" fmla="*/ 9 h 218"/>
                  <a:gd name="T2" fmla="*/ 51 w 84"/>
                  <a:gd name="T3" fmla="*/ 0 h 218"/>
                  <a:gd name="T4" fmla="*/ 0 w 84"/>
                  <a:gd name="T5" fmla="*/ 218 h 218"/>
                  <a:gd name="T6" fmla="*/ 34 w 84"/>
                  <a:gd name="T7" fmla="*/ 218 h 218"/>
                  <a:gd name="T8" fmla="*/ 84 w 84"/>
                  <a:gd name="T9" fmla="*/ 9 h 218"/>
                </a:gdLst>
                <a:ahLst/>
                <a:cxnLst>
                  <a:cxn ang="0">
                    <a:pos x="T0" y="T1"/>
                  </a:cxn>
                  <a:cxn ang="0">
                    <a:pos x="T2" y="T3"/>
                  </a:cxn>
                  <a:cxn ang="0">
                    <a:pos x="T4" y="T5"/>
                  </a:cxn>
                  <a:cxn ang="0">
                    <a:pos x="T6" y="T7"/>
                  </a:cxn>
                  <a:cxn ang="0">
                    <a:pos x="T8" y="T9"/>
                  </a:cxn>
                </a:cxnLst>
                <a:rect l="0" t="0" r="r" b="b"/>
                <a:pathLst>
                  <a:path w="84" h="218">
                    <a:moveTo>
                      <a:pt x="84" y="9"/>
                    </a:moveTo>
                    <a:cubicBezTo>
                      <a:pt x="73" y="6"/>
                      <a:pt x="62" y="3"/>
                      <a:pt x="51" y="0"/>
                    </a:cubicBezTo>
                    <a:cubicBezTo>
                      <a:pt x="18" y="71"/>
                      <a:pt x="7" y="141"/>
                      <a:pt x="0" y="218"/>
                    </a:cubicBezTo>
                    <a:cubicBezTo>
                      <a:pt x="34" y="218"/>
                      <a:pt x="34" y="218"/>
                      <a:pt x="34" y="218"/>
                    </a:cubicBezTo>
                    <a:cubicBezTo>
                      <a:pt x="42" y="144"/>
                      <a:pt x="53" y="77"/>
                      <a:pt x="84"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4" name="Freeform 77"/>
              <p:cNvSpPr>
                <a:spLocks/>
              </p:cNvSpPr>
              <p:nvPr/>
            </p:nvSpPr>
            <p:spPr bwMode="auto">
              <a:xfrm>
                <a:off x="9939338" y="2774950"/>
                <a:ext cx="273050" cy="700088"/>
              </a:xfrm>
              <a:custGeom>
                <a:avLst/>
                <a:gdLst>
                  <a:gd name="T0" fmla="*/ 0 w 85"/>
                  <a:gd name="T1" fmla="*/ 9 h 218"/>
                  <a:gd name="T2" fmla="*/ 34 w 85"/>
                  <a:gd name="T3" fmla="*/ 0 h 218"/>
                  <a:gd name="T4" fmla="*/ 85 w 85"/>
                  <a:gd name="T5" fmla="*/ 218 h 218"/>
                  <a:gd name="T6" fmla="*/ 50 w 85"/>
                  <a:gd name="T7" fmla="*/ 218 h 218"/>
                  <a:gd name="T8" fmla="*/ 0 w 85"/>
                  <a:gd name="T9" fmla="*/ 9 h 218"/>
                </a:gdLst>
                <a:ahLst/>
                <a:cxnLst>
                  <a:cxn ang="0">
                    <a:pos x="T0" y="T1"/>
                  </a:cxn>
                  <a:cxn ang="0">
                    <a:pos x="T2" y="T3"/>
                  </a:cxn>
                  <a:cxn ang="0">
                    <a:pos x="T4" y="T5"/>
                  </a:cxn>
                  <a:cxn ang="0">
                    <a:pos x="T6" y="T7"/>
                  </a:cxn>
                  <a:cxn ang="0">
                    <a:pos x="T8" y="T9"/>
                  </a:cxn>
                </a:cxnLst>
                <a:rect l="0" t="0" r="r" b="b"/>
                <a:pathLst>
                  <a:path w="85" h="218">
                    <a:moveTo>
                      <a:pt x="0" y="9"/>
                    </a:moveTo>
                    <a:cubicBezTo>
                      <a:pt x="12" y="6"/>
                      <a:pt x="23" y="3"/>
                      <a:pt x="34" y="0"/>
                    </a:cubicBezTo>
                    <a:cubicBezTo>
                      <a:pt x="67" y="71"/>
                      <a:pt x="77" y="141"/>
                      <a:pt x="85" y="218"/>
                    </a:cubicBezTo>
                    <a:cubicBezTo>
                      <a:pt x="50" y="218"/>
                      <a:pt x="50" y="218"/>
                      <a:pt x="50" y="218"/>
                    </a:cubicBezTo>
                    <a:cubicBezTo>
                      <a:pt x="42" y="144"/>
                      <a:pt x="32" y="77"/>
                      <a:pt x="0" y="9"/>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5" name="Freeform 78"/>
              <p:cNvSpPr>
                <a:spLocks/>
              </p:cNvSpPr>
              <p:nvPr/>
            </p:nvSpPr>
            <p:spPr bwMode="auto">
              <a:xfrm>
                <a:off x="9493250" y="3475038"/>
                <a:ext cx="82550" cy="90488"/>
              </a:xfrm>
              <a:custGeom>
                <a:avLst/>
                <a:gdLst>
                  <a:gd name="T0" fmla="*/ 0 w 26"/>
                  <a:gd name="T1" fmla="*/ 0 h 28"/>
                  <a:gd name="T2" fmla="*/ 0 w 26"/>
                  <a:gd name="T3" fmla="*/ 16 h 28"/>
                  <a:gd name="T4" fmla="*/ 13 w 26"/>
                  <a:gd name="T5" fmla="*/ 28 h 28"/>
                  <a:gd name="T6" fmla="*/ 26 w 26"/>
                  <a:gd name="T7" fmla="*/ 16 h 28"/>
                  <a:gd name="T8" fmla="*/ 26 w 26"/>
                  <a:gd name="T9" fmla="*/ 0 h 28"/>
                  <a:gd name="T10" fmla="*/ 0 w 26"/>
                  <a:gd name="T11" fmla="*/ 0 h 28"/>
                </a:gdLst>
                <a:ahLst/>
                <a:cxnLst>
                  <a:cxn ang="0">
                    <a:pos x="T0" y="T1"/>
                  </a:cxn>
                  <a:cxn ang="0">
                    <a:pos x="T2" y="T3"/>
                  </a:cxn>
                  <a:cxn ang="0">
                    <a:pos x="T4" y="T5"/>
                  </a:cxn>
                  <a:cxn ang="0">
                    <a:pos x="T6" y="T7"/>
                  </a:cxn>
                  <a:cxn ang="0">
                    <a:pos x="T8" y="T9"/>
                  </a:cxn>
                  <a:cxn ang="0">
                    <a:pos x="T10" y="T11"/>
                  </a:cxn>
                </a:cxnLst>
                <a:rect l="0" t="0" r="r" b="b"/>
                <a:pathLst>
                  <a:path w="26" h="28">
                    <a:moveTo>
                      <a:pt x="0" y="0"/>
                    </a:moveTo>
                    <a:cubicBezTo>
                      <a:pt x="0" y="16"/>
                      <a:pt x="0" y="16"/>
                      <a:pt x="0" y="16"/>
                    </a:cubicBezTo>
                    <a:cubicBezTo>
                      <a:pt x="0" y="23"/>
                      <a:pt x="6" y="28"/>
                      <a:pt x="13" y="28"/>
                    </a:cubicBezTo>
                    <a:cubicBezTo>
                      <a:pt x="20" y="28"/>
                      <a:pt x="26" y="23"/>
                      <a:pt x="26" y="16"/>
                    </a:cubicBezTo>
                    <a:cubicBezTo>
                      <a:pt x="26" y="0"/>
                      <a:pt x="26" y="0"/>
                      <a:pt x="26"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6" name="Freeform 79"/>
              <p:cNvSpPr>
                <a:spLocks/>
              </p:cNvSpPr>
              <p:nvPr/>
            </p:nvSpPr>
            <p:spPr bwMode="auto">
              <a:xfrm>
                <a:off x="10115550" y="3475038"/>
                <a:ext cx="80963" cy="90488"/>
              </a:xfrm>
              <a:custGeom>
                <a:avLst/>
                <a:gdLst>
                  <a:gd name="T0" fmla="*/ 0 w 25"/>
                  <a:gd name="T1" fmla="*/ 0 h 28"/>
                  <a:gd name="T2" fmla="*/ 0 w 25"/>
                  <a:gd name="T3" fmla="*/ 16 h 28"/>
                  <a:gd name="T4" fmla="*/ 12 w 25"/>
                  <a:gd name="T5" fmla="*/ 28 h 28"/>
                  <a:gd name="T6" fmla="*/ 25 w 25"/>
                  <a:gd name="T7" fmla="*/ 16 h 28"/>
                  <a:gd name="T8" fmla="*/ 25 w 25"/>
                  <a:gd name="T9" fmla="*/ 0 h 28"/>
                  <a:gd name="T10" fmla="*/ 0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0" y="0"/>
                    </a:moveTo>
                    <a:cubicBezTo>
                      <a:pt x="0" y="16"/>
                      <a:pt x="0" y="16"/>
                      <a:pt x="0" y="16"/>
                    </a:cubicBezTo>
                    <a:cubicBezTo>
                      <a:pt x="0" y="23"/>
                      <a:pt x="5" y="28"/>
                      <a:pt x="12" y="28"/>
                    </a:cubicBezTo>
                    <a:cubicBezTo>
                      <a:pt x="19" y="28"/>
                      <a:pt x="25" y="23"/>
                      <a:pt x="25" y="16"/>
                    </a:cubicBezTo>
                    <a:cubicBezTo>
                      <a:pt x="25" y="0"/>
                      <a:pt x="25" y="0"/>
                      <a:pt x="25" y="0"/>
                    </a:cubicBezTo>
                    <a:lnTo>
                      <a:pt x="0" y="0"/>
                    </a:ln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7" name="Freeform 80"/>
              <p:cNvSpPr>
                <a:spLocks/>
              </p:cNvSpPr>
              <p:nvPr/>
            </p:nvSpPr>
            <p:spPr bwMode="auto">
              <a:xfrm>
                <a:off x="9640888" y="2752725"/>
                <a:ext cx="407988" cy="709613"/>
              </a:xfrm>
              <a:custGeom>
                <a:avLst/>
                <a:gdLst>
                  <a:gd name="T0" fmla="*/ 178 w 257"/>
                  <a:gd name="T1" fmla="*/ 0 h 447"/>
                  <a:gd name="T2" fmla="*/ 127 w 257"/>
                  <a:gd name="T3" fmla="*/ 85 h 447"/>
                  <a:gd name="T4" fmla="*/ 79 w 257"/>
                  <a:gd name="T5" fmla="*/ 0 h 447"/>
                  <a:gd name="T6" fmla="*/ 0 w 257"/>
                  <a:gd name="T7" fmla="*/ 14 h 447"/>
                  <a:gd name="T8" fmla="*/ 4 w 257"/>
                  <a:gd name="T9" fmla="*/ 447 h 447"/>
                  <a:gd name="T10" fmla="*/ 250 w 257"/>
                  <a:gd name="T11" fmla="*/ 447 h 447"/>
                  <a:gd name="T12" fmla="*/ 257 w 257"/>
                  <a:gd name="T13" fmla="*/ 14 h 447"/>
                  <a:gd name="T14" fmla="*/ 178 w 257"/>
                  <a:gd name="T15" fmla="*/ 0 h 4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447">
                    <a:moveTo>
                      <a:pt x="178" y="0"/>
                    </a:moveTo>
                    <a:lnTo>
                      <a:pt x="127" y="85"/>
                    </a:lnTo>
                    <a:lnTo>
                      <a:pt x="79" y="0"/>
                    </a:lnTo>
                    <a:lnTo>
                      <a:pt x="0" y="14"/>
                    </a:lnTo>
                    <a:lnTo>
                      <a:pt x="4" y="447"/>
                    </a:lnTo>
                    <a:lnTo>
                      <a:pt x="250" y="447"/>
                    </a:lnTo>
                    <a:lnTo>
                      <a:pt x="257" y="14"/>
                    </a:lnTo>
                    <a:lnTo>
                      <a:pt x="178" y="0"/>
                    </a:ln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8" name="Freeform 81"/>
              <p:cNvSpPr>
                <a:spLocks/>
              </p:cNvSpPr>
              <p:nvPr/>
            </p:nvSpPr>
            <p:spPr bwMode="auto">
              <a:xfrm>
                <a:off x="9945688" y="2509838"/>
                <a:ext cx="3175" cy="3175"/>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0"/>
                      <a:pt x="0" y="0"/>
                      <a:pt x="0" y="0"/>
                    </a:cubicBezTo>
                    <a:cubicBezTo>
                      <a:pt x="0" y="0"/>
                      <a:pt x="0" y="0"/>
                      <a:pt x="1"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69" name="Freeform 82"/>
              <p:cNvSpPr>
                <a:spLocks/>
              </p:cNvSpPr>
              <p:nvPr/>
            </p:nvSpPr>
            <p:spPr bwMode="auto">
              <a:xfrm>
                <a:off x="9945688"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0" name="Freeform 83"/>
              <p:cNvSpPr>
                <a:spLocks/>
              </p:cNvSpPr>
              <p:nvPr/>
            </p:nvSpPr>
            <p:spPr bwMode="auto">
              <a:xfrm>
                <a:off x="9939338" y="2495550"/>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1" y="0"/>
                      <a:pt x="0" y="0"/>
                    </a:cubicBezTo>
                    <a:cubicBezTo>
                      <a:pt x="1" y="0"/>
                      <a:pt x="1"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1" name="Freeform 84"/>
              <p:cNvSpPr>
                <a:spLocks/>
              </p:cNvSpPr>
              <p:nvPr/>
            </p:nvSpPr>
            <p:spPr bwMode="auto">
              <a:xfrm>
                <a:off x="9942513" y="250031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2" name="Freeform 85"/>
              <p:cNvSpPr>
                <a:spLocks/>
              </p:cNvSpPr>
              <p:nvPr/>
            </p:nvSpPr>
            <p:spPr bwMode="auto">
              <a:xfrm>
                <a:off x="9740900" y="249555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3" name="Freeform 86"/>
              <p:cNvSpPr>
                <a:spLocks/>
              </p:cNvSpPr>
              <p:nvPr/>
            </p:nvSpPr>
            <p:spPr bwMode="auto">
              <a:xfrm>
                <a:off x="9948863" y="251301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4" name="Freeform 87"/>
              <p:cNvSpPr>
                <a:spLocks/>
              </p:cNvSpPr>
              <p:nvPr/>
            </p:nvSpPr>
            <p:spPr bwMode="auto">
              <a:xfrm>
                <a:off x="9948863" y="2519363"/>
                <a:ext cx="0" cy="3175"/>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5" name="Rectangle 88"/>
              <p:cNvSpPr>
                <a:spLocks noChangeArrowheads="1"/>
              </p:cNvSpPr>
              <p:nvPr/>
            </p:nvSpPr>
            <p:spPr bwMode="auto">
              <a:xfrm>
                <a:off x="9939338" y="2492375"/>
                <a:ext cx="1588" cy="1588"/>
              </a:xfrm>
              <a:prstGeom prst="rect">
                <a:avLst/>
              </a:prstGeom>
              <a:solidFill>
                <a:srgbClr val="FFD60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6" name="Freeform 89"/>
              <p:cNvSpPr>
                <a:spLocks/>
              </p:cNvSpPr>
              <p:nvPr/>
            </p:nvSpPr>
            <p:spPr bwMode="auto">
              <a:xfrm>
                <a:off x="9734550" y="2516188"/>
                <a:ext cx="3175"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0" y="0"/>
                      <a:pt x="0" y="0"/>
                      <a:pt x="1"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7" name="Freeform 90"/>
              <p:cNvSpPr>
                <a:spLocks/>
              </p:cNvSpPr>
              <p:nvPr/>
            </p:nvSpPr>
            <p:spPr bwMode="auto">
              <a:xfrm>
                <a:off x="9737725" y="250666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8" name="Freeform 91"/>
              <p:cNvSpPr>
                <a:spLocks/>
              </p:cNvSpPr>
              <p:nvPr/>
            </p:nvSpPr>
            <p:spPr bwMode="auto">
              <a:xfrm>
                <a:off x="9740900" y="250348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79" name="Freeform 92"/>
              <p:cNvSpPr>
                <a:spLocks/>
              </p:cNvSpPr>
              <p:nvPr/>
            </p:nvSpPr>
            <p:spPr bwMode="auto">
              <a:xfrm>
                <a:off x="9737725" y="2509838"/>
                <a:ext cx="0" cy="3175"/>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0" name="Freeform 93"/>
              <p:cNvSpPr>
                <a:spLocks/>
              </p:cNvSpPr>
              <p:nvPr/>
            </p:nvSpPr>
            <p:spPr bwMode="auto">
              <a:xfrm>
                <a:off x="9717088" y="2482850"/>
                <a:ext cx="250825" cy="225425"/>
              </a:xfrm>
              <a:custGeom>
                <a:avLst/>
                <a:gdLst>
                  <a:gd name="T0" fmla="*/ 74 w 78"/>
                  <a:gd name="T1" fmla="*/ 17 h 70"/>
                  <a:gd name="T2" fmla="*/ 72 w 78"/>
                  <a:gd name="T3" fmla="*/ 17 h 70"/>
                  <a:gd name="T4" fmla="*/ 72 w 78"/>
                  <a:gd name="T5" fmla="*/ 12 h 70"/>
                  <a:gd name="T6" fmla="*/ 72 w 78"/>
                  <a:gd name="T7" fmla="*/ 11 h 70"/>
                  <a:gd name="T8" fmla="*/ 72 w 78"/>
                  <a:gd name="T9" fmla="*/ 10 h 70"/>
                  <a:gd name="T10" fmla="*/ 72 w 78"/>
                  <a:gd name="T11" fmla="*/ 9 h 70"/>
                  <a:gd name="T12" fmla="*/ 72 w 78"/>
                  <a:gd name="T13" fmla="*/ 9 h 70"/>
                  <a:gd name="T14" fmla="*/ 71 w 78"/>
                  <a:gd name="T15" fmla="*/ 8 h 70"/>
                  <a:gd name="T16" fmla="*/ 71 w 78"/>
                  <a:gd name="T17" fmla="*/ 7 h 70"/>
                  <a:gd name="T18" fmla="*/ 71 w 78"/>
                  <a:gd name="T19" fmla="*/ 7 h 70"/>
                  <a:gd name="T20" fmla="*/ 70 w 78"/>
                  <a:gd name="T21" fmla="*/ 5 h 70"/>
                  <a:gd name="T22" fmla="*/ 70 w 78"/>
                  <a:gd name="T23" fmla="*/ 5 h 70"/>
                  <a:gd name="T24" fmla="*/ 70 w 78"/>
                  <a:gd name="T25" fmla="*/ 4 h 70"/>
                  <a:gd name="T26" fmla="*/ 69 w 78"/>
                  <a:gd name="T27" fmla="*/ 4 h 70"/>
                  <a:gd name="T28" fmla="*/ 69 w 78"/>
                  <a:gd name="T29" fmla="*/ 3 h 70"/>
                  <a:gd name="T30" fmla="*/ 69 w 78"/>
                  <a:gd name="T31" fmla="*/ 3 h 70"/>
                  <a:gd name="T32" fmla="*/ 63 w 78"/>
                  <a:gd name="T33" fmla="*/ 3 h 70"/>
                  <a:gd name="T34" fmla="*/ 52 w 78"/>
                  <a:gd name="T35" fmla="*/ 1 h 70"/>
                  <a:gd name="T36" fmla="*/ 32 w 78"/>
                  <a:gd name="T37" fmla="*/ 3 h 70"/>
                  <a:gd name="T38" fmla="*/ 10 w 78"/>
                  <a:gd name="T39" fmla="*/ 0 h 70"/>
                  <a:gd name="T40" fmla="*/ 7 w 78"/>
                  <a:gd name="T41" fmla="*/ 4 h 70"/>
                  <a:gd name="T42" fmla="*/ 7 w 78"/>
                  <a:gd name="T43" fmla="*/ 4 h 70"/>
                  <a:gd name="T44" fmla="*/ 7 w 78"/>
                  <a:gd name="T45" fmla="*/ 6 h 70"/>
                  <a:gd name="T46" fmla="*/ 7 w 78"/>
                  <a:gd name="T47" fmla="*/ 6 h 70"/>
                  <a:gd name="T48" fmla="*/ 6 w 78"/>
                  <a:gd name="T49" fmla="*/ 7 h 70"/>
                  <a:gd name="T50" fmla="*/ 6 w 78"/>
                  <a:gd name="T51" fmla="*/ 7 h 70"/>
                  <a:gd name="T52" fmla="*/ 6 w 78"/>
                  <a:gd name="T53" fmla="*/ 8 h 70"/>
                  <a:gd name="T54" fmla="*/ 6 w 78"/>
                  <a:gd name="T55" fmla="*/ 9 h 70"/>
                  <a:gd name="T56" fmla="*/ 6 w 78"/>
                  <a:gd name="T57" fmla="*/ 10 h 70"/>
                  <a:gd name="T58" fmla="*/ 5 w 78"/>
                  <a:gd name="T59" fmla="*/ 10 h 70"/>
                  <a:gd name="T60" fmla="*/ 5 w 78"/>
                  <a:gd name="T61" fmla="*/ 12 h 70"/>
                  <a:gd name="T62" fmla="*/ 5 w 78"/>
                  <a:gd name="T63" fmla="*/ 17 h 70"/>
                  <a:gd name="T64" fmla="*/ 4 w 78"/>
                  <a:gd name="T65" fmla="*/ 17 h 70"/>
                  <a:gd name="T66" fmla="*/ 0 w 78"/>
                  <a:gd name="T67" fmla="*/ 23 h 70"/>
                  <a:gd name="T68" fmla="*/ 0 w 78"/>
                  <a:gd name="T69" fmla="*/ 35 h 70"/>
                  <a:gd name="T70" fmla="*/ 5 w 78"/>
                  <a:gd name="T71" fmla="*/ 40 h 70"/>
                  <a:gd name="T72" fmla="*/ 24 w 78"/>
                  <a:gd name="T73" fmla="*/ 70 h 70"/>
                  <a:gd name="T74" fmla="*/ 53 w 78"/>
                  <a:gd name="T75" fmla="*/ 70 h 70"/>
                  <a:gd name="T76" fmla="*/ 72 w 78"/>
                  <a:gd name="T77" fmla="*/ 40 h 70"/>
                  <a:gd name="T78" fmla="*/ 78 w 78"/>
                  <a:gd name="T79" fmla="*/ 35 h 70"/>
                  <a:gd name="T80" fmla="*/ 78 w 78"/>
                  <a:gd name="T81" fmla="*/ 23 h 70"/>
                  <a:gd name="T82" fmla="*/ 74 w 78"/>
                  <a:gd name="T83" fmla="*/ 1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70">
                    <a:moveTo>
                      <a:pt x="74" y="17"/>
                    </a:moveTo>
                    <a:cubicBezTo>
                      <a:pt x="73" y="17"/>
                      <a:pt x="73" y="17"/>
                      <a:pt x="72" y="17"/>
                    </a:cubicBezTo>
                    <a:cubicBezTo>
                      <a:pt x="72" y="12"/>
                      <a:pt x="72" y="12"/>
                      <a:pt x="72" y="12"/>
                    </a:cubicBezTo>
                    <a:cubicBezTo>
                      <a:pt x="72" y="12"/>
                      <a:pt x="72" y="11"/>
                      <a:pt x="72" y="11"/>
                    </a:cubicBezTo>
                    <a:cubicBezTo>
                      <a:pt x="72" y="10"/>
                      <a:pt x="72" y="10"/>
                      <a:pt x="72" y="10"/>
                    </a:cubicBezTo>
                    <a:cubicBezTo>
                      <a:pt x="72" y="10"/>
                      <a:pt x="72" y="9"/>
                      <a:pt x="72" y="9"/>
                    </a:cubicBezTo>
                    <a:cubicBezTo>
                      <a:pt x="72" y="9"/>
                      <a:pt x="72" y="9"/>
                      <a:pt x="72" y="9"/>
                    </a:cubicBezTo>
                    <a:cubicBezTo>
                      <a:pt x="71" y="8"/>
                      <a:pt x="71" y="8"/>
                      <a:pt x="71" y="8"/>
                    </a:cubicBezTo>
                    <a:cubicBezTo>
                      <a:pt x="71" y="8"/>
                      <a:pt x="71" y="7"/>
                      <a:pt x="71" y="7"/>
                    </a:cubicBezTo>
                    <a:cubicBezTo>
                      <a:pt x="71" y="7"/>
                      <a:pt x="71" y="7"/>
                      <a:pt x="71" y="7"/>
                    </a:cubicBezTo>
                    <a:cubicBezTo>
                      <a:pt x="71" y="6"/>
                      <a:pt x="71" y="6"/>
                      <a:pt x="70" y="5"/>
                    </a:cubicBezTo>
                    <a:cubicBezTo>
                      <a:pt x="70" y="5"/>
                      <a:pt x="70" y="5"/>
                      <a:pt x="70" y="5"/>
                    </a:cubicBezTo>
                    <a:cubicBezTo>
                      <a:pt x="70" y="4"/>
                      <a:pt x="70" y="4"/>
                      <a:pt x="70" y="4"/>
                    </a:cubicBezTo>
                    <a:cubicBezTo>
                      <a:pt x="70" y="4"/>
                      <a:pt x="70" y="4"/>
                      <a:pt x="69" y="4"/>
                    </a:cubicBezTo>
                    <a:cubicBezTo>
                      <a:pt x="69" y="3"/>
                      <a:pt x="69" y="3"/>
                      <a:pt x="69" y="3"/>
                    </a:cubicBezTo>
                    <a:cubicBezTo>
                      <a:pt x="69" y="3"/>
                      <a:pt x="69" y="3"/>
                      <a:pt x="69" y="3"/>
                    </a:cubicBezTo>
                    <a:cubicBezTo>
                      <a:pt x="67" y="3"/>
                      <a:pt x="65" y="3"/>
                      <a:pt x="63" y="3"/>
                    </a:cubicBezTo>
                    <a:cubicBezTo>
                      <a:pt x="58" y="3"/>
                      <a:pt x="54" y="2"/>
                      <a:pt x="52" y="1"/>
                    </a:cubicBezTo>
                    <a:cubicBezTo>
                      <a:pt x="47" y="2"/>
                      <a:pt x="40" y="3"/>
                      <a:pt x="32" y="3"/>
                    </a:cubicBezTo>
                    <a:cubicBezTo>
                      <a:pt x="23" y="3"/>
                      <a:pt x="15" y="2"/>
                      <a:pt x="10" y="0"/>
                    </a:cubicBezTo>
                    <a:cubicBezTo>
                      <a:pt x="9" y="2"/>
                      <a:pt x="8" y="3"/>
                      <a:pt x="7" y="4"/>
                    </a:cubicBezTo>
                    <a:cubicBezTo>
                      <a:pt x="7" y="4"/>
                      <a:pt x="7" y="4"/>
                      <a:pt x="7" y="4"/>
                    </a:cubicBezTo>
                    <a:cubicBezTo>
                      <a:pt x="7" y="5"/>
                      <a:pt x="7" y="5"/>
                      <a:pt x="7" y="6"/>
                    </a:cubicBezTo>
                    <a:cubicBezTo>
                      <a:pt x="7" y="6"/>
                      <a:pt x="7" y="6"/>
                      <a:pt x="7" y="6"/>
                    </a:cubicBezTo>
                    <a:cubicBezTo>
                      <a:pt x="7" y="6"/>
                      <a:pt x="6" y="7"/>
                      <a:pt x="6" y="7"/>
                    </a:cubicBezTo>
                    <a:cubicBezTo>
                      <a:pt x="6" y="7"/>
                      <a:pt x="6" y="7"/>
                      <a:pt x="6" y="7"/>
                    </a:cubicBezTo>
                    <a:cubicBezTo>
                      <a:pt x="6" y="8"/>
                      <a:pt x="6" y="8"/>
                      <a:pt x="6" y="8"/>
                    </a:cubicBezTo>
                    <a:cubicBezTo>
                      <a:pt x="6" y="9"/>
                      <a:pt x="6" y="9"/>
                      <a:pt x="6" y="9"/>
                    </a:cubicBezTo>
                    <a:cubicBezTo>
                      <a:pt x="6" y="9"/>
                      <a:pt x="6" y="10"/>
                      <a:pt x="6" y="10"/>
                    </a:cubicBezTo>
                    <a:cubicBezTo>
                      <a:pt x="5" y="10"/>
                      <a:pt x="5" y="10"/>
                      <a:pt x="5" y="10"/>
                    </a:cubicBezTo>
                    <a:cubicBezTo>
                      <a:pt x="5" y="11"/>
                      <a:pt x="5" y="12"/>
                      <a:pt x="5" y="12"/>
                    </a:cubicBezTo>
                    <a:cubicBezTo>
                      <a:pt x="5" y="17"/>
                      <a:pt x="5" y="17"/>
                      <a:pt x="5" y="17"/>
                    </a:cubicBezTo>
                    <a:cubicBezTo>
                      <a:pt x="5" y="17"/>
                      <a:pt x="5" y="17"/>
                      <a:pt x="4" y="17"/>
                    </a:cubicBezTo>
                    <a:cubicBezTo>
                      <a:pt x="2" y="17"/>
                      <a:pt x="0" y="20"/>
                      <a:pt x="0" y="23"/>
                    </a:cubicBezTo>
                    <a:cubicBezTo>
                      <a:pt x="0" y="35"/>
                      <a:pt x="0" y="35"/>
                      <a:pt x="0" y="35"/>
                    </a:cubicBezTo>
                    <a:cubicBezTo>
                      <a:pt x="0" y="38"/>
                      <a:pt x="2" y="40"/>
                      <a:pt x="5" y="40"/>
                    </a:cubicBezTo>
                    <a:cubicBezTo>
                      <a:pt x="5" y="40"/>
                      <a:pt x="15" y="70"/>
                      <a:pt x="24" y="70"/>
                    </a:cubicBezTo>
                    <a:cubicBezTo>
                      <a:pt x="53" y="70"/>
                      <a:pt x="53" y="70"/>
                      <a:pt x="53" y="70"/>
                    </a:cubicBezTo>
                    <a:cubicBezTo>
                      <a:pt x="62" y="70"/>
                      <a:pt x="72" y="40"/>
                      <a:pt x="72" y="40"/>
                    </a:cubicBezTo>
                    <a:cubicBezTo>
                      <a:pt x="75" y="40"/>
                      <a:pt x="78" y="38"/>
                      <a:pt x="78" y="35"/>
                    </a:cubicBezTo>
                    <a:cubicBezTo>
                      <a:pt x="78" y="23"/>
                      <a:pt x="78" y="23"/>
                      <a:pt x="78" y="23"/>
                    </a:cubicBezTo>
                    <a:cubicBezTo>
                      <a:pt x="78" y="20"/>
                      <a:pt x="76" y="18"/>
                      <a:pt x="74" y="17"/>
                    </a:cubicBezTo>
                    <a:close/>
                  </a:path>
                </a:pathLst>
              </a:custGeom>
              <a:solidFill>
                <a:srgbClr val="DFBA8D"/>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1" name="Rectangle 94"/>
              <p:cNvSpPr>
                <a:spLocks noChangeArrowheads="1"/>
              </p:cNvSpPr>
              <p:nvPr/>
            </p:nvSpPr>
            <p:spPr bwMode="auto">
              <a:xfrm>
                <a:off x="9647238" y="3462338"/>
                <a:ext cx="390525" cy="25400"/>
              </a:xfrm>
              <a:prstGeom prst="rect">
                <a:avLst/>
              </a:prstGeom>
              <a:solidFill>
                <a:srgbClr val="0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2" name="Rectangle 95"/>
              <p:cNvSpPr>
                <a:spLocks noChangeArrowheads="1"/>
              </p:cNvSpPr>
              <p:nvPr/>
            </p:nvSpPr>
            <p:spPr bwMode="auto">
              <a:xfrm>
                <a:off x="9807575" y="3462338"/>
                <a:ext cx="69850" cy="25400"/>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3" name="Oval 96"/>
              <p:cNvSpPr>
                <a:spLocks noChangeArrowheads="1"/>
              </p:cNvSpPr>
              <p:nvPr/>
            </p:nvSpPr>
            <p:spPr bwMode="auto">
              <a:xfrm>
                <a:off x="9836150" y="2811463"/>
                <a:ext cx="12700" cy="12700"/>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784" name="Oval 97"/>
              <p:cNvSpPr>
                <a:spLocks noChangeArrowheads="1"/>
              </p:cNvSpPr>
              <p:nvPr/>
            </p:nvSpPr>
            <p:spPr bwMode="auto">
              <a:xfrm>
                <a:off x="9836150" y="2855913"/>
                <a:ext cx="12700" cy="9525"/>
              </a:xfrm>
              <a:prstGeom prst="ellipse">
                <a:avLst/>
              </a:pr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grpSp>
      </p:grpSp>
      <p:grpSp>
        <p:nvGrpSpPr>
          <p:cNvPr id="785" name="Group 784"/>
          <p:cNvGrpSpPr/>
          <p:nvPr/>
        </p:nvGrpSpPr>
        <p:grpSpPr>
          <a:xfrm>
            <a:off x="1333399" y="1072660"/>
            <a:ext cx="2303984" cy="3071703"/>
            <a:chOff x="1408112" y="1874048"/>
            <a:chExt cx="2259013" cy="3011747"/>
          </a:xfrm>
        </p:grpSpPr>
        <p:sp>
          <p:nvSpPr>
            <p:cNvPr id="786" name="Oval 3316"/>
            <p:cNvSpPr>
              <a:spLocks noChangeArrowheads="1"/>
            </p:cNvSpPr>
            <p:nvPr/>
          </p:nvSpPr>
          <p:spPr bwMode="auto">
            <a:xfrm>
              <a:off x="1408112" y="2625195"/>
              <a:ext cx="2259013" cy="2260600"/>
            </a:xfrm>
            <a:prstGeom prst="ellipse">
              <a:avLst/>
            </a:pr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pic>
          <p:nvPicPr>
            <p:cNvPr id="787" name="Picture 78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493837" y="1874048"/>
              <a:ext cx="1997391" cy="2156614"/>
            </a:xfrm>
            <a:prstGeom prst="rect">
              <a:avLst/>
            </a:prstGeom>
          </p:spPr>
        </p:pic>
      </p:grpSp>
      <p:sp>
        <p:nvSpPr>
          <p:cNvPr id="788" name="Freeform 3429"/>
          <p:cNvSpPr>
            <a:spLocks/>
          </p:cNvSpPr>
          <p:nvPr/>
        </p:nvSpPr>
        <p:spPr bwMode="auto">
          <a:xfrm>
            <a:off x="1333399" y="2927338"/>
            <a:ext cx="2271602" cy="1219184"/>
          </a:xfrm>
          <a:custGeom>
            <a:avLst/>
            <a:gdLst>
              <a:gd name="T0" fmla="*/ 1001 w 1077"/>
              <a:gd name="T1" fmla="*/ 134 h 578"/>
              <a:gd name="T2" fmla="*/ 0 w 1077"/>
              <a:gd name="T3" fmla="*/ 42 h 578"/>
              <a:gd name="T4" fmla="*/ 546 w 1077"/>
              <a:gd name="T5" fmla="*/ 578 h 578"/>
              <a:gd name="T6" fmla="*/ 1077 w 1077"/>
              <a:gd name="T7" fmla="*/ 162 h 578"/>
              <a:gd name="T8" fmla="*/ 1001 w 1077"/>
              <a:gd name="T9" fmla="*/ 134 h 578"/>
            </a:gdLst>
            <a:ahLst/>
            <a:cxnLst>
              <a:cxn ang="0">
                <a:pos x="T0" y="T1"/>
              </a:cxn>
              <a:cxn ang="0">
                <a:pos x="T2" y="T3"/>
              </a:cxn>
              <a:cxn ang="0">
                <a:pos x="T4" y="T5"/>
              </a:cxn>
              <a:cxn ang="0">
                <a:pos x="T6" y="T7"/>
              </a:cxn>
              <a:cxn ang="0">
                <a:pos x="T8" y="T9"/>
              </a:cxn>
            </a:cxnLst>
            <a:rect l="0" t="0" r="r" b="b"/>
            <a:pathLst>
              <a:path w="1077" h="578">
                <a:moveTo>
                  <a:pt x="1001" y="134"/>
                </a:moveTo>
                <a:cubicBezTo>
                  <a:pt x="697" y="29"/>
                  <a:pt x="336" y="0"/>
                  <a:pt x="0" y="42"/>
                </a:cubicBezTo>
                <a:cubicBezTo>
                  <a:pt x="5" y="339"/>
                  <a:pt x="248" y="578"/>
                  <a:pt x="546" y="578"/>
                </a:cubicBezTo>
                <a:cubicBezTo>
                  <a:pt x="803" y="578"/>
                  <a:pt x="1018" y="401"/>
                  <a:pt x="1077" y="162"/>
                </a:cubicBezTo>
                <a:cubicBezTo>
                  <a:pt x="1052" y="152"/>
                  <a:pt x="1026" y="143"/>
                  <a:pt x="1001" y="134"/>
                </a:cubicBezTo>
                <a:close/>
              </a:path>
            </a:pathLst>
          </a:custGeom>
          <a:solidFill>
            <a:srgbClr val="B53594"/>
          </a:solidFill>
          <a:ln>
            <a:noFill/>
          </a:ln>
          <a:extLst/>
        </p:spPr>
        <p:txBody>
          <a:bodyPr vert="horz" wrap="square" lIns="93260" tIns="512932" rIns="93260" bIns="0" numCol="1" anchor="t" anchorCtr="0" compatLnSpc="1">
            <a:prstTxWarp prst="textNoShape">
              <a:avLst/>
            </a:prstTxWarp>
          </a:bodyPr>
          <a:lstStyle/>
          <a:p>
            <a:pPr algn="ctr" defTabSz="1109758">
              <a:lnSpc>
                <a:spcPct val="130000"/>
              </a:lnSpc>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DEVELOPERS</a:t>
            </a:r>
          </a:p>
        </p:txBody>
      </p:sp>
      <p:sp>
        <p:nvSpPr>
          <p:cNvPr id="789" name="Freeform 3431"/>
          <p:cNvSpPr>
            <a:spLocks/>
          </p:cNvSpPr>
          <p:nvPr/>
        </p:nvSpPr>
        <p:spPr bwMode="auto">
          <a:xfrm>
            <a:off x="8697080" y="2888480"/>
            <a:ext cx="2232744" cy="1258043"/>
          </a:xfrm>
          <a:custGeom>
            <a:avLst/>
            <a:gdLst>
              <a:gd name="T0" fmla="*/ 483 w 1059"/>
              <a:gd name="T1" fmla="*/ 209 h 597"/>
              <a:gd name="T2" fmla="*/ 246 w 1059"/>
              <a:gd name="T3" fmla="*/ 105 h 597"/>
              <a:gd name="T4" fmla="*/ 65 w 1059"/>
              <a:gd name="T5" fmla="*/ 22 h 597"/>
              <a:gd name="T6" fmla="*/ 2 w 1059"/>
              <a:gd name="T7" fmla="*/ 0 h 597"/>
              <a:gd name="T8" fmla="*/ 0 w 1059"/>
              <a:gd name="T9" fmla="*/ 50 h 597"/>
              <a:gd name="T10" fmla="*/ 546 w 1059"/>
              <a:gd name="T11" fmla="*/ 597 h 597"/>
              <a:gd name="T12" fmla="*/ 1059 w 1059"/>
              <a:gd name="T13" fmla="*/ 240 h 597"/>
              <a:gd name="T14" fmla="*/ 483 w 1059"/>
              <a:gd name="T15" fmla="*/ 209 h 5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9" h="597">
                <a:moveTo>
                  <a:pt x="483" y="209"/>
                </a:moveTo>
                <a:cubicBezTo>
                  <a:pt x="397" y="182"/>
                  <a:pt x="320" y="143"/>
                  <a:pt x="246" y="105"/>
                </a:cubicBezTo>
                <a:cubicBezTo>
                  <a:pt x="188" y="76"/>
                  <a:pt x="128" y="46"/>
                  <a:pt x="65" y="22"/>
                </a:cubicBezTo>
                <a:cubicBezTo>
                  <a:pt x="45" y="14"/>
                  <a:pt x="23" y="6"/>
                  <a:pt x="2" y="0"/>
                </a:cubicBezTo>
                <a:cubicBezTo>
                  <a:pt x="0" y="16"/>
                  <a:pt x="0" y="33"/>
                  <a:pt x="0" y="50"/>
                </a:cubicBezTo>
                <a:cubicBezTo>
                  <a:pt x="0" y="352"/>
                  <a:pt x="244" y="597"/>
                  <a:pt x="546" y="597"/>
                </a:cubicBezTo>
                <a:cubicBezTo>
                  <a:pt x="781" y="597"/>
                  <a:pt x="982" y="448"/>
                  <a:pt x="1059" y="240"/>
                </a:cubicBezTo>
                <a:cubicBezTo>
                  <a:pt x="848" y="271"/>
                  <a:pt x="646" y="261"/>
                  <a:pt x="483" y="209"/>
                </a:cubicBezTo>
                <a:close/>
              </a:path>
            </a:pathLst>
          </a:custGeom>
          <a:solidFill>
            <a:srgbClr val="F6941E"/>
          </a:solidFill>
          <a:ln>
            <a:noFill/>
          </a:ln>
          <a:extLst/>
        </p:spPr>
        <p:txBody>
          <a:bodyPr vert="horz" wrap="square" lIns="93260" tIns="596866" rIns="93260" bIns="128508" numCol="1" anchor="t" anchorCtr="0" compatLnSpc="1">
            <a:prstTxWarp prst="textNoShape">
              <a:avLst/>
            </a:prstTxWarp>
          </a:bodyPr>
          <a:lstStyle/>
          <a:p>
            <a:pPr algn="ctr" defTabSz="1109758">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BUSINESS</a:t>
            </a:r>
          </a:p>
          <a:p>
            <a:pPr algn="ctr" defTabSz="1109758">
              <a:defRPr/>
            </a:pPr>
            <a:endPar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endParaRPr>
          </a:p>
        </p:txBody>
      </p:sp>
      <p:sp>
        <p:nvSpPr>
          <p:cNvPr id="790" name="Freeform 3430"/>
          <p:cNvSpPr>
            <a:spLocks/>
          </p:cNvSpPr>
          <p:nvPr/>
        </p:nvSpPr>
        <p:spPr bwMode="auto">
          <a:xfrm>
            <a:off x="5172292" y="2824289"/>
            <a:ext cx="2150169" cy="1335185"/>
          </a:xfrm>
          <a:custGeom>
            <a:avLst/>
            <a:gdLst>
              <a:gd name="T0" fmla="*/ 553 w 1020"/>
              <a:gd name="T1" fmla="*/ 168 h 626"/>
              <a:gd name="T2" fmla="*/ 433 w 1020"/>
              <a:gd name="T3" fmla="*/ 221 h 626"/>
              <a:gd name="T4" fmla="*/ 0 w 1020"/>
              <a:gd name="T5" fmla="*/ 352 h 626"/>
              <a:gd name="T6" fmla="*/ 474 w 1020"/>
              <a:gd name="T7" fmla="*/ 626 h 626"/>
              <a:gd name="T8" fmla="*/ 1020 w 1020"/>
              <a:gd name="T9" fmla="*/ 79 h 626"/>
              <a:gd name="T10" fmla="*/ 1015 w 1020"/>
              <a:gd name="T11" fmla="*/ 0 h 626"/>
              <a:gd name="T12" fmla="*/ 553 w 1020"/>
              <a:gd name="T13" fmla="*/ 168 h 626"/>
            </a:gdLst>
            <a:ahLst/>
            <a:cxnLst>
              <a:cxn ang="0">
                <a:pos x="T0" y="T1"/>
              </a:cxn>
              <a:cxn ang="0">
                <a:pos x="T2" y="T3"/>
              </a:cxn>
              <a:cxn ang="0">
                <a:pos x="T4" y="T5"/>
              </a:cxn>
              <a:cxn ang="0">
                <a:pos x="T6" y="T7"/>
              </a:cxn>
              <a:cxn ang="0">
                <a:pos x="T8" y="T9"/>
              </a:cxn>
              <a:cxn ang="0">
                <a:pos x="T10" y="T11"/>
              </a:cxn>
              <a:cxn ang="0">
                <a:pos x="T12" y="T13"/>
              </a:cxn>
            </a:cxnLst>
            <a:rect l="0" t="0" r="r" b="b"/>
            <a:pathLst>
              <a:path w="1020" h="626">
                <a:moveTo>
                  <a:pt x="553" y="168"/>
                </a:moveTo>
                <a:cubicBezTo>
                  <a:pt x="514" y="186"/>
                  <a:pt x="473" y="204"/>
                  <a:pt x="433" y="221"/>
                </a:cubicBezTo>
                <a:cubicBezTo>
                  <a:pt x="320" y="270"/>
                  <a:pt x="168" y="328"/>
                  <a:pt x="0" y="352"/>
                </a:cubicBezTo>
                <a:cubicBezTo>
                  <a:pt x="95" y="516"/>
                  <a:pt x="271" y="626"/>
                  <a:pt x="474" y="626"/>
                </a:cubicBezTo>
                <a:cubicBezTo>
                  <a:pt x="776" y="626"/>
                  <a:pt x="1020" y="381"/>
                  <a:pt x="1020" y="79"/>
                </a:cubicBezTo>
                <a:cubicBezTo>
                  <a:pt x="1020" y="52"/>
                  <a:pt x="1018" y="26"/>
                  <a:pt x="1015" y="0"/>
                </a:cubicBezTo>
                <a:cubicBezTo>
                  <a:pt x="847" y="36"/>
                  <a:pt x="697" y="103"/>
                  <a:pt x="553" y="168"/>
                </a:cubicBezTo>
                <a:close/>
              </a:path>
            </a:pathLst>
          </a:custGeom>
          <a:solidFill>
            <a:srgbClr val="4185C6"/>
          </a:solidFill>
          <a:ln>
            <a:noFill/>
          </a:ln>
          <a:extLst/>
        </p:spPr>
        <p:txBody>
          <a:bodyPr vert="horz" wrap="square" lIns="93260" tIns="652822" rIns="93260" bIns="128508" numCol="1" anchor="t" anchorCtr="0" compatLnSpc="1">
            <a:prstTxWarp prst="textNoShape">
              <a:avLst/>
            </a:prstTxWarp>
          </a:bodyPr>
          <a:lstStyle/>
          <a:p>
            <a:pPr algn="ctr" defTabSz="1109758">
              <a:defRPr/>
            </a:pPr>
            <a:r>
              <a:rPr lang="en-US" sz="1632" kern="0" spc="7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IT OPS</a:t>
            </a:r>
          </a:p>
        </p:txBody>
      </p:sp>
      <p:sp>
        <p:nvSpPr>
          <p:cNvPr id="791" name="Freeform 3342"/>
          <p:cNvSpPr>
            <a:spLocks/>
          </p:cNvSpPr>
          <p:nvPr/>
        </p:nvSpPr>
        <p:spPr bwMode="auto">
          <a:xfrm>
            <a:off x="5748694" y="2006068"/>
            <a:ext cx="3238" cy="1619"/>
          </a:xfrm>
          <a:custGeom>
            <a:avLst/>
            <a:gdLst>
              <a:gd name="T0" fmla="*/ 0 w 2"/>
              <a:gd name="T1" fmla="*/ 0 h 1"/>
              <a:gd name="T2" fmla="*/ 2 w 2"/>
              <a:gd name="T3" fmla="*/ 0 h 1"/>
              <a:gd name="T4" fmla="*/ 2 w 2"/>
              <a:gd name="T5" fmla="*/ 1 h 1"/>
              <a:gd name="T6" fmla="*/ 0 w 2"/>
              <a:gd name="T7" fmla="*/ 1 h 1"/>
              <a:gd name="T8" fmla="*/ 0 w 2"/>
              <a:gd name="T9" fmla="*/ 0 h 1"/>
              <a:gd name="T10" fmla="*/ 0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0" y="0"/>
                </a:moveTo>
                <a:lnTo>
                  <a:pt x="2" y="0"/>
                </a:lnTo>
                <a:lnTo>
                  <a:pt x="2"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792" name="Freeform 3168"/>
          <p:cNvSpPr>
            <a:spLocks noEditPoints="1"/>
          </p:cNvSpPr>
          <p:nvPr/>
        </p:nvSpPr>
        <p:spPr bwMode="auto">
          <a:xfrm>
            <a:off x="110976" y="2770285"/>
            <a:ext cx="12208037" cy="845172"/>
          </a:xfrm>
          <a:custGeom>
            <a:avLst/>
            <a:gdLst>
              <a:gd name="T0" fmla="*/ 2210 w 5791"/>
              <a:gd name="T1" fmla="*/ 400 h 401"/>
              <a:gd name="T2" fmla="*/ 2161 w 5791"/>
              <a:gd name="T3" fmla="*/ 397 h 401"/>
              <a:gd name="T4" fmla="*/ 2113 w 5791"/>
              <a:gd name="T5" fmla="*/ 392 h 401"/>
              <a:gd name="T6" fmla="*/ 2066 w 5791"/>
              <a:gd name="T7" fmla="*/ 383 h 401"/>
              <a:gd name="T8" fmla="*/ 2486 w 5791"/>
              <a:gd name="T9" fmla="*/ 374 h 401"/>
              <a:gd name="T10" fmla="*/ 2533 w 5791"/>
              <a:gd name="T11" fmla="*/ 363 h 401"/>
              <a:gd name="T12" fmla="*/ 2580 w 5791"/>
              <a:gd name="T13" fmla="*/ 351 h 401"/>
              <a:gd name="T14" fmla="*/ 2626 w 5791"/>
              <a:gd name="T15" fmla="*/ 337 h 401"/>
              <a:gd name="T16" fmla="*/ 1849 w 5791"/>
              <a:gd name="T17" fmla="*/ 312 h 401"/>
              <a:gd name="T18" fmla="*/ 4954 w 5791"/>
              <a:gd name="T19" fmla="*/ 315 h 401"/>
              <a:gd name="T20" fmla="*/ 5002 w 5791"/>
              <a:gd name="T21" fmla="*/ 312 h 401"/>
              <a:gd name="T22" fmla="*/ 5050 w 5791"/>
              <a:gd name="T23" fmla="*/ 308 h 401"/>
              <a:gd name="T24" fmla="*/ 4727 w 5791"/>
              <a:gd name="T25" fmla="*/ 304 h 401"/>
              <a:gd name="T26" fmla="*/ 5122 w 5791"/>
              <a:gd name="T27" fmla="*/ 299 h 401"/>
              <a:gd name="T28" fmla="*/ 2726 w 5791"/>
              <a:gd name="T29" fmla="*/ 293 h 401"/>
              <a:gd name="T30" fmla="*/ 4633 w 5791"/>
              <a:gd name="T31" fmla="*/ 288 h 401"/>
              <a:gd name="T32" fmla="*/ 4609 w 5791"/>
              <a:gd name="T33" fmla="*/ 282 h 401"/>
              <a:gd name="T34" fmla="*/ 4586 w 5791"/>
              <a:gd name="T35" fmla="*/ 276 h 401"/>
              <a:gd name="T36" fmla="*/ 4563 w 5791"/>
              <a:gd name="T37" fmla="*/ 269 h 401"/>
              <a:gd name="T38" fmla="*/ 4540 w 5791"/>
              <a:gd name="T39" fmla="*/ 262 h 401"/>
              <a:gd name="T40" fmla="*/ 5334 w 5791"/>
              <a:gd name="T41" fmla="*/ 256 h 401"/>
              <a:gd name="T42" fmla="*/ 5357 w 5791"/>
              <a:gd name="T43" fmla="*/ 250 h 401"/>
              <a:gd name="T44" fmla="*/ 5380 w 5791"/>
              <a:gd name="T45" fmla="*/ 244 h 401"/>
              <a:gd name="T46" fmla="*/ 5403 w 5791"/>
              <a:gd name="T47" fmla="*/ 237 h 401"/>
              <a:gd name="T48" fmla="*/ 2881 w 5791"/>
              <a:gd name="T49" fmla="*/ 229 h 401"/>
              <a:gd name="T50" fmla="*/ 5449 w 5791"/>
              <a:gd name="T51" fmla="*/ 223 h 401"/>
              <a:gd name="T52" fmla="*/ 1602 w 5791"/>
              <a:gd name="T53" fmla="*/ 217 h 401"/>
              <a:gd name="T54" fmla="*/ 1579 w 5791"/>
              <a:gd name="T55" fmla="*/ 209 h 401"/>
              <a:gd name="T56" fmla="*/ 1556 w 5791"/>
              <a:gd name="T57" fmla="*/ 202 h 401"/>
              <a:gd name="T58" fmla="*/ 214 w 5791"/>
              <a:gd name="T59" fmla="*/ 196 h 401"/>
              <a:gd name="T60" fmla="*/ 237 w 5791"/>
              <a:gd name="T61" fmla="*/ 189 h 401"/>
              <a:gd name="T62" fmla="*/ 260 w 5791"/>
              <a:gd name="T63" fmla="*/ 183 h 401"/>
              <a:gd name="T64" fmla="*/ 4343 w 5791"/>
              <a:gd name="T65" fmla="*/ 175 h 401"/>
              <a:gd name="T66" fmla="*/ 306 w 5791"/>
              <a:gd name="T67" fmla="*/ 170 h 401"/>
              <a:gd name="T68" fmla="*/ 330 w 5791"/>
              <a:gd name="T69" fmla="*/ 164 h 401"/>
              <a:gd name="T70" fmla="*/ 353 w 5791"/>
              <a:gd name="T71" fmla="*/ 159 h 401"/>
              <a:gd name="T72" fmla="*/ 5654 w 5791"/>
              <a:gd name="T73" fmla="*/ 151 h 401"/>
              <a:gd name="T74" fmla="*/ 1346 w 5791"/>
              <a:gd name="T75" fmla="*/ 146 h 401"/>
              <a:gd name="T76" fmla="*/ 3079 w 5791"/>
              <a:gd name="T77" fmla="*/ 141 h 401"/>
              <a:gd name="T78" fmla="*/ 5699 w 5791"/>
              <a:gd name="T79" fmla="*/ 134 h 401"/>
              <a:gd name="T80" fmla="*/ 1275 w 5791"/>
              <a:gd name="T81" fmla="*/ 133 h 401"/>
              <a:gd name="T82" fmla="*/ 518 w 5791"/>
              <a:gd name="T83" fmla="*/ 127 h 401"/>
              <a:gd name="T84" fmla="*/ 542 w 5791"/>
              <a:gd name="T85" fmla="*/ 124 h 401"/>
              <a:gd name="T86" fmla="*/ 1179 w 5791"/>
              <a:gd name="T87" fmla="*/ 118 h 401"/>
              <a:gd name="T88" fmla="*/ 614 w 5791"/>
              <a:gd name="T89" fmla="*/ 115 h 401"/>
              <a:gd name="T90" fmla="*/ 1107 w 5791"/>
              <a:gd name="T91" fmla="*/ 110 h 401"/>
              <a:gd name="T92" fmla="*/ 686 w 5791"/>
              <a:gd name="T93" fmla="*/ 108 h 401"/>
              <a:gd name="T94" fmla="*/ 1035 w 5791"/>
              <a:gd name="T95" fmla="*/ 105 h 401"/>
              <a:gd name="T96" fmla="*/ 758 w 5791"/>
              <a:gd name="T97" fmla="*/ 103 h 401"/>
              <a:gd name="T98" fmla="*/ 963 w 5791"/>
              <a:gd name="T99" fmla="*/ 101 h 401"/>
              <a:gd name="T100" fmla="*/ 914 w 5791"/>
              <a:gd name="T101" fmla="*/ 100 h 401"/>
              <a:gd name="T102" fmla="*/ 3191 w 5791"/>
              <a:gd name="T103" fmla="*/ 96 h 401"/>
              <a:gd name="T104" fmla="*/ 3236 w 5791"/>
              <a:gd name="T105" fmla="*/ 79 h 401"/>
              <a:gd name="T106" fmla="*/ 3282 w 5791"/>
              <a:gd name="T107" fmla="*/ 64 h 401"/>
              <a:gd name="T108" fmla="*/ 3328 w 5791"/>
              <a:gd name="T109" fmla="*/ 50 h 401"/>
              <a:gd name="T110" fmla="*/ 3374 w 5791"/>
              <a:gd name="T111" fmla="*/ 38 h 401"/>
              <a:gd name="T112" fmla="*/ 3421 w 5791"/>
              <a:gd name="T113" fmla="*/ 27 h 401"/>
              <a:gd name="T114" fmla="*/ 3467 w 5791"/>
              <a:gd name="T115" fmla="*/ 18 h 401"/>
              <a:gd name="T116" fmla="*/ 3506 w 5791"/>
              <a:gd name="T117" fmla="*/ 20 h 401"/>
              <a:gd name="T118" fmla="*/ 3553 w 5791"/>
              <a:gd name="T119" fmla="*/ 15 h 401"/>
              <a:gd name="T120" fmla="*/ 3601 w 5791"/>
              <a:gd name="T121" fmla="*/ 11 h 401"/>
              <a:gd name="T122" fmla="*/ 3649 w 5791"/>
              <a:gd name="T123" fmla="*/ 8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91" h="401">
                <a:moveTo>
                  <a:pt x="2246" y="401"/>
                </a:moveTo>
                <a:cubicBezTo>
                  <a:pt x="2246" y="393"/>
                  <a:pt x="2246" y="393"/>
                  <a:pt x="2246" y="393"/>
                </a:cubicBezTo>
                <a:cubicBezTo>
                  <a:pt x="2250" y="393"/>
                  <a:pt x="2254" y="393"/>
                  <a:pt x="2258" y="393"/>
                </a:cubicBezTo>
                <a:cubicBezTo>
                  <a:pt x="2258" y="401"/>
                  <a:pt x="2258" y="401"/>
                  <a:pt x="2258" y="401"/>
                </a:cubicBezTo>
                <a:cubicBezTo>
                  <a:pt x="2254" y="401"/>
                  <a:pt x="2250" y="401"/>
                  <a:pt x="2246" y="401"/>
                </a:cubicBezTo>
                <a:close/>
                <a:moveTo>
                  <a:pt x="2234" y="401"/>
                </a:moveTo>
                <a:cubicBezTo>
                  <a:pt x="2230" y="401"/>
                  <a:pt x="2226" y="401"/>
                  <a:pt x="2222" y="401"/>
                </a:cubicBezTo>
                <a:cubicBezTo>
                  <a:pt x="2222" y="393"/>
                  <a:pt x="2222" y="393"/>
                  <a:pt x="2222" y="393"/>
                </a:cubicBezTo>
                <a:cubicBezTo>
                  <a:pt x="2226" y="393"/>
                  <a:pt x="2230" y="393"/>
                  <a:pt x="2234" y="393"/>
                </a:cubicBezTo>
                <a:lnTo>
                  <a:pt x="2234" y="401"/>
                </a:lnTo>
                <a:close/>
                <a:moveTo>
                  <a:pt x="2270" y="401"/>
                </a:moveTo>
                <a:cubicBezTo>
                  <a:pt x="2270" y="393"/>
                  <a:pt x="2270" y="393"/>
                  <a:pt x="2270" y="393"/>
                </a:cubicBezTo>
                <a:cubicBezTo>
                  <a:pt x="2274" y="392"/>
                  <a:pt x="2278" y="392"/>
                  <a:pt x="2282" y="392"/>
                </a:cubicBezTo>
                <a:cubicBezTo>
                  <a:pt x="2282" y="400"/>
                  <a:pt x="2282" y="400"/>
                  <a:pt x="2282" y="400"/>
                </a:cubicBezTo>
                <a:cubicBezTo>
                  <a:pt x="2278" y="400"/>
                  <a:pt x="2274" y="400"/>
                  <a:pt x="2270" y="401"/>
                </a:cubicBezTo>
                <a:close/>
                <a:moveTo>
                  <a:pt x="2210" y="400"/>
                </a:moveTo>
                <a:cubicBezTo>
                  <a:pt x="2206" y="400"/>
                  <a:pt x="2202" y="400"/>
                  <a:pt x="2198" y="400"/>
                </a:cubicBezTo>
                <a:cubicBezTo>
                  <a:pt x="2198" y="392"/>
                  <a:pt x="2198" y="392"/>
                  <a:pt x="2198" y="392"/>
                </a:cubicBezTo>
                <a:cubicBezTo>
                  <a:pt x="2202" y="392"/>
                  <a:pt x="2206" y="392"/>
                  <a:pt x="2210" y="392"/>
                </a:cubicBezTo>
                <a:lnTo>
                  <a:pt x="2210" y="400"/>
                </a:lnTo>
                <a:close/>
                <a:moveTo>
                  <a:pt x="2294" y="400"/>
                </a:moveTo>
                <a:cubicBezTo>
                  <a:pt x="2294" y="392"/>
                  <a:pt x="2294" y="392"/>
                  <a:pt x="2294" y="392"/>
                </a:cubicBezTo>
                <a:cubicBezTo>
                  <a:pt x="2298" y="391"/>
                  <a:pt x="2302" y="391"/>
                  <a:pt x="2306" y="391"/>
                </a:cubicBezTo>
                <a:cubicBezTo>
                  <a:pt x="2306" y="399"/>
                  <a:pt x="2306" y="399"/>
                  <a:pt x="2306" y="399"/>
                </a:cubicBezTo>
                <a:cubicBezTo>
                  <a:pt x="2302" y="399"/>
                  <a:pt x="2298" y="399"/>
                  <a:pt x="2294" y="400"/>
                </a:cubicBezTo>
                <a:close/>
                <a:moveTo>
                  <a:pt x="2186" y="399"/>
                </a:moveTo>
                <a:cubicBezTo>
                  <a:pt x="2182" y="399"/>
                  <a:pt x="2178" y="398"/>
                  <a:pt x="2174" y="398"/>
                </a:cubicBezTo>
                <a:cubicBezTo>
                  <a:pt x="2174" y="390"/>
                  <a:pt x="2174" y="390"/>
                  <a:pt x="2174" y="390"/>
                </a:cubicBezTo>
                <a:cubicBezTo>
                  <a:pt x="2178" y="390"/>
                  <a:pt x="2182" y="391"/>
                  <a:pt x="2186" y="391"/>
                </a:cubicBezTo>
                <a:lnTo>
                  <a:pt x="2186" y="399"/>
                </a:lnTo>
                <a:close/>
                <a:moveTo>
                  <a:pt x="2318" y="398"/>
                </a:moveTo>
                <a:cubicBezTo>
                  <a:pt x="2318" y="390"/>
                  <a:pt x="2318" y="390"/>
                  <a:pt x="2318" y="390"/>
                </a:cubicBezTo>
                <a:cubicBezTo>
                  <a:pt x="2322" y="390"/>
                  <a:pt x="2326" y="390"/>
                  <a:pt x="2330" y="389"/>
                </a:cubicBezTo>
                <a:cubicBezTo>
                  <a:pt x="2331" y="397"/>
                  <a:pt x="2331" y="397"/>
                  <a:pt x="2331" y="397"/>
                </a:cubicBezTo>
                <a:cubicBezTo>
                  <a:pt x="2327" y="398"/>
                  <a:pt x="2323" y="398"/>
                  <a:pt x="2318" y="398"/>
                </a:cubicBezTo>
                <a:close/>
                <a:moveTo>
                  <a:pt x="2161" y="397"/>
                </a:moveTo>
                <a:cubicBezTo>
                  <a:pt x="2157" y="397"/>
                  <a:pt x="2153" y="396"/>
                  <a:pt x="2149" y="396"/>
                </a:cubicBezTo>
                <a:cubicBezTo>
                  <a:pt x="2150" y="388"/>
                  <a:pt x="2150" y="388"/>
                  <a:pt x="2150" y="388"/>
                </a:cubicBezTo>
                <a:cubicBezTo>
                  <a:pt x="2154" y="388"/>
                  <a:pt x="2158" y="389"/>
                  <a:pt x="2162" y="389"/>
                </a:cubicBezTo>
                <a:lnTo>
                  <a:pt x="2161" y="397"/>
                </a:lnTo>
                <a:close/>
                <a:moveTo>
                  <a:pt x="2343" y="396"/>
                </a:moveTo>
                <a:cubicBezTo>
                  <a:pt x="2342" y="388"/>
                  <a:pt x="2342" y="388"/>
                  <a:pt x="2342" y="388"/>
                </a:cubicBezTo>
                <a:cubicBezTo>
                  <a:pt x="2346" y="388"/>
                  <a:pt x="2350" y="388"/>
                  <a:pt x="2354" y="387"/>
                </a:cubicBezTo>
                <a:cubicBezTo>
                  <a:pt x="2355" y="395"/>
                  <a:pt x="2355" y="395"/>
                  <a:pt x="2355" y="395"/>
                </a:cubicBezTo>
                <a:cubicBezTo>
                  <a:pt x="2351" y="395"/>
                  <a:pt x="2347" y="396"/>
                  <a:pt x="2343" y="396"/>
                </a:cubicBezTo>
                <a:close/>
                <a:moveTo>
                  <a:pt x="2137" y="395"/>
                </a:moveTo>
                <a:cubicBezTo>
                  <a:pt x="2133" y="394"/>
                  <a:pt x="2129" y="394"/>
                  <a:pt x="2125" y="393"/>
                </a:cubicBezTo>
                <a:cubicBezTo>
                  <a:pt x="2126" y="385"/>
                  <a:pt x="2126" y="385"/>
                  <a:pt x="2126" y="385"/>
                </a:cubicBezTo>
                <a:cubicBezTo>
                  <a:pt x="2130" y="386"/>
                  <a:pt x="2134" y="386"/>
                  <a:pt x="2138" y="387"/>
                </a:cubicBezTo>
                <a:lnTo>
                  <a:pt x="2137" y="395"/>
                </a:lnTo>
                <a:close/>
                <a:moveTo>
                  <a:pt x="2367" y="394"/>
                </a:moveTo>
                <a:cubicBezTo>
                  <a:pt x="2366" y="386"/>
                  <a:pt x="2366" y="386"/>
                  <a:pt x="2366" y="386"/>
                </a:cubicBezTo>
                <a:cubicBezTo>
                  <a:pt x="2370" y="385"/>
                  <a:pt x="2374" y="385"/>
                  <a:pt x="2378" y="384"/>
                </a:cubicBezTo>
                <a:cubicBezTo>
                  <a:pt x="2379" y="392"/>
                  <a:pt x="2379" y="392"/>
                  <a:pt x="2379" y="392"/>
                </a:cubicBezTo>
                <a:cubicBezTo>
                  <a:pt x="2375" y="393"/>
                  <a:pt x="2371" y="393"/>
                  <a:pt x="2367" y="394"/>
                </a:cubicBezTo>
                <a:close/>
                <a:moveTo>
                  <a:pt x="2113" y="392"/>
                </a:moveTo>
                <a:cubicBezTo>
                  <a:pt x="2109" y="391"/>
                  <a:pt x="2106" y="390"/>
                  <a:pt x="2102" y="390"/>
                </a:cubicBezTo>
                <a:cubicBezTo>
                  <a:pt x="2103" y="382"/>
                  <a:pt x="2103" y="382"/>
                  <a:pt x="2103" y="382"/>
                </a:cubicBezTo>
                <a:cubicBezTo>
                  <a:pt x="2107" y="382"/>
                  <a:pt x="2111" y="383"/>
                  <a:pt x="2115" y="384"/>
                </a:cubicBezTo>
                <a:lnTo>
                  <a:pt x="2113" y="392"/>
                </a:lnTo>
                <a:close/>
                <a:moveTo>
                  <a:pt x="2391" y="391"/>
                </a:moveTo>
                <a:cubicBezTo>
                  <a:pt x="2390" y="383"/>
                  <a:pt x="2390" y="383"/>
                  <a:pt x="2390" y="383"/>
                </a:cubicBezTo>
                <a:cubicBezTo>
                  <a:pt x="2394" y="382"/>
                  <a:pt x="2397" y="382"/>
                  <a:pt x="2401" y="381"/>
                </a:cubicBezTo>
                <a:cubicBezTo>
                  <a:pt x="2403" y="389"/>
                  <a:pt x="2403" y="389"/>
                  <a:pt x="2403" y="389"/>
                </a:cubicBezTo>
                <a:cubicBezTo>
                  <a:pt x="2399" y="390"/>
                  <a:pt x="2395" y="390"/>
                  <a:pt x="2391" y="391"/>
                </a:cubicBezTo>
                <a:close/>
                <a:moveTo>
                  <a:pt x="2090" y="388"/>
                </a:moveTo>
                <a:cubicBezTo>
                  <a:pt x="2086" y="387"/>
                  <a:pt x="2082" y="386"/>
                  <a:pt x="2078" y="386"/>
                </a:cubicBezTo>
                <a:cubicBezTo>
                  <a:pt x="2079" y="378"/>
                  <a:pt x="2079" y="378"/>
                  <a:pt x="2079" y="378"/>
                </a:cubicBezTo>
                <a:cubicBezTo>
                  <a:pt x="2083" y="379"/>
                  <a:pt x="2087" y="379"/>
                  <a:pt x="2091" y="380"/>
                </a:cubicBezTo>
                <a:lnTo>
                  <a:pt x="2090" y="388"/>
                </a:lnTo>
                <a:close/>
                <a:moveTo>
                  <a:pt x="2415" y="387"/>
                </a:moveTo>
                <a:cubicBezTo>
                  <a:pt x="2413" y="379"/>
                  <a:pt x="2413" y="379"/>
                  <a:pt x="2413" y="379"/>
                </a:cubicBezTo>
                <a:cubicBezTo>
                  <a:pt x="2417" y="379"/>
                  <a:pt x="2421" y="378"/>
                  <a:pt x="2425" y="377"/>
                </a:cubicBezTo>
                <a:cubicBezTo>
                  <a:pt x="2426" y="385"/>
                  <a:pt x="2426" y="385"/>
                  <a:pt x="2426" y="385"/>
                </a:cubicBezTo>
                <a:cubicBezTo>
                  <a:pt x="2422" y="386"/>
                  <a:pt x="2419" y="387"/>
                  <a:pt x="2415" y="387"/>
                </a:cubicBezTo>
                <a:close/>
                <a:moveTo>
                  <a:pt x="2066" y="383"/>
                </a:moveTo>
                <a:cubicBezTo>
                  <a:pt x="2062" y="383"/>
                  <a:pt x="2058" y="382"/>
                  <a:pt x="2054" y="381"/>
                </a:cubicBezTo>
                <a:cubicBezTo>
                  <a:pt x="2056" y="373"/>
                  <a:pt x="2056" y="373"/>
                  <a:pt x="2056" y="373"/>
                </a:cubicBezTo>
                <a:cubicBezTo>
                  <a:pt x="2060" y="374"/>
                  <a:pt x="2063" y="375"/>
                  <a:pt x="2067" y="376"/>
                </a:cubicBezTo>
                <a:lnTo>
                  <a:pt x="2066" y="383"/>
                </a:lnTo>
                <a:close/>
                <a:moveTo>
                  <a:pt x="2438" y="383"/>
                </a:moveTo>
                <a:cubicBezTo>
                  <a:pt x="2437" y="375"/>
                  <a:pt x="2437" y="375"/>
                  <a:pt x="2437" y="375"/>
                </a:cubicBezTo>
                <a:cubicBezTo>
                  <a:pt x="2441" y="375"/>
                  <a:pt x="2445" y="374"/>
                  <a:pt x="2449" y="373"/>
                </a:cubicBezTo>
                <a:cubicBezTo>
                  <a:pt x="2450" y="381"/>
                  <a:pt x="2450" y="381"/>
                  <a:pt x="2450" y="381"/>
                </a:cubicBezTo>
                <a:cubicBezTo>
                  <a:pt x="2446" y="382"/>
                  <a:pt x="2442" y="383"/>
                  <a:pt x="2438" y="383"/>
                </a:cubicBezTo>
                <a:close/>
                <a:moveTo>
                  <a:pt x="2462" y="379"/>
                </a:moveTo>
                <a:cubicBezTo>
                  <a:pt x="2461" y="371"/>
                  <a:pt x="2461" y="371"/>
                  <a:pt x="2461" y="371"/>
                </a:cubicBezTo>
                <a:cubicBezTo>
                  <a:pt x="2465" y="370"/>
                  <a:pt x="2468" y="369"/>
                  <a:pt x="2472" y="369"/>
                </a:cubicBezTo>
                <a:cubicBezTo>
                  <a:pt x="2474" y="376"/>
                  <a:pt x="2474" y="376"/>
                  <a:pt x="2474" y="376"/>
                </a:cubicBezTo>
                <a:cubicBezTo>
                  <a:pt x="2470" y="377"/>
                  <a:pt x="2466" y="378"/>
                  <a:pt x="2462" y="379"/>
                </a:cubicBezTo>
                <a:close/>
                <a:moveTo>
                  <a:pt x="2042" y="379"/>
                </a:moveTo>
                <a:cubicBezTo>
                  <a:pt x="2038" y="378"/>
                  <a:pt x="2034" y="377"/>
                  <a:pt x="2030" y="376"/>
                </a:cubicBezTo>
                <a:cubicBezTo>
                  <a:pt x="2032" y="368"/>
                  <a:pt x="2032" y="368"/>
                  <a:pt x="2032" y="368"/>
                </a:cubicBezTo>
                <a:cubicBezTo>
                  <a:pt x="2036" y="369"/>
                  <a:pt x="2040" y="370"/>
                  <a:pt x="2044" y="371"/>
                </a:cubicBezTo>
                <a:lnTo>
                  <a:pt x="2042" y="379"/>
                </a:lnTo>
                <a:close/>
                <a:moveTo>
                  <a:pt x="2486" y="374"/>
                </a:moveTo>
                <a:cubicBezTo>
                  <a:pt x="2484" y="366"/>
                  <a:pt x="2484" y="366"/>
                  <a:pt x="2484" y="366"/>
                </a:cubicBezTo>
                <a:cubicBezTo>
                  <a:pt x="2488" y="365"/>
                  <a:pt x="2492" y="364"/>
                  <a:pt x="2496" y="364"/>
                </a:cubicBezTo>
                <a:cubicBezTo>
                  <a:pt x="2498" y="371"/>
                  <a:pt x="2498" y="371"/>
                  <a:pt x="2498" y="371"/>
                </a:cubicBezTo>
                <a:cubicBezTo>
                  <a:pt x="2494" y="372"/>
                  <a:pt x="2490" y="373"/>
                  <a:pt x="2486" y="374"/>
                </a:cubicBezTo>
                <a:close/>
                <a:moveTo>
                  <a:pt x="2019" y="373"/>
                </a:moveTo>
                <a:cubicBezTo>
                  <a:pt x="2015" y="372"/>
                  <a:pt x="2011" y="371"/>
                  <a:pt x="2007" y="370"/>
                </a:cubicBezTo>
                <a:cubicBezTo>
                  <a:pt x="2009" y="363"/>
                  <a:pt x="2009" y="363"/>
                  <a:pt x="2009" y="363"/>
                </a:cubicBezTo>
                <a:cubicBezTo>
                  <a:pt x="2013" y="364"/>
                  <a:pt x="2017" y="364"/>
                  <a:pt x="2021" y="365"/>
                </a:cubicBezTo>
                <a:lnTo>
                  <a:pt x="2019" y="373"/>
                </a:lnTo>
                <a:close/>
                <a:moveTo>
                  <a:pt x="2509" y="369"/>
                </a:moveTo>
                <a:cubicBezTo>
                  <a:pt x="2508" y="361"/>
                  <a:pt x="2508" y="361"/>
                  <a:pt x="2508" y="361"/>
                </a:cubicBezTo>
                <a:cubicBezTo>
                  <a:pt x="2511" y="360"/>
                  <a:pt x="2515" y="359"/>
                  <a:pt x="2519" y="358"/>
                </a:cubicBezTo>
                <a:cubicBezTo>
                  <a:pt x="2521" y="366"/>
                  <a:pt x="2521" y="366"/>
                  <a:pt x="2521" y="366"/>
                </a:cubicBezTo>
                <a:cubicBezTo>
                  <a:pt x="2517" y="367"/>
                  <a:pt x="2513" y="368"/>
                  <a:pt x="2509" y="369"/>
                </a:cubicBezTo>
                <a:close/>
                <a:moveTo>
                  <a:pt x="1995" y="367"/>
                </a:moveTo>
                <a:cubicBezTo>
                  <a:pt x="1991" y="366"/>
                  <a:pt x="1988" y="365"/>
                  <a:pt x="1984" y="364"/>
                </a:cubicBezTo>
                <a:cubicBezTo>
                  <a:pt x="1986" y="356"/>
                  <a:pt x="1986" y="356"/>
                  <a:pt x="1986" y="356"/>
                </a:cubicBezTo>
                <a:cubicBezTo>
                  <a:pt x="1990" y="358"/>
                  <a:pt x="1994" y="359"/>
                  <a:pt x="1997" y="360"/>
                </a:cubicBezTo>
                <a:lnTo>
                  <a:pt x="1995" y="367"/>
                </a:lnTo>
                <a:close/>
                <a:moveTo>
                  <a:pt x="2533" y="363"/>
                </a:moveTo>
                <a:cubicBezTo>
                  <a:pt x="2531" y="355"/>
                  <a:pt x="2531" y="355"/>
                  <a:pt x="2531" y="355"/>
                </a:cubicBezTo>
                <a:cubicBezTo>
                  <a:pt x="2535" y="354"/>
                  <a:pt x="2539" y="353"/>
                  <a:pt x="2543" y="352"/>
                </a:cubicBezTo>
                <a:cubicBezTo>
                  <a:pt x="2545" y="360"/>
                  <a:pt x="2545" y="360"/>
                  <a:pt x="2545" y="360"/>
                </a:cubicBezTo>
                <a:cubicBezTo>
                  <a:pt x="2541" y="361"/>
                  <a:pt x="2537" y="362"/>
                  <a:pt x="2533" y="363"/>
                </a:cubicBezTo>
                <a:close/>
                <a:moveTo>
                  <a:pt x="1972" y="361"/>
                </a:moveTo>
                <a:cubicBezTo>
                  <a:pt x="1968" y="360"/>
                  <a:pt x="1964" y="359"/>
                  <a:pt x="1961" y="358"/>
                </a:cubicBezTo>
                <a:cubicBezTo>
                  <a:pt x="1963" y="350"/>
                  <a:pt x="1963" y="350"/>
                  <a:pt x="1963" y="350"/>
                </a:cubicBezTo>
                <a:cubicBezTo>
                  <a:pt x="1967" y="351"/>
                  <a:pt x="1970" y="352"/>
                  <a:pt x="1974" y="353"/>
                </a:cubicBezTo>
                <a:lnTo>
                  <a:pt x="1972" y="361"/>
                </a:lnTo>
                <a:close/>
                <a:moveTo>
                  <a:pt x="2556" y="357"/>
                </a:moveTo>
                <a:cubicBezTo>
                  <a:pt x="2554" y="349"/>
                  <a:pt x="2554" y="349"/>
                  <a:pt x="2554" y="349"/>
                </a:cubicBezTo>
                <a:cubicBezTo>
                  <a:pt x="2558" y="348"/>
                  <a:pt x="2562" y="347"/>
                  <a:pt x="2566" y="346"/>
                </a:cubicBezTo>
                <a:cubicBezTo>
                  <a:pt x="2568" y="354"/>
                  <a:pt x="2568" y="354"/>
                  <a:pt x="2568" y="354"/>
                </a:cubicBezTo>
                <a:cubicBezTo>
                  <a:pt x="2564" y="355"/>
                  <a:pt x="2560" y="356"/>
                  <a:pt x="2556" y="357"/>
                </a:cubicBezTo>
                <a:close/>
                <a:moveTo>
                  <a:pt x="1949" y="354"/>
                </a:moveTo>
                <a:cubicBezTo>
                  <a:pt x="1945" y="353"/>
                  <a:pt x="1941" y="352"/>
                  <a:pt x="1937" y="351"/>
                </a:cubicBezTo>
                <a:cubicBezTo>
                  <a:pt x="1940" y="343"/>
                  <a:pt x="1940" y="343"/>
                  <a:pt x="1940" y="343"/>
                </a:cubicBezTo>
                <a:cubicBezTo>
                  <a:pt x="1944" y="344"/>
                  <a:pt x="1948" y="345"/>
                  <a:pt x="1951" y="347"/>
                </a:cubicBezTo>
                <a:lnTo>
                  <a:pt x="1949" y="354"/>
                </a:lnTo>
                <a:close/>
                <a:moveTo>
                  <a:pt x="2580" y="351"/>
                </a:moveTo>
                <a:cubicBezTo>
                  <a:pt x="2577" y="343"/>
                  <a:pt x="2577" y="343"/>
                  <a:pt x="2577" y="343"/>
                </a:cubicBezTo>
                <a:cubicBezTo>
                  <a:pt x="2581" y="342"/>
                  <a:pt x="2585" y="341"/>
                  <a:pt x="2589" y="339"/>
                </a:cubicBezTo>
                <a:cubicBezTo>
                  <a:pt x="2591" y="347"/>
                  <a:pt x="2591" y="347"/>
                  <a:pt x="2591" y="347"/>
                </a:cubicBezTo>
                <a:cubicBezTo>
                  <a:pt x="2587" y="348"/>
                  <a:pt x="2583" y="349"/>
                  <a:pt x="2580" y="351"/>
                </a:cubicBezTo>
                <a:close/>
                <a:moveTo>
                  <a:pt x="1926" y="347"/>
                </a:moveTo>
                <a:cubicBezTo>
                  <a:pt x="1922" y="346"/>
                  <a:pt x="1918" y="345"/>
                  <a:pt x="1915" y="343"/>
                </a:cubicBezTo>
                <a:cubicBezTo>
                  <a:pt x="1917" y="336"/>
                  <a:pt x="1917" y="336"/>
                  <a:pt x="1917" y="336"/>
                </a:cubicBezTo>
                <a:cubicBezTo>
                  <a:pt x="1921" y="337"/>
                  <a:pt x="1925" y="338"/>
                  <a:pt x="1928" y="339"/>
                </a:cubicBezTo>
                <a:lnTo>
                  <a:pt x="1926" y="347"/>
                </a:lnTo>
                <a:close/>
                <a:moveTo>
                  <a:pt x="2603" y="344"/>
                </a:moveTo>
                <a:cubicBezTo>
                  <a:pt x="2600" y="336"/>
                  <a:pt x="2600" y="336"/>
                  <a:pt x="2600" y="336"/>
                </a:cubicBezTo>
                <a:cubicBezTo>
                  <a:pt x="2604" y="335"/>
                  <a:pt x="2608" y="334"/>
                  <a:pt x="2612" y="333"/>
                </a:cubicBezTo>
                <a:cubicBezTo>
                  <a:pt x="2614" y="340"/>
                  <a:pt x="2614" y="340"/>
                  <a:pt x="2614" y="340"/>
                </a:cubicBezTo>
                <a:cubicBezTo>
                  <a:pt x="2610" y="341"/>
                  <a:pt x="2607" y="343"/>
                  <a:pt x="2603" y="344"/>
                </a:cubicBezTo>
                <a:close/>
                <a:moveTo>
                  <a:pt x="1903" y="339"/>
                </a:moveTo>
                <a:cubicBezTo>
                  <a:pt x="1899" y="338"/>
                  <a:pt x="1896" y="337"/>
                  <a:pt x="1892" y="336"/>
                </a:cubicBezTo>
                <a:cubicBezTo>
                  <a:pt x="1894" y="328"/>
                  <a:pt x="1894" y="328"/>
                  <a:pt x="1894" y="328"/>
                </a:cubicBezTo>
                <a:cubicBezTo>
                  <a:pt x="1898" y="329"/>
                  <a:pt x="1902" y="331"/>
                  <a:pt x="1906" y="332"/>
                </a:cubicBezTo>
                <a:lnTo>
                  <a:pt x="1903" y="339"/>
                </a:lnTo>
                <a:close/>
                <a:moveTo>
                  <a:pt x="2626" y="337"/>
                </a:moveTo>
                <a:cubicBezTo>
                  <a:pt x="2623" y="329"/>
                  <a:pt x="2623" y="329"/>
                  <a:pt x="2623" y="329"/>
                </a:cubicBezTo>
                <a:cubicBezTo>
                  <a:pt x="2627" y="328"/>
                  <a:pt x="2631" y="327"/>
                  <a:pt x="2635" y="325"/>
                </a:cubicBezTo>
                <a:cubicBezTo>
                  <a:pt x="2637" y="333"/>
                  <a:pt x="2637" y="333"/>
                  <a:pt x="2637" y="333"/>
                </a:cubicBezTo>
                <a:cubicBezTo>
                  <a:pt x="2634" y="334"/>
                  <a:pt x="2630" y="335"/>
                  <a:pt x="2626" y="337"/>
                </a:cubicBezTo>
                <a:close/>
                <a:moveTo>
                  <a:pt x="1880" y="332"/>
                </a:moveTo>
                <a:cubicBezTo>
                  <a:pt x="1877" y="330"/>
                  <a:pt x="1873" y="329"/>
                  <a:pt x="1869" y="328"/>
                </a:cubicBezTo>
                <a:cubicBezTo>
                  <a:pt x="1872" y="320"/>
                  <a:pt x="1872" y="320"/>
                  <a:pt x="1872" y="320"/>
                </a:cubicBezTo>
                <a:cubicBezTo>
                  <a:pt x="1875" y="321"/>
                  <a:pt x="1879" y="323"/>
                  <a:pt x="1883" y="324"/>
                </a:cubicBezTo>
                <a:lnTo>
                  <a:pt x="1880" y="332"/>
                </a:lnTo>
                <a:close/>
                <a:moveTo>
                  <a:pt x="2649" y="329"/>
                </a:moveTo>
                <a:cubicBezTo>
                  <a:pt x="2646" y="322"/>
                  <a:pt x="2646" y="322"/>
                  <a:pt x="2646" y="322"/>
                </a:cubicBezTo>
                <a:cubicBezTo>
                  <a:pt x="2650" y="320"/>
                  <a:pt x="2654" y="319"/>
                  <a:pt x="2658" y="318"/>
                </a:cubicBezTo>
                <a:cubicBezTo>
                  <a:pt x="2660" y="325"/>
                  <a:pt x="2660" y="325"/>
                  <a:pt x="2660" y="325"/>
                </a:cubicBezTo>
                <a:cubicBezTo>
                  <a:pt x="2657" y="327"/>
                  <a:pt x="2653" y="328"/>
                  <a:pt x="2649" y="329"/>
                </a:cubicBezTo>
                <a:close/>
                <a:moveTo>
                  <a:pt x="4900" y="324"/>
                </a:moveTo>
                <a:cubicBezTo>
                  <a:pt x="4894" y="324"/>
                  <a:pt x="4894" y="324"/>
                  <a:pt x="4894" y="324"/>
                </a:cubicBezTo>
                <a:cubicBezTo>
                  <a:pt x="4894" y="316"/>
                  <a:pt x="4894" y="316"/>
                  <a:pt x="4894" y="316"/>
                </a:cubicBezTo>
                <a:cubicBezTo>
                  <a:pt x="4900" y="316"/>
                  <a:pt x="4900" y="316"/>
                  <a:pt x="4900" y="316"/>
                </a:cubicBezTo>
                <a:cubicBezTo>
                  <a:pt x="4906" y="316"/>
                  <a:pt x="4906" y="316"/>
                  <a:pt x="4906" y="316"/>
                </a:cubicBezTo>
                <a:cubicBezTo>
                  <a:pt x="4906" y="324"/>
                  <a:pt x="4906" y="324"/>
                  <a:pt x="4906" y="324"/>
                </a:cubicBezTo>
                <a:lnTo>
                  <a:pt x="4900" y="324"/>
                </a:lnTo>
                <a:close/>
                <a:moveTo>
                  <a:pt x="1858" y="324"/>
                </a:moveTo>
                <a:cubicBezTo>
                  <a:pt x="1854" y="322"/>
                  <a:pt x="1850" y="321"/>
                  <a:pt x="1846" y="319"/>
                </a:cubicBezTo>
                <a:cubicBezTo>
                  <a:pt x="1849" y="312"/>
                  <a:pt x="1849" y="312"/>
                  <a:pt x="1849" y="312"/>
                </a:cubicBezTo>
                <a:cubicBezTo>
                  <a:pt x="1853" y="313"/>
                  <a:pt x="1857" y="315"/>
                  <a:pt x="1860" y="316"/>
                </a:cubicBezTo>
                <a:lnTo>
                  <a:pt x="1858" y="324"/>
                </a:lnTo>
                <a:close/>
                <a:moveTo>
                  <a:pt x="4882" y="323"/>
                </a:moveTo>
                <a:cubicBezTo>
                  <a:pt x="4878" y="323"/>
                  <a:pt x="4874" y="323"/>
                  <a:pt x="4870" y="323"/>
                </a:cubicBezTo>
                <a:cubicBezTo>
                  <a:pt x="4870" y="315"/>
                  <a:pt x="4870" y="315"/>
                  <a:pt x="4870" y="315"/>
                </a:cubicBezTo>
                <a:cubicBezTo>
                  <a:pt x="4874" y="315"/>
                  <a:pt x="4878" y="315"/>
                  <a:pt x="4882" y="315"/>
                </a:cubicBezTo>
                <a:lnTo>
                  <a:pt x="4882" y="323"/>
                </a:lnTo>
                <a:close/>
                <a:moveTo>
                  <a:pt x="4918" y="323"/>
                </a:moveTo>
                <a:cubicBezTo>
                  <a:pt x="4918" y="315"/>
                  <a:pt x="4918" y="315"/>
                  <a:pt x="4918" y="315"/>
                </a:cubicBezTo>
                <a:cubicBezTo>
                  <a:pt x="4922" y="315"/>
                  <a:pt x="4926" y="315"/>
                  <a:pt x="4930" y="315"/>
                </a:cubicBezTo>
                <a:cubicBezTo>
                  <a:pt x="4930" y="323"/>
                  <a:pt x="4930" y="323"/>
                  <a:pt x="4930" y="323"/>
                </a:cubicBezTo>
                <a:cubicBezTo>
                  <a:pt x="4926" y="323"/>
                  <a:pt x="4922" y="323"/>
                  <a:pt x="4918" y="323"/>
                </a:cubicBezTo>
                <a:close/>
                <a:moveTo>
                  <a:pt x="4858" y="323"/>
                </a:moveTo>
                <a:cubicBezTo>
                  <a:pt x="4854" y="323"/>
                  <a:pt x="4850" y="323"/>
                  <a:pt x="4846" y="323"/>
                </a:cubicBezTo>
                <a:cubicBezTo>
                  <a:pt x="4846" y="315"/>
                  <a:pt x="4846" y="315"/>
                  <a:pt x="4846" y="315"/>
                </a:cubicBezTo>
                <a:cubicBezTo>
                  <a:pt x="4850" y="315"/>
                  <a:pt x="4854" y="315"/>
                  <a:pt x="4858" y="315"/>
                </a:cubicBezTo>
                <a:lnTo>
                  <a:pt x="4858" y="323"/>
                </a:lnTo>
                <a:close/>
                <a:moveTo>
                  <a:pt x="4942" y="323"/>
                </a:moveTo>
                <a:cubicBezTo>
                  <a:pt x="4942" y="315"/>
                  <a:pt x="4942" y="315"/>
                  <a:pt x="4942" y="315"/>
                </a:cubicBezTo>
                <a:cubicBezTo>
                  <a:pt x="4946" y="315"/>
                  <a:pt x="4950" y="315"/>
                  <a:pt x="4954" y="315"/>
                </a:cubicBezTo>
                <a:cubicBezTo>
                  <a:pt x="4955" y="323"/>
                  <a:pt x="4955" y="323"/>
                  <a:pt x="4955" y="323"/>
                </a:cubicBezTo>
                <a:cubicBezTo>
                  <a:pt x="4951" y="323"/>
                  <a:pt x="4947" y="323"/>
                  <a:pt x="4942" y="323"/>
                </a:cubicBezTo>
                <a:close/>
                <a:moveTo>
                  <a:pt x="4967" y="322"/>
                </a:moveTo>
                <a:cubicBezTo>
                  <a:pt x="4966" y="314"/>
                  <a:pt x="4966" y="314"/>
                  <a:pt x="4966" y="314"/>
                </a:cubicBezTo>
                <a:cubicBezTo>
                  <a:pt x="4970" y="314"/>
                  <a:pt x="4974" y="314"/>
                  <a:pt x="4978" y="313"/>
                </a:cubicBezTo>
                <a:cubicBezTo>
                  <a:pt x="4979" y="321"/>
                  <a:pt x="4979" y="321"/>
                  <a:pt x="4979" y="321"/>
                </a:cubicBezTo>
                <a:cubicBezTo>
                  <a:pt x="4975" y="322"/>
                  <a:pt x="4971" y="322"/>
                  <a:pt x="4967" y="322"/>
                </a:cubicBezTo>
                <a:close/>
                <a:moveTo>
                  <a:pt x="4834" y="322"/>
                </a:moveTo>
                <a:cubicBezTo>
                  <a:pt x="4830" y="322"/>
                  <a:pt x="4826" y="322"/>
                  <a:pt x="4822" y="321"/>
                </a:cubicBezTo>
                <a:cubicBezTo>
                  <a:pt x="4822" y="313"/>
                  <a:pt x="4822" y="313"/>
                  <a:pt x="4822" y="313"/>
                </a:cubicBezTo>
                <a:cubicBezTo>
                  <a:pt x="4826" y="314"/>
                  <a:pt x="4830" y="314"/>
                  <a:pt x="4834" y="314"/>
                </a:cubicBezTo>
                <a:lnTo>
                  <a:pt x="4834" y="322"/>
                </a:lnTo>
                <a:close/>
                <a:moveTo>
                  <a:pt x="2672" y="321"/>
                </a:moveTo>
                <a:cubicBezTo>
                  <a:pt x="2669" y="314"/>
                  <a:pt x="2669" y="314"/>
                  <a:pt x="2669" y="314"/>
                </a:cubicBezTo>
                <a:cubicBezTo>
                  <a:pt x="2673" y="313"/>
                  <a:pt x="2677" y="311"/>
                  <a:pt x="2681" y="310"/>
                </a:cubicBezTo>
                <a:cubicBezTo>
                  <a:pt x="2683" y="317"/>
                  <a:pt x="2683" y="317"/>
                  <a:pt x="2683" y="317"/>
                </a:cubicBezTo>
                <a:cubicBezTo>
                  <a:pt x="2679" y="319"/>
                  <a:pt x="2676" y="320"/>
                  <a:pt x="2672" y="321"/>
                </a:cubicBezTo>
                <a:close/>
                <a:moveTo>
                  <a:pt x="4991" y="321"/>
                </a:moveTo>
                <a:cubicBezTo>
                  <a:pt x="4990" y="313"/>
                  <a:pt x="4990" y="313"/>
                  <a:pt x="4990" y="313"/>
                </a:cubicBezTo>
                <a:cubicBezTo>
                  <a:pt x="4994" y="313"/>
                  <a:pt x="4998" y="312"/>
                  <a:pt x="5002" y="312"/>
                </a:cubicBezTo>
                <a:cubicBezTo>
                  <a:pt x="5003" y="320"/>
                  <a:pt x="5003" y="320"/>
                  <a:pt x="5003" y="320"/>
                </a:cubicBezTo>
                <a:cubicBezTo>
                  <a:pt x="4999" y="320"/>
                  <a:pt x="4995" y="321"/>
                  <a:pt x="4991" y="321"/>
                </a:cubicBezTo>
                <a:close/>
                <a:moveTo>
                  <a:pt x="4810" y="321"/>
                </a:moveTo>
                <a:cubicBezTo>
                  <a:pt x="4806" y="320"/>
                  <a:pt x="4802" y="320"/>
                  <a:pt x="4798" y="320"/>
                </a:cubicBezTo>
                <a:cubicBezTo>
                  <a:pt x="4798" y="312"/>
                  <a:pt x="4798" y="312"/>
                  <a:pt x="4798" y="312"/>
                </a:cubicBezTo>
                <a:cubicBezTo>
                  <a:pt x="4802" y="312"/>
                  <a:pt x="4806" y="312"/>
                  <a:pt x="4810" y="313"/>
                </a:cubicBezTo>
                <a:lnTo>
                  <a:pt x="4810" y="321"/>
                </a:lnTo>
                <a:close/>
                <a:moveTo>
                  <a:pt x="5015" y="319"/>
                </a:moveTo>
                <a:cubicBezTo>
                  <a:pt x="5014" y="311"/>
                  <a:pt x="5014" y="311"/>
                  <a:pt x="5014" y="311"/>
                </a:cubicBezTo>
                <a:cubicBezTo>
                  <a:pt x="5018" y="311"/>
                  <a:pt x="5022" y="311"/>
                  <a:pt x="5026" y="310"/>
                </a:cubicBezTo>
                <a:cubicBezTo>
                  <a:pt x="5027" y="318"/>
                  <a:pt x="5027" y="318"/>
                  <a:pt x="5027" y="318"/>
                </a:cubicBezTo>
                <a:cubicBezTo>
                  <a:pt x="5023" y="319"/>
                  <a:pt x="5019" y="319"/>
                  <a:pt x="5015" y="319"/>
                </a:cubicBezTo>
                <a:close/>
                <a:moveTo>
                  <a:pt x="4786" y="319"/>
                </a:moveTo>
                <a:cubicBezTo>
                  <a:pt x="4782" y="319"/>
                  <a:pt x="4778" y="318"/>
                  <a:pt x="4774" y="318"/>
                </a:cubicBezTo>
                <a:cubicBezTo>
                  <a:pt x="4775" y="310"/>
                  <a:pt x="4775" y="310"/>
                  <a:pt x="4775" y="310"/>
                </a:cubicBezTo>
                <a:cubicBezTo>
                  <a:pt x="4778" y="310"/>
                  <a:pt x="4782" y="311"/>
                  <a:pt x="4786" y="311"/>
                </a:cubicBezTo>
                <a:lnTo>
                  <a:pt x="4786" y="319"/>
                </a:lnTo>
                <a:close/>
                <a:moveTo>
                  <a:pt x="5039" y="317"/>
                </a:moveTo>
                <a:cubicBezTo>
                  <a:pt x="5038" y="309"/>
                  <a:pt x="5038" y="309"/>
                  <a:pt x="5038" y="309"/>
                </a:cubicBezTo>
                <a:cubicBezTo>
                  <a:pt x="5042" y="309"/>
                  <a:pt x="5046" y="308"/>
                  <a:pt x="5050" y="308"/>
                </a:cubicBezTo>
                <a:cubicBezTo>
                  <a:pt x="5051" y="316"/>
                  <a:pt x="5051" y="316"/>
                  <a:pt x="5051" y="316"/>
                </a:cubicBezTo>
                <a:cubicBezTo>
                  <a:pt x="5047" y="316"/>
                  <a:pt x="5043" y="317"/>
                  <a:pt x="5039" y="317"/>
                </a:cubicBezTo>
                <a:close/>
                <a:moveTo>
                  <a:pt x="4762" y="317"/>
                </a:moveTo>
                <a:cubicBezTo>
                  <a:pt x="4758" y="316"/>
                  <a:pt x="4754" y="316"/>
                  <a:pt x="4750" y="315"/>
                </a:cubicBezTo>
                <a:cubicBezTo>
                  <a:pt x="4751" y="307"/>
                  <a:pt x="4751" y="307"/>
                  <a:pt x="4751" y="307"/>
                </a:cubicBezTo>
                <a:cubicBezTo>
                  <a:pt x="4755" y="308"/>
                  <a:pt x="4759" y="308"/>
                  <a:pt x="4763" y="309"/>
                </a:cubicBezTo>
                <a:lnTo>
                  <a:pt x="4762" y="317"/>
                </a:lnTo>
                <a:close/>
                <a:moveTo>
                  <a:pt x="1835" y="315"/>
                </a:moveTo>
                <a:cubicBezTo>
                  <a:pt x="1831" y="314"/>
                  <a:pt x="1828" y="312"/>
                  <a:pt x="1824" y="311"/>
                </a:cubicBezTo>
                <a:cubicBezTo>
                  <a:pt x="1827" y="303"/>
                  <a:pt x="1827" y="303"/>
                  <a:pt x="1827" y="303"/>
                </a:cubicBezTo>
                <a:cubicBezTo>
                  <a:pt x="1830" y="305"/>
                  <a:pt x="1834" y="306"/>
                  <a:pt x="1838" y="308"/>
                </a:cubicBezTo>
                <a:lnTo>
                  <a:pt x="1835" y="315"/>
                </a:lnTo>
                <a:close/>
                <a:moveTo>
                  <a:pt x="5063" y="315"/>
                </a:moveTo>
                <a:cubicBezTo>
                  <a:pt x="5062" y="307"/>
                  <a:pt x="5062" y="307"/>
                  <a:pt x="5062" y="307"/>
                </a:cubicBezTo>
                <a:cubicBezTo>
                  <a:pt x="5066" y="306"/>
                  <a:pt x="5070" y="306"/>
                  <a:pt x="5074" y="306"/>
                </a:cubicBezTo>
                <a:cubicBezTo>
                  <a:pt x="5075" y="314"/>
                  <a:pt x="5075" y="314"/>
                  <a:pt x="5075" y="314"/>
                </a:cubicBezTo>
                <a:cubicBezTo>
                  <a:pt x="5071" y="314"/>
                  <a:pt x="5067" y="314"/>
                  <a:pt x="5063" y="315"/>
                </a:cubicBezTo>
                <a:close/>
                <a:moveTo>
                  <a:pt x="4738" y="314"/>
                </a:moveTo>
                <a:cubicBezTo>
                  <a:pt x="4734" y="313"/>
                  <a:pt x="4730" y="313"/>
                  <a:pt x="4726" y="312"/>
                </a:cubicBezTo>
                <a:cubicBezTo>
                  <a:pt x="4727" y="304"/>
                  <a:pt x="4727" y="304"/>
                  <a:pt x="4727" y="304"/>
                </a:cubicBezTo>
                <a:cubicBezTo>
                  <a:pt x="4731" y="305"/>
                  <a:pt x="4735" y="305"/>
                  <a:pt x="4739" y="306"/>
                </a:cubicBezTo>
                <a:lnTo>
                  <a:pt x="4738" y="314"/>
                </a:lnTo>
                <a:close/>
                <a:moveTo>
                  <a:pt x="2695" y="313"/>
                </a:moveTo>
                <a:cubicBezTo>
                  <a:pt x="2692" y="306"/>
                  <a:pt x="2692" y="306"/>
                  <a:pt x="2692" y="306"/>
                </a:cubicBezTo>
                <a:cubicBezTo>
                  <a:pt x="2696" y="305"/>
                  <a:pt x="2699" y="303"/>
                  <a:pt x="2703" y="302"/>
                </a:cubicBezTo>
                <a:cubicBezTo>
                  <a:pt x="2706" y="309"/>
                  <a:pt x="2706" y="309"/>
                  <a:pt x="2706" y="309"/>
                </a:cubicBezTo>
                <a:cubicBezTo>
                  <a:pt x="2702" y="311"/>
                  <a:pt x="2698" y="312"/>
                  <a:pt x="2695" y="313"/>
                </a:cubicBezTo>
                <a:close/>
                <a:moveTo>
                  <a:pt x="5087" y="312"/>
                </a:moveTo>
                <a:cubicBezTo>
                  <a:pt x="5086" y="304"/>
                  <a:pt x="5086" y="304"/>
                  <a:pt x="5086" y="304"/>
                </a:cubicBezTo>
                <a:cubicBezTo>
                  <a:pt x="5090" y="304"/>
                  <a:pt x="5094" y="303"/>
                  <a:pt x="5098" y="303"/>
                </a:cubicBezTo>
                <a:cubicBezTo>
                  <a:pt x="5099" y="311"/>
                  <a:pt x="5099" y="311"/>
                  <a:pt x="5099" y="311"/>
                </a:cubicBezTo>
                <a:cubicBezTo>
                  <a:pt x="5095" y="311"/>
                  <a:pt x="5091" y="312"/>
                  <a:pt x="5087" y="312"/>
                </a:cubicBezTo>
                <a:close/>
                <a:moveTo>
                  <a:pt x="4714" y="311"/>
                </a:moveTo>
                <a:cubicBezTo>
                  <a:pt x="4710" y="310"/>
                  <a:pt x="4706" y="310"/>
                  <a:pt x="4702" y="309"/>
                </a:cubicBezTo>
                <a:cubicBezTo>
                  <a:pt x="4703" y="301"/>
                  <a:pt x="4703" y="301"/>
                  <a:pt x="4703" y="301"/>
                </a:cubicBezTo>
                <a:cubicBezTo>
                  <a:pt x="4707" y="302"/>
                  <a:pt x="4711" y="302"/>
                  <a:pt x="4715" y="303"/>
                </a:cubicBezTo>
                <a:lnTo>
                  <a:pt x="4714" y="311"/>
                </a:lnTo>
                <a:close/>
                <a:moveTo>
                  <a:pt x="5111" y="309"/>
                </a:moveTo>
                <a:cubicBezTo>
                  <a:pt x="5110" y="301"/>
                  <a:pt x="5110" y="301"/>
                  <a:pt x="5110" y="301"/>
                </a:cubicBezTo>
                <a:cubicBezTo>
                  <a:pt x="5114" y="301"/>
                  <a:pt x="5118" y="300"/>
                  <a:pt x="5122" y="299"/>
                </a:cubicBezTo>
                <a:cubicBezTo>
                  <a:pt x="5123" y="307"/>
                  <a:pt x="5123" y="307"/>
                  <a:pt x="5123" y="307"/>
                </a:cubicBezTo>
                <a:cubicBezTo>
                  <a:pt x="5119" y="308"/>
                  <a:pt x="5115" y="309"/>
                  <a:pt x="5111" y="309"/>
                </a:cubicBezTo>
                <a:close/>
                <a:moveTo>
                  <a:pt x="4690" y="307"/>
                </a:moveTo>
                <a:cubicBezTo>
                  <a:pt x="4686" y="306"/>
                  <a:pt x="4682" y="306"/>
                  <a:pt x="4678" y="305"/>
                </a:cubicBezTo>
                <a:cubicBezTo>
                  <a:pt x="4680" y="297"/>
                  <a:pt x="4680" y="297"/>
                  <a:pt x="4680" y="297"/>
                </a:cubicBezTo>
                <a:cubicBezTo>
                  <a:pt x="4683" y="298"/>
                  <a:pt x="4687" y="298"/>
                  <a:pt x="4691" y="299"/>
                </a:cubicBezTo>
                <a:lnTo>
                  <a:pt x="4690" y="307"/>
                </a:lnTo>
                <a:close/>
                <a:moveTo>
                  <a:pt x="1813" y="307"/>
                </a:moveTo>
                <a:cubicBezTo>
                  <a:pt x="1801" y="302"/>
                  <a:pt x="1801" y="302"/>
                  <a:pt x="1801" y="302"/>
                </a:cubicBezTo>
                <a:cubicBezTo>
                  <a:pt x="1804" y="295"/>
                  <a:pt x="1804" y="295"/>
                  <a:pt x="1804" y="295"/>
                </a:cubicBezTo>
                <a:cubicBezTo>
                  <a:pt x="1815" y="299"/>
                  <a:pt x="1815" y="299"/>
                  <a:pt x="1815" y="299"/>
                </a:cubicBezTo>
                <a:lnTo>
                  <a:pt x="1813" y="307"/>
                </a:lnTo>
                <a:close/>
                <a:moveTo>
                  <a:pt x="5135" y="306"/>
                </a:moveTo>
                <a:cubicBezTo>
                  <a:pt x="5134" y="298"/>
                  <a:pt x="5134" y="298"/>
                  <a:pt x="5134" y="298"/>
                </a:cubicBezTo>
                <a:cubicBezTo>
                  <a:pt x="5138" y="297"/>
                  <a:pt x="5141" y="297"/>
                  <a:pt x="5145" y="296"/>
                </a:cubicBezTo>
                <a:cubicBezTo>
                  <a:pt x="5147" y="304"/>
                  <a:pt x="5147" y="304"/>
                  <a:pt x="5147" y="304"/>
                </a:cubicBezTo>
                <a:cubicBezTo>
                  <a:pt x="5143" y="304"/>
                  <a:pt x="5139" y="305"/>
                  <a:pt x="5135" y="306"/>
                </a:cubicBezTo>
                <a:close/>
                <a:moveTo>
                  <a:pt x="2717" y="305"/>
                </a:moveTo>
                <a:cubicBezTo>
                  <a:pt x="2715" y="298"/>
                  <a:pt x="2715" y="298"/>
                  <a:pt x="2715" y="298"/>
                </a:cubicBezTo>
                <a:cubicBezTo>
                  <a:pt x="2718" y="296"/>
                  <a:pt x="2722" y="295"/>
                  <a:pt x="2726" y="293"/>
                </a:cubicBezTo>
                <a:cubicBezTo>
                  <a:pt x="2729" y="301"/>
                  <a:pt x="2729" y="301"/>
                  <a:pt x="2729" y="301"/>
                </a:cubicBezTo>
                <a:cubicBezTo>
                  <a:pt x="2725" y="302"/>
                  <a:pt x="2721" y="304"/>
                  <a:pt x="2717" y="305"/>
                </a:cubicBezTo>
                <a:close/>
                <a:moveTo>
                  <a:pt x="4666" y="303"/>
                </a:moveTo>
                <a:cubicBezTo>
                  <a:pt x="4662" y="302"/>
                  <a:pt x="4658" y="301"/>
                  <a:pt x="4654" y="300"/>
                </a:cubicBezTo>
                <a:cubicBezTo>
                  <a:pt x="4656" y="293"/>
                  <a:pt x="4656" y="293"/>
                  <a:pt x="4656" y="293"/>
                </a:cubicBezTo>
                <a:cubicBezTo>
                  <a:pt x="4660" y="293"/>
                  <a:pt x="4664" y="294"/>
                  <a:pt x="4668" y="295"/>
                </a:cubicBezTo>
                <a:lnTo>
                  <a:pt x="4666" y="303"/>
                </a:lnTo>
                <a:close/>
                <a:moveTo>
                  <a:pt x="5159" y="302"/>
                </a:moveTo>
                <a:cubicBezTo>
                  <a:pt x="5157" y="294"/>
                  <a:pt x="5157" y="294"/>
                  <a:pt x="5157" y="294"/>
                </a:cubicBezTo>
                <a:cubicBezTo>
                  <a:pt x="5161" y="293"/>
                  <a:pt x="5165" y="293"/>
                  <a:pt x="5169" y="292"/>
                </a:cubicBezTo>
                <a:cubicBezTo>
                  <a:pt x="5170" y="300"/>
                  <a:pt x="5170" y="300"/>
                  <a:pt x="5170" y="300"/>
                </a:cubicBezTo>
                <a:cubicBezTo>
                  <a:pt x="5167" y="301"/>
                  <a:pt x="5163" y="301"/>
                  <a:pt x="5159" y="302"/>
                </a:cubicBezTo>
                <a:close/>
                <a:moveTo>
                  <a:pt x="1790" y="298"/>
                </a:moveTo>
                <a:cubicBezTo>
                  <a:pt x="1779" y="294"/>
                  <a:pt x="1779" y="294"/>
                  <a:pt x="1779" y="294"/>
                </a:cubicBezTo>
                <a:cubicBezTo>
                  <a:pt x="1782" y="286"/>
                  <a:pt x="1782" y="286"/>
                  <a:pt x="1782" y="286"/>
                </a:cubicBezTo>
                <a:cubicBezTo>
                  <a:pt x="1793" y="291"/>
                  <a:pt x="1793" y="291"/>
                  <a:pt x="1793" y="291"/>
                </a:cubicBezTo>
                <a:lnTo>
                  <a:pt x="1790" y="298"/>
                </a:lnTo>
                <a:close/>
                <a:moveTo>
                  <a:pt x="4643" y="298"/>
                </a:moveTo>
                <a:cubicBezTo>
                  <a:pt x="4639" y="297"/>
                  <a:pt x="4635" y="296"/>
                  <a:pt x="4631" y="295"/>
                </a:cubicBezTo>
                <a:cubicBezTo>
                  <a:pt x="4633" y="288"/>
                  <a:pt x="4633" y="288"/>
                  <a:pt x="4633" y="288"/>
                </a:cubicBezTo>
                <a:cubicBezTo>
                  <a:pt x="4636" y="288"/>
                  <a:pt x="4640" y="289"/>
                  <a:pt x="4644" y="290"/>
                </a:cubicBezTo>
                <a:lnTo>
                  <a:pt x="4643" y="298"/>
                </a:lnTo>
                <a:close/>
                <a:moveTo>
                  <a:pt x="5182" y="298"/>
                </a:moveTo>
                <a:cubicBezTo>
                  <a:pt x="5181" y="290"/>
                  <a:pt x="5181" y="290"/>
                  <a:pt x="5181" y="290"/>
                </a:cubicBezTo>
                <a:cubicBezTo>
                  <a:pt x="5185" y="289"/>
                  <a:pt x="5189" y="289"/>
                  <a:pt x="5193" y="288"/>
                </a:cubicBezTo>
                <a:cubicBezTo>
                  <a:pt x="5194" y="296"/>
                  <a:pt x="5194" y="296"/>
                  <a:pt x="5194" y="296"/>
                </a:cubicBezTo>
                <a:cubicBezTo>
                  <a:pt x="5190" y="296"/>
                  <a:pt x="5186" y="297"/>
                  <a:pt x="5182" y="298"/>
                </a:cubicBezTo>
                <a:close/>
                <a:moveTo>
                  <a:pt x="2740" y="297"/>
                </a:moveTo>
                <a:cubicBezTo>
                  <a:pt x="2737" y="289"/>
                  <a:pt x="2737" y="289"/>
                  <a:pt x="2737" y="289"/>
                </a:cubicBezTo>
                <a:cubicBezTo>
                  <a:pt x="2741" y="288"/>
                  <a:pt x="2745" y="286"/>
                  <a:pt x="2748" y="285"/>
                </a:cubicBezTo>
                <a:cubicBezTo>
                  <a:pt x="2751" y="292"/>
                  <a:pt x="2751" y="292"/>
                  <a:pt x="2751" y="292"/>
                </a:cubicBezTo>
                <a:cubicBezTo>
                  <a:pt x="2747" y="294"/>
                  <a:pt x="2744" y="295"/>
                  <a:pt x="2740" y="297"/>
                </a:cubicBezTo>
                <a:close/>
                <a:moveTo>
                  <a:pt x="5206" y="294"/>
                </a:moveTo>
                <a:cubicBezTo>
                  <a:pt x="5205" y="286"/>
                  <a:pt x="5205" y="286"/>
                  <a:pt x="5205" y="286"/>
                </a:cubicBezTo>
                <a:cubicBezTo>
                  <a:pt x="5216" y="283"/>
                  <a:pt x="5216" y="283"/>
                  <a:pt x="5216" y="283"/>
                </a:cubicBezTo>
                <a:cubicBezTo>
                  <a:pt x="5218" y="291"/>
                  <a:pt x="5218" y="291"/>
                  <a:pt x="5218" y="291"/>
                </a:cubicBezTo>
                <a:lnTo>
                  <a:pt x="5206" y="294"/>
                </a:lnTo>
                <a:close/>
                <a:moveTo>
                  <a:pt x="4619" y="293"/>
                </a:moveTo>
                <a:cubicBezTo>
                  <a:pt x="4615" y="292"/>
                  <a:pt x="4611" y="291"/>
                  <a:pt x="4607" y="290"/>
                </a:cubicBezTo>
                <a:cubicBezTo>
                  <a:pt x="4609" y="282"/>
                  <a:pt x="4609" y="282"/>
                  <a:pt x="4609" y="282"/>
                </a:cubicBezTo>
                <a:cubicBezTo>
                  <a:pt x="4613" y="283"/>
                  <a:pt x="4617" y="284"/>
                  <a:pt x="4621" y="285"/>
                </a:cubicBezTo>
                <a:lnTo>
                  <a:pt x="4619" y="293"/>
                </a:lnTo>
                <a:close/>
                <a:moveTo>
                  <a:pt x="1768" y="289"/>
                </a:moveTo>
                <a:cubicBezTo>
                  <a:pt x="1756" y="285"/>
                  <a:pt x="1756" y="285"/>
                  <a:pt x="1756" y="285"/>
                </a:cubicBezTo>
                <a:cubicBezTo>
                  <a:pt x="1759" y="277"/>
                  <a:pt x="1759" y="277"/>
                  <a:pt x="1759" y="277"/>
                </a:cubicBezTo>
                <a:cubicBezTo>
                  <a:pt x="1771" y="282"/>
                  <a:pt x="1771" y="282"/>
                  <a:pt x="1771" y="282"/>
                </a:cubicBezTo>
                <a:lnTo>
                  <a:pt x="1768" y="289"/>
                </a:lnTo>
                <a:close/>
                <a:moveTo>
                  <a:pt x="5230" y="289"/>
                </a:moveTo>
                <a:cubicBezTo>
                  <a:pt x="5228" y="281"/>
                  <a:pt x="5228" y="281"/>
                  <a:pt x="5228" y="281"/>
                </a:cubicBezTo>
                <a:cubicBezTo>
                  <a:pt x="5232" y="280"/>
                  <a:pt x="5236" y="279"/>
                  <a:pt x="5240" y="278"/>
                </a:cubicBezTo>
                <a:cubicBezTo>
                  <a:pt x="5242" y="286"/>
                  <a:pt x="5242" y="286"/>
                  <a:pt x="5242" y="286"/>
                </a:cubicBezTo>
                <a:cubicBezTo>
                  <a:pt x="5238" y="287"/>
                  <a:pt x="5234" y="288"/>
                  <a:pt x="5230" y="289"/>
                </a:cubicBezTo>
                <a:close/>
                <a:moveTo>
                  <a:pt x="2762" y="288"/>
                </a:moveTo>
                <a:cubicBezTo>
                  <a:pt x="2759" y="280"/>
                  <a:pt x="2759" y="280"/>
                  <a:pt x="2759" y="280"/>
                </a:cubicBezTo>
                <a:cubicBezTo>
                  <a:pt x="2763" y="279"/>
                  <a:pt x="2767" y="277"/>
                  <a:pt x="2771" y="276"/>
                </a:cubicBezTo>
                <a:cubicBezTo>
                  <a:pt x="2774" y="283"/>
                  <a:pt x="2774" y="283"/>
                  <a:pt x="2774" y="283"/>
                </a:cubicBezTo>
                <a:cubicBezTo>
                  <a:pt x="2770" y="285"/>
                  <a:pt x="2766" y="286"/>
                  <a:pt x="2762" y="288"/>
                </a:cubicBezTo>
                <a:close/>
                <a:moveTo>
                  <a:pt x="4596" y="287"/>
                </a:moveTo>
                <a:cubicBezTo>
                  <a:pt x="4592" y="286"/>
                  <a:pt x="4588" y="285"/>
                  <a:pt x="4584" y="283"/>
                </a:cubicBezTo>
                <a:cubicBezTo>
                  <a:pt x="4586" y="276"/>
                  <a:pt x="4586" y="276"/>
                  <a:pt x="4586" y="276"/>
                </a:cubicBezTo>
                <a:cubicBezTo>
                  <a:pt x="4590" y="277"/>
                  <a:pt x="4594" y="278"/>
                  <a:pt x="4598" y="279"/>
                </a:cubicBezTo>
                <a:lnTo>
                  <a:pt x="4596" y="287"/>
                </a:lnTo>
                <a:close/>
                <a:moveTo>
                  <a:pt x="3" y="285"/>
                </a:moveTo>
                <a:cubicBezTo>
                  <a:pt x="0" y="278"/>
                  <a:pt x="0" y="278"/>
                  <a:pt x="0" y="278"/>
                </a:cubicBezTo>
                <a:cubicBezTo>
                  <a:pt x="3" y="276"/>
                  <a:pt x="7" y="275"/>
                  <a:pt x="11" y="273"/>
                </a:cubicBezTo>
                <a:cubicBezTo>
                  <a:pt x="14" y="280"/>
                  <a:pt x="14" y="280"/>
                  <a:pt x="14" y="280"/>
                </a:cubicBezTo>
                <a:cubicBezTo>
                  <a:pt x="10" y="282"/>
                  <a:pt x="7" y="284"/>
                  <a:pt x="3" y="285"/>
                </a:cubicBezTo>
                <a:close/>
                <a:moveTo>
                  <a:pt x="5253" y="284"/>
                </a:moveTo>
                <a:cubicBezTo>
                  <a:pt x="5252" y="276"/>
                  <a:pt x="5252" y="276"/>
                  <a:pt x="5252" y="276"/>
                </a:cubicBezTo>
                <a:cubicBezTo>
                  <a:pt x="5256" y="275"/>
                  <a:pt x="5260" y="274"/>
                  <a:pt x="5264" y="273"/>
                </a:cubicBezTo>
                <a:cubicBezTo>
                  <a:pt x="5265" y="281"/>
                  <a:pt x="5265" y="281"/>
                  <a:pt x="5265" y="281"/>
                </a:cubicBezTo>
                <a:cubicBezTo>
                  <a:pt x="5261" y="282"/>
                  <a:pt x="5257" y="283"/>
                  <a:pt x="5253" y="284"/>
                </a:cubicBezTo>
                <a:close/>
                <a:moveTo>
                  <a:pt x="1745" y="280"/>
                </a:moveTo>
                <a:cubicBezTo>
                  <a:pt x="1734" y="276"/>
                  <a:pt x="1734" y="276"/>
                  <a:pt x="1734" y="276"/>
                </a:cubicBezTo>
                <a:cubicBezTo>
                  <a:pt x="1737" y="269"/>
                  <a:pt x="1737" y="269"/>
                  <a:pt x="1737" y="269"/>
                </a:cubicBezTo>
                <a:cubicBezTo>
                  <a:pt x="1748" y="273"/>
                  <a:pt x="1748" y="273"/>
                  <a:pt x="1748" y="273"/>
                </a:cubicBezTo>
                <a:lnTo>
                  <a:pt x="1745" y="280"/>
                </a:lnTo>
                <a:close/>
                <a:moveTo>
                  <a:pt x="4572" y="280"/>
                </a:moveTo>
                <a:cubicBezTo>
                  <a:pt x="4569" y="279"/>
                  <a:pt x="4565" y="278"/>
                  <a:pt x="4561" y="277"/>
                </a:cubicBezTo>
                <a:cubicBezTo>
                  <a:pt x="4563" y="269"/>
                  <a:pt x="4563" y="269"/>
                  <a:pt x="4563" y="269"/>
                </a:cubicBezTo>
                <a:cubicBezTo>
                  <a:pt x="4567" y="270"/>
                  <a:pt x="4571" y="271"/>
                  <a:pt x="4575" y="272"/>
                </a:cubicBezTo>
                <a:lnTo>
                  <a:pt x="4572" y="280"/>
                </a:lnTo>
                <a:close/>
                <a:moveTo>
                  <a:pt x="2785" y="279"/>
                </a:moveTo>
                <a:cubicBezTo>
                  <a:pt x="2782" y="271"/>
                  <a:pt x="2782" y="271"/>
                  <a:pt x="2782" y="271"/>
                </a:cubicBezTo>
                <a:cubicBezTo>
                  <a:pt x="2786" y="270"/>
                  <a:pt x="2789" y="268"/>
                  <a:pt x="2793" y="267"/>
                </a:cubicBezTo>
                <a:cubicBezTo>
                  <a:pt x="2796" y="274"/>
                  <a:pt x="2796" y="274"/>
                  <a:pt x="2796" y="274"/>
                </a:cubicBezTo>
                <a:cubicBezTo>
                  <a:pt x="2792" y="276"/>
                  <a:pt x="2789" y="277"/>
                  <a:pt x="2785" y="279"/>
                </a:cubicBezTo>
                <a:close/>
                <a:moveTo>
                  <a:pt x="5277" y="278"/>
                </a:moveTo>
                <a:cubicBezTo>
                  <a:pt x="5275" y="271"/>
                  <a:pt x="5275" y="271"/>
                  <a:pt x="5275" y="271"/>
                </a:cubicBezTo>
                <a:cubicBezTo>
                  <a:pt x="5279" y="270"/>
                  <a:pt x="5283" y="269"/>
                  <a:pt x="5287" y="268"/>
                </a:cubicBezTo>
                <a:cubicBezTo>
                  <a:pt x="5289" y="276"/>
                  <a:pt x="5289" y="276"/>
                  <a:pt x="5289" y="276"/>
                </a:cubicBezTo>
                <a:cubicBezTo>
                  <a:pt x="5285" y="277"/>
                  <a:pt x="5281" y="278"/>
                  <a:pt x="5277" y="278"/>
                </a:cubicBezTo>
                <a:close/>
                <a:moveTo>
                  <a:pt x="25" y="275"/>
                </a:moveTo>
                <a:cubicBezTo>
                  <a:pt x="22" y="268"/>
                  <a:pt x="22" y="268"/>
                  <a:pt x="22" y="268"/>
                </a:cubicBezTo>
                <a:cubicBezTo>
                  <a:pt x="25" y="266"/>
                  <a:pt x="29" y="265"/>
                  <a:pt x="33" y="263"/>
                </a:cubicBezTo>
                <a:cubicBezTo>
                  <a:pt x="36" y="271"/>
                  <a:pt x="36" y="271"/>
                  <a:pt x="36" y="271"/>
                </a:cubicBezTo>
                <a:cubicBezTo>
                  <a:pt x="32" y="272"/>
                  <a:pt x="29" y="274"/>
                  <a:pt x="25" y="275"/>
                </a:cubicBezTo>
                <a:close/>
                <a:moveTo>
                  <a:pt x="4549" y="273"/>
                </a:moveTo>
                <a:cubicBezTo>
                  <a:pt x="4545" y="272"/>
                  <a:pt x="4542" y="270"/>
                  <a:pt x="4538" y="269"/>
                </a:cubicBezTo>
                <a:cubicBezTo>
                  <a:pt x="4540" y="262"/>
                  <a:pt x="4540" y="262"/>
                  <a:pt x="4540" y="262"/>
                </a:cubicBezTo>
                <a:cubicBezTo>
                  <a:pt x="4544" y="263"/>
                  <a:pt x="4548" y="264"/>
                  <a:pt x="4552" y="265"/>
                </a:cubicBezTo>
                <a:lnTo>
                  <a:pt x="4549" y="273"/>
                </a:lnTo>
                <a:close/>
                <a:moveTo>
                  <a:pt x="5301" y="273"/>
                </a:moveTo>
                <a:cubicBezTo>
                  <a:pt x="5299" y="265"/>
                  <a:pt x="5299" y="265"/>
                  <a:pt x="5299" y="265"/>
                </a:cubicBezTo>
                <a:cubicBezTo>
                  <a:pt x="5303" y="264"/>
                  <a:pt x="5306" y="263"/>
                  <a:pt x="5310" y="262"/>
                </a:cubicBezTo>
                <a:cubicBezTo>
                  <a:pt x="5312" y="270"/>
                  <a:pt x="5312" y="270"/>
                  <a:pt x="5312" y="270"/>
                </a:cubicBezTo>
                <a:cubicBezTo>
                  <a:pt x="5308" y="271"/>
                  <a:pt x="5304" y="272"/>
                  <a:pt x="5301" y="273"/>
                </a:cubicBezTo>
                <a:close/>
                <a:moveTo>
                  <a:pt x="1723" y="272"/>
                </a:moveTo>
                <a:cubicBezTo>
                  <a:pt x="1712" y="267"/>
                  <a:pt x="1712" y="267"/>
                  <a:pt x="1712" y="267"/>
                </a:cubicBezTo>
                <a:cubicBezTo>
                  <a:pt x="1715" y="260"/>
                  <a:pt x="1715" y="260"/>
                  <a:pt x="1715" y="260"/>
                </a:cubicBezTo>
                <a:cubicBezTo>
                  <a:pt x="1726" y="264"/>
                  <a:pt x="1726" y="264"/>
                  <a:pt x="1726" y="264"/>
                </a:cubicBezTo>
                <a:lnTo>
                  <a:pt x="1723" y="272"/>
                </a:lnTo>
                <a:close/>
                <a:moveTo>
                  <a:pt x="2807" y="270"/>
                </a:moveTo>
                <a:cubicBezTo>
                  <a:pt x="2804" y="262"/>
                  <a:pt x="2804" y="262"/>
                  <a:pt x="2804" y="262"/>
                </a:cubicBezTo>
                <a:cubicBezTo>
                  <a:pt x="2808" y="261"/>
                  <a:pt x="2811" y="259"/>
                  <a:pt x="2815" y="258"/>
                </a:cubicBezTo>
                <a:cubicBezTo>
                  <a:pt x="2818" y="265"/>
                  <a:pt x="2818" y="265"/>
                  <a:pt x="2818" y="265"/>
                </a:cubicBezTo>
                <a:cubicBezTo>
                  <a:pt x="2815" y="267"/>
                  <a:pt x="2811" y="268"/>
                  <a:pt x="2807" y="270"/>
                </a:cubicBezTo>
                <a:close/>
                <a:moveTo>
                  <a:pt x="5324" y="267"/>
                </a:moveTo>
                <a:cubicBezTo>
                  <a:pt x="5322" y="259"/>
                  <a:pt x="5322" y="259"/>
                  <a:pt x="5322" y="259"/>
                </a:cubicBezTo>
                <a:cubicBezTo>
                  <a:pt x="5326" y="258"/>
                  <a:pt x="5330" y="257"/>
                  <a:pt x="5334" y="256"/>
                </a:cubicBezTo>
                <a:cubicBezTo>
                  <a:pt x="5336" y="264"/>
                  <a:pt x="5336" y="264"/>
                  <a:pt x="5336" y="264"/>
                </a:cubicBezTo>
                <a:cubicBezTo>
                  <a:pt x="5332" y="265"/>
                  <a:pt x="5328" y="266"/>
                  <a:pt x="5324" y="267"/>
                </a:cubicBezTo>
                <a:close/>
                <a:moveTo>
                  <a:pt x="47" y="266"/>
                </a:moveTo>
                <a:cubicBezTo>
                  <a:pt x="44" y="258"/>
                  <a:pt x="44" y="258"/>
                  <a:pt x="44" y="258"/>
                </a:cubicBezTo>
                <a:cubicBezTo>
                  <a:pt x="48" y="257"/>
                  <a:pt x="51" y="255"/>
                  <a:pt x="55" y="254"/>
                </a:cubicBezTo>
                <a:cubicBezTo>
                  <a:pt x="58" y="261"/>
                  <a:pt x="58" y="261"/>
                  <a:pt x="58" y="261"/>
                </a:cubicBezTo>
                <a:cubicBezTo>
                  <a:pt x="54" y="263"/>
                  <a:pt x="51" y="264"/>
                  <a:pt x="47" y="266"/>
                </a:cubicBezTo>
                <a:close/>
                <a:moveTo>
                  <a:pt x="4526" y="265"/>
                </a:moveTo>
                <a:cubicBezTo>
                  <a:pt x="4523" y="264"/>
                  <a:pt x="4519" y="263"/>
                  <a:pt x="4515" y="261"/>
                </a:cubicBezTo>
                <a:cubicBezTo>
                  <a:pt x="4518" y="254"/>
                  <a:pt x="4518" y="254"/>
                  <a:pt x="4518" y="254"/>
                </a:cubicBezTo>
                <a:cubicBezTo>
                  <a:pt x="4522" y="255"/>
                  <a:pt x="4525" y="256"/>
                  <a:pt x="4529" y="258"/>
                </a:cubicBezTo>
                <a:lnTo>
                  <a:pt x="4526" y="265"/>
                </a:lnTo>
                <a:close/>
                <a:moveTo>
                  <a:pt x="1700" y="263"/>
                </a:moveTo>
                <a:cubicBezTo>
                  <a:pt x="1689" y="258"/>
                  <a:pt x="1689" y="258"/>
                  <a:pt x="1689" y="258"/>
                </a:cubicBezTo>
                <a:cubicBezTo>
                  <a:pt x="1692" y="251"/>
                  <a:pt x="1692" y="251"/>
                  <a:pt x="1692" y="251"/>
                </a:cubicBezTo>
                <a:cubicBezTo>
                  <a:pt x="1703" y="255"/>
                  <a:pt x="1703" y="255"/>
                  <a:pt x="1703" y="255"/>
                </a:cubicBezTo>
                <a:lnTo>
                  <a:pt x="1700" y="263"/>
                </a:lnTo>
                <a:close/>
                <a:moveTo>
                  <a:pt x="5347" y="261"/>
                </a:moveTo>
                <a:cubicBezTo>
                  <a:pt x="5345" y="253"/>
                  <a:pt x="5345" y="253"/>
                  <a:pt x="5345" y="253"/>
                </a:cubicBezTo>
                <a:cubicBezTo>
                  <a:pt x="5349" y="252"/>
                  <a:pt x="5353" y="251"/>
                  <a:pt x="5357" y="250"/>
                </a:cubicBezTo>
                <a:cubicBezTo>
                  <a:pt x="5359" y="258"/>
                  <a:pt x="5359" y="258"/>
                  <a:pt x="5359" y="258"/>
                </a:cubicBezTo>
                <a:cubicBezTo>
                  <a:pt x="5355" y="259"/>
                  <a:pt x="5351" y="260"/>
                  <a:pt x="5347" y="261"/>
                </a:cubicBezTo>
                <a:close/>
                <a:moveTo>
                  <a:pt x="2829" y="260"/>
                </a:moveTo>
                <a:cubicBezTo>
                  <a:pt x="2826" y="253"/>
                  <a:pt x="2826" y="253"/>
                  <a:pt x="2826" y="253"/>
                </a:cubicBezTo>
                <a:cubicBezTo>
                  <a:pt x="2837" y="248"/>
                  <a:pt x="2837" y="248"/>
                  <a:pt x="2837" y="248"/>
                </a:cubicBezTo>
                <a:cubicBezTo>
                  <a:pt x="2840" y="255"/>
                  <a:pt x="2840" y="255"/>
                  <a:pt x="2840" y="255"/>
                </a:cubicBezTo>
                <a:lnTo>
                  <a:pt x="2829" y="260"/>
                </a:lnTo>
                <a:close/>
                <a:moveTo>
                  <a:pt x="4504" y="257"/>
                </a:moveTo>
                <a:cubicBezTo>
                  <a:pt x="4500" y="255"/>
                  <a:pt x="4496" y="254"/>
                  <a:pt x="4492" y="253"/>
                </a:cubicBezTo>
                <a:cubicBezTo>
                  <a:pt x="4495" y="245"/>
                  <a:pt x="4495" y="245"/>
                  <a:pt x="4495" y="245"/>
                </a:cubicBezTo>
                <a:cubicBezTo>
                  <a:pt x="4499" y="247"/>
                  <a:pt x="4503" y="248"/>
                  <a:pt x="4507" y="249"/>
                </a:cubicBezTo>
                <a:lnTo>
                  <a:pt x="4504" y="257"/>
                </a:lnTo>
                <a:close/>
                <a:moveTo>
                  <a:pt x="69" y="256"/>
                </a:moveTo>
                <a:cubicBezTo>
                  <a:pt x="66" y="249"/>
                  <a:pt x="66" y="249"/>
                  <a:pt x="66" y="249"/>
                </a:cubicBezTo>
                <a:cubicBezTo>
                  <a:pt x="70" y="248"/>
                  <a:pt x="74" y="246"/>
                  <a:pt x="77" y="245"/>
                </a:cubicBezTo>
                <a:cubicBezTo>
                  <a:pt x="80" y="252"/>
                  <a:pt x="80" y="252"/>
                  <a:pt x="80" y="252"/>
                </a:cubicBezTo>
                <a:cubicBezTo>
                  <a:pt x="77" y="253"/>
                  <a:pt x="73" y="255"/>
                  <a:pt x="69" y="256"/>
                </a:cubicBezTo>
                <a:close/>
                <a:moveTo>
                  <a:pt x="5371" y="255"/>
                </a:moveTo>
                <a:cubicBezTo>
                  <a:pt x="5369" y="247"/>
                  <a:pt x="5369" y="247"/>
                  <a:pt x="5369" y="247"/>
                </a:cubicBezTo>
                <a:cubicBezTo>
                  <a:pt x="5372" y="246"/>
                  <a:pt x="5376" y="245"/>
                  <a:pt x="5380" y="244"/>
                </a:cubicBezTo>
                <a:cubicBezTo>
                  <a:pt x="5382" y="251"/>
                  <a:pt x="5382" y="251"/>
                  <a:pt x="5382" y="251"/>
                </a:cubicBezTo>
                <a:cubicBezTo>
                  <a:pt x="5378" y="252"/>
                  <a:pt x="5375" y="253"/>
                  <a:pt x="5371" y="255"/>
                </a:cubicBezTo>
                <a:close/>
                <a:moveTo>
                  <a:pt x="1678" y="254"/>
                </a:moveTo>
                <a:cubicBezTo>
                  <a:pt x="1667" y="250"/>
                  <a:pt x="1667" y="250"/>
                  <a:pt x="1667" y="250"/>
                </a:cubicBezTo>
                <a:cubicBezTo>
                  <a:pt x="1670" y="242"/>
                  <a:pt x="1670" y="242"/>
                  <a:pt x="1670" y="242"/>
                </a:cubicBezTo>
                <a:cubicBezTo>
                  <a:pt x="1681" y="247"/>
                  <a:pt x="1681" y="247"/>
                  <a:pt x="1681" y="247"/>
                </a:cubicBezTo>
                <a:lnTo>
                  <a:pt x="1678" y="254"/>
                </a:lnTo>
                <a:close/>
                <a:moveTo>
                  <a:pt x="2851" y="251"/>
                </a:moveTo>
                <a:cubicBezTo>
                  <a:pt x="2848" y="243"/>
                  <a:pt x="2848" y="243"/>
                  <a:pt x="2848" y="243"/>
                </a:cubicBezTo>
                <a:cubicBezTo>
                  <a:pt x="2859" y="239"/>
                  <a:pt x="2859" y="239"/>
                  <a:pt x="2859" y="239"/>
                </a:cubicBezTo>
                <a:cubicBezTo>
                  <a:pt x="2862" y="246"/>
                  <a:pt x="2862" y="246"/>
                  <a:pt x="2862" y="246"/>
                </a:cubicBezTo>
                <a:lnTo>
                  <a:pt x="2851" y="251"/>
                </a:lnTo>
                <a:close/>
                <a:moveTo>
                  <a:pt x="4481" y="248"/>
                </a:moveTo>
                <a:cubicBezTo>
                  <a:pt x="4478" y="247"/>
                  <a:pt x="4474" y="245"/>
                  <a:pt x="4470" y="243"/>
                </a:cubicBezTo>
                <a:cubicBezTo>
                  <a:pt x="4473" y="236"/>
                  <a:pt x="4473" y="236"/>
                  <a:pt x="4473" y="236"/>
                </a:cubicBezTo>
                <a:cubicBezTo>
                  <a:pt x="4477" y="238"/>
                  <a:pt x="4481" y="239"/>
                  <a:pt x="4484" y="241"/>
                </a:cubicBezTo>
                <a:lnTo>
                  <a:pt x="4481" y="248"/>
                </a:lnTo>
                <a:close/>
                <a:moveTo>
                  <a:pt x="5394" y="248"/>
                </a:moveTo>
                <a:cubicBezTo>
                  <a:pt x="5392" y="240"/>
                  <a:pt x="5392" y="240"/>
                  <a:pt x="5392" y="240"/>
                </a:cubicBezTo>
                <a:cubicBezTo>
                  <a:pt x="5396" y="239"/>
                  <a:pt x="5399" y="238"/>
                  <a:pt x="5403" y="237"/>
                </a:cubicBezTo>
                <a:cubicBezTo>
                  <a:pt x="5406" y="245"/>
                  <a:pt x="5406" y="245"/>
                  <a:pt x="5406" y="245"/>
                </a:cubicBezTo>
                <a:cubicBezTo>
                  <a:pt x="5402" y="246"/>
                  <a:pt x="5398" y="247"/>
                  <a:pt x="5394" y="248"/>
                </a:cubicBezTo>
                <a:close/>
                <a:moveTo>
                  <a:pt x="91" y="248"/>
                </a:moveTo>
                <a:cubicBezTo>
                  <a:pt x="89" y="240"/>
                  <a:pt x="89" y="240"/>
                  <a:pt x="89" y="240"/>
                </a:cubicBezTo>
                <a:cubicBezTo>
                  <a:pt x="92" y="239"/>
                  <a:pt x="96" y="237"/>
                  <a:pt x="100" y="236"/>
                </a:cubicBezTo>
                <a:cubicBezTo>
                  <a:pt x="103" y="243"/>
                  <a:pt x="103" y="243"/>
                  <a:pt x="103" y="243"/>
                </a:cubicBezTo>
                <a:cubicBezTo>
                  <a:pt x="99" y="245"/>
                  <a:pt x="95" y="246"/>
                  <a:pt x="91" y="248"/>
                </a:cubicBezTo>
                <a:close/>
                <a:moveTo>
                  <a:pt x="1656" y="246"/>
                </a:moveTo>
                <a:cubicBezTo>
                  <a:pt x="1652" y="244"/>
                  <a:pt x="1648" y="243"/>
                  <a:pt x="1644" y="241"/>
                </a:cubicBezTo>
                <a:cubicBezTo>
                  <a:pt x="1647" y="234"/>
                  <a:pt x="1647" y="234"/>
                  <a:pt x="1647" y="234"/>
                </a:cubicBezTo>
                <a:cubicBezTo>
                  <a:pt x="1651" y="235"/>
                  <a:pt x="1655" y="237"/>
                  <a:pt x="1658" y="238"/>
                </a:cubicBezTo>
                <a:lnTo>
                  <a:pt x="1656" y="246"/>
                </a:lnTo>
                <a:close/>
                <a:moveTo>
                  <a:pt x="5417" y="241"/>
                </a:moveTo>
                <a:cubicBezTo>
                  <a:pt x="5415" y="233"/>
                  <a:pt x="5415" y="233"/>
                  <a:pt x="5415" y="233"/>
                </a:cubicBezTo>
                <a:cubicBezTo>
                  <a:pt x="5419" y="232"/>
                  <a:pt x="5422" y="231"/>
                  <a:pt x="5426" y="230"/>
                </a:cubicBezTo>
                <a:cubicBezTo>
                  <a:pt x="5429" y="238"/>
                  <a:pt x="5429" y="238"/>
                  <a:pt x="5429" y="238"/>
                </a:cubicBezTo>
                <a:cubicBezTo>
                  <a:pt x="5425" y="239"/>
                  <a:pt x="5421" y="240"/>
                  <a:pt x="5417" y="241"/>
                </a:cubicBezTo>
                <a:close/>
                <a:moveTo>
                  <a:pt x="2873" y="241"/>
                </a:moveTo>
                <a:cubicBezTo>
                  <a:pt x="2870" y="234"/>
                  <a:pt x="2870" y="234"/>
                  <a:pt x="2870" y="234"/>
                </a:cubicBezTo>
                <a:cubicBezTo>
                  <a:pt x="2881" y="229"/>
                  <a:pt x="2881" y="229"/>
                  <a:pt x="2881" y="229"/>
                </a:cubicBezTo>
                <a:cubicBezTo>
                  <a:pt x="2884" y="236"/>
                  <a:pt x="2884" y="236"/>
                  <a:pt x="2884" y="236"/>
                </a:cubicBezTo>
                <a:lnTo>
                  <a:pt x="2873" y="241"/>
                </a:lnTo>
                <a:close/>
                <a:moveTo>
                  <a:pt x="114" y="239"/>
                </a:moveTo>
                <a:cubicBezTo>
                  <a:pt x="111" y="231"/>
                  <a:pt x="111" y="231"/>
                  <a:pt x="111" y="231"/>
                </a:cubicBezTo>
                <a:cubicBezTo>
                  <a:pt x="115" y="230"/>
                  <a:pt x="119" y="229"/>
                  <a:pt x="122" y="227"/>
                </a:cubicBezTo>
                <a:cubicBezTo>
                  <a:pt x="125" y="235"/>
                  <a:pt x="125" y="235"/>
                  <a:pt x="125" y="235"/>
                </a:cubicBezTo>
                <a:cubicBezTo>
                  <a:pt x="121" y="236"/>
                  <a:pt x="118" y="237"/>
                  <a:pt x="114" y="239"/>
                </a:cubicBezTo>
                <a:close/>
                <a:moveTo>
                  <a:pt x="4459" y="239"/>
                </a:moveTo>
                <a:cubicBezTo>
                  <a:pt x="4455" y="237"/>
                  <a:pt x="4452" y="236"/>
                  <a:pt x="4448" y="234"/>
                </a:cubicBezTo>
                <a:cubicBezTo>
                  <a:pt x="4451" y="227"/>
                  <a:pt x="4451" y="227"/>
                  <a:pt x="4451" y="227"/>
                </a:cubicBezTo>
                <a:cubicBezTo>
                  <a:pt x="4455" y="228"/>
                  <a:pt x="4459" y="230"/>
                  <a:pt x="4462" y="231"/>
                </a:cubicBezTo>
                <a:lnTo>
                  <a:pt x="4459" y="239"/>
                </a:lnTo>
                <a:close/>
                <a:moveTo>
                  <a:pt x="1633" y="237"/>
                </a:moveTo>
                <a:cubicBezTo>
                  <a:pt x="1629" y="236"/>
                  <a:pt x="1626" y="234"/>
                  <a:pt x="1622" y="233"/>
                </a:cubicBezTo>
                <a:cubicBezTo>
                  <a:pt x="1625" y="225"/>
                  <a:pt x="1625" y="225"/>
                  <a:pt x="1625" y="225"/>
                </a:cubicBezTo>
                <a:cubicBezTo>
                  <a:pt x="1628" y="227"/>
                  <a:pt x="1632" y="228"/>
                  <a:pt x="1636" y="230"/>
                </a:cubicBezTo>
                <a:lnTo>
                  <a:pt x="1633" y="237"/>
                </a:lnTo>
                <a:close/>
                <a:moveTo>
                  <a:pt x="5440" y="234"/>
                </a:moveTo>
                <a:cubicBezTo>
                  <a:pt x="5438" y="226"/>
                  <a:pt x="5438" y="226"/>
                  <a:pt x="5438" y="226"/>
                </a:cubicBezTo>
                <a:cubicBezTo>
                  <a:pt x="5442" y="225"/>
                  <a:pt x="5445" y="224"/>
                  <a:pt x="5449" y="223"/>
                </a:cubicBezTo>
                <a:cubicBezTo>
                  <a:pt x="5452" y="230"/>
                  <a:pt x="5452" y="230"/>
                  <a:pt x="5452" y="230"/>
                </a:cubicBezTo>
                <a:cubicBezTo>
                  <a:pt x="5448" y="232"/>
                  <a:pt x="5444" y="233"/>
                  <a:pt x="5440" y="234"/>
                </a:cubicBezTo>
                <a:close/>
                <a:moveTo>
                  <a:pt x="2896" y="231"/>
                </a:moveTo>
                <a:cubicBezTo>
                  <a:pt x="2892" y="224"/>
                  <a:pt x="2892" y="224"/>
                  <a:pt x="2892" y="224"/>
                </a:cubicBezTo>
                <a:cubicBezTo>
                  <a:pt x="2903" y="219"/>
                  <a:pt x="2903" y="219"/>
                  <a:pt x="2903" y="219"/>
                </a:cubicBezTo>
                <a:cubicBezTo>
                  <a:pt x="2906" y="226"/>
                  <a:pt x="2906" y="226"/>
                  <a:pt x="2906" y="226"/>
                </a:cubicBezTo>
                <a:lnTo>
                  <a:pt x="2896" y="231"/>
                </a:lnTo>
                <a:close/>
                <a:moveTo>
                  <a:pt x="136" y="231"/>
                </a:moveTo>
                <a:cubicBezTo>
                  <a:pt x="134" y="223"/>
                  <a:pt x="134" y="223"/>
                  <a:pt x="134" y="223"/>
                </a:cubicBezTo>
                <a:cubicBezTo>
                  <a:pt x="137" y="222"/>
                  <a:pt x="141" y="220"/>
                  <a:pt x="145" y="219"/>
                </a:cubicBezTo>
                <a:cubicBezTo>
                  <a:pt x="148" y="227"/>
                  <a:pt x="148" y="227"/>
                  <a:pt x="148" y="227"/>
                </a:cubicBezTo>
                <a:cubicBezTo>
                  <a:pt x="144" y="228"/>
                  <a:pt x="140" y="229"/>
                  <a:pt x="136" y="231"/>
                </a:cubicBezTo>
                <a:close/>
                <a:moveTo>
                  <a:pt x="4437" y="229"/>
                </a:moveTo>
                <a:cubicBezTo>
                  <a:pt x="4433" y="227"/>
                  <a:pt x="4430" y="226"/>
                  <a:pt x="4426" y="224"/>
                </a:cubicBezTo>
                <a:cubicBezTo>
                  <a:pt x="4429" y="217"/>
                  <a:pt x="4429" y="217"/>
                  <a:pt x="4429" y="217"/>
                </a:cubicBezTo>
                <a:cubicBezTo>
                  <a:pt x="4433" y="218"/>
                  <a:pt x="4437" y="220"/>
                  <a:pt x="4440" y="222"/>
                </a:cubicBezTo>
                <a:lnTo>
                  <a:pt x="4437" y="229"/>
                </a:lnTo>
                <a:close/>
                <a:moveTo>
                  <a:pt x="1610" y="229"/>
                </a:moveTo>
                <a:cubicBezTo>
                  <a:pt x="1607" y="227"/>
                  <a:pt x="1603" y="226"/>
                  <a:pt x="1599" y="225"/>
                </a:cubicBezTo>
                <a:cubicBezTo>
                  <a:pt x="1602" y="217"/>
                  <a:pt x="1602" y="217"/>
                  <a:pt x="1602" y="217"/>
                </a:cubicBezTo>
                <a:cubicBezTo>
                  <a:pt x="1606" y="218"/>
                  <a:pt x="1609" y="220"/>
                  <a:pt x="1613" y="221"/>
                </a:cubicBezTo>
                <a:lnTo>
                  <a:pt x="1610" y="229"/>
                </a:lnTo>
                <a:close/>
                <a:moveTo>
                  <a:pt x="5463" y="227"/>
                </a:moveTo>
                <a:cubicBezTo>
                  <a:pt x="5461" y="219"/>
                  <a:pt x="5461" y="219"/>
                  <a:pt x="5461" y="219"/>
                </a:cubicBezTo>
                <a:cubicBezTo>
                  <a:pt x="5465" y="218"/>
                  <a:pt x="5468" y="217"/>
                  <a:pt x="5472" y="215"/>
                </a:cubicBezTo>
                <a:cubicBezTo>
                  <a:pt x="5475" y="223"/>
                  <a:pt x="5475" y="223"/>
                  <a:pt x="5475" y="223"/>
                </a:cubicBezTo>
                <a:cubicBezTo>
                  <a:pt x="5471" y="224"/>
                  <a:pt x="5467" y="226"/>
                  <a:pt x="5463" y="227"/>
                </a:cubicBezTo>
                <a:close/>
                <a:moveTo>
                  <a:pt x="159" y="223"/>
                </a:moveTo>
                <a:cubicBezTo>
                  <a:pt x="156" y="215"/>
                  <a:pt x="156" y="215"/>
                  <a:pt x="156" y="215"/>
                </a:cubicBezTo>
                <a:cubicBezTo>
                  <a:pt x="160" y="214"/>
                  <a:pt x="164" y="212"/>
                  <a:pt x="168" y="211"/>
                </a:cubicBezTo>
                <a:cubicBezTo>
                  <a:pt x="170" y="219"/>
                  <a:pt x="170" y="219"/>
                  <a:pt x="170" y="219"/>
                </a:cubicBezTo>
                <a:cubicBezTo>
                  <a:pt x="167" y="220"/>
                  <a:pt x="163" y="221"/>
                  <a:pt x="159" y="223"/>
                </a:cubicBezTo>
                <a:close/>
                <a:moveTo>
                  <a:pt x="2917" y="221"/>
                </a:moveTo>
                <a:cubicBezTo>
                  <a:pt x="2914" y="214"/>
                  <a:pt x="2914" y="214"/>
                  <a:pt x="2914" y="214"/>
                </a:cubicBezTo>
                <a:cubicBezTo>
                  <a:pt x="2925" y="209"/>
                  <a:pt x="2925" y="209"/>
                  <a:pt x="2925" y="209"/>
                </a:cubicBezTo>
                <a:cubicBezTo>
                  <a:pt x="2928" y="217"/>
                  <a:pt x="2928" y="217"/>
                  <a:pt x="2928" y="217"/>
                </a:cubicBezTo>
                <a:lnTo>
                  <a:pt x="2917" y="221"/>
                </a:lnTo>
                <a:close/>
                <a:moveTo>
                  <a:pt x="1588" y="221"/>
                </a:moveTo>
                <a:cubicBezTo>
                  <a:pt x="1576" y="217"/>
                  <a:pt x="1576" y="217"/>
                  <a:pt x="1576" y="217"/>
                </a:cubicBezTo>
                <a:cubicBezTo>
                  <a:pt x="1579" y="209"/>
                  <a:pt x="1579" y="209"/>
                  <a:pt x="1579" y="209"/>
                </a:cubicBezTo>
                <a:cubicBezTo>
                  <a:pt x="1590" y="213"/>
                  <a:pt x="1590" y="213"/>
                  <a:pt x="1590" y="213"/>
                </a:cubicBezTo>
                <a:lnTo>
                  <a:pt x="1588" y="221"/>
                </a:lnTo>
                <a:close/>
                <a:moveTo>
                  <a:pt x="5486" y="219"/>
                </a:moveTo>
                <a:cubicBezTo>
                  <a:pt x="5484" y="212"/>
                  <a:pt x="5484" y="212"/>
                  <a:pt x="5484" y="212"/>
                </a:cubicBezTo>
                <a:cubicBezTo>
                  <a:pt x="5487" y="211"/>
                  <a:pt x="5491" y="209"/>
                  <a:pt x="5495" y="208"/>
                </a:cubicBezTo>
                <a:cubicBezTo>
                  <a:pt x="5498" y="216"/>
                  <a:pt x="5498" y="216"/>
                  <a:pt x="5498" y="216"/>
                </a:cubicBezTo>
                <a:cubicBezTo>
                  <a:pt x="5494" y="217"/>
                  <a:pt x="5490" y="218"/>
                  <a:pt x="5486" y="219"/>
                </a:cubicBezTo>
                <a:close/>
                <a:moveTo>
                  <a:pt x="4415" y="219"/>
                </a:moveTo>
                <a:cubicBezTo>
                  <a:pt x="4411" y="217"/>
                  <a:pt x="4408" y="216"/>
                  <a:pt x="4404" y="214"/>
                </a:cubicBezTo>
                <a:cubicBezTo>
                  <a:pt x="4408" y="207"/>
                  <a:pt x="4408" y="207"/>
                  <a:pt x="4408" y="207"/>
                </a:cubicBezTo>
                <a:cubicBezTo>
                  <a:pt x="4411" y="208"/>
                  <a:pt x="4415" y="210"/>
                  <a:pt x="4419" y="212"/>
                </a:cubicBezTo>
                <a:lnTo>
                  <a:pt x="4415" y="219"/>
                </a:lnTo>
                <a:close/>
                <a:moveTo>
                  <a:pt x="182" y="215"/>
                </a:moveTo>
                <a:cubicBezTo>
                  <a:pt x="179" y="207"/>
                  <a:pt x="179" y="207"/>
                  <a:pt x="179" y="207"/>
                </a:cubicBezTo>
                <a:cubicBezTo>
                  <a:pt x="183" y="206"/>
                  <a:pt x="187" y="205"/>
                  <a:pt x="191" y="204"/>
                </a:cubicBezTo>
                <a:cubicBezTo>
                  <a:pt x="193" y="211"/>
                  <a:pt x="193" y="211"/>
                  <a:pt x="193" y="211"/>
                </a:cubicBezTo>
                <a:cubicBezTo>
                  <a:pt x="189" y="212"/>
                  <a:pt x="186" y="214"/>
                  <a:pt x="182" y="215"/>
                </a:cubicBezTo>
                <a:close/>
                <a:moveTo>
                  <a:pt x="1565" y="213"/>
                </a:moveTo>
                <a:cubicBezTo>
                  <a:pt x="1561" y="212"/>
                  <a:pt x="1557" y="210"/>
                  <a:pt x="1554" y="209"/>
                </a:cubicBezTo>
                <a:cubicBezTo>
                  <a:pt x="1556" y="202"/>
                  <a:pt x="1556" y="202"/>
                  <a:pt x="1556" y="202"/>
                </a:cubicBezTo>
                <a:cubicBezTo>
                  <a:pt x="1560" y="203"/>
                  <a:pt x="1564" y="204"/>
                  <a:pt x="1568" y="205"/>
                </a:cubicBezTo>
                <a:lnTo>
                  <a:pt x="1565" y="213"/>
                </a:lnTo>
                <a:close/>
                <a:moveTo>
                  <a:pt x="5509" y="212"/>
                </a:moveTo>
                <a:cubicBezTo>
                  <a:pt x="5506" y="204"/>
                  <a:pt x="5506" y="204"/>
                  <a:pt x="5506" y="204"/>
                </a:cubicBezTo>
                <a:cubicBezTo>
                  <a:pt x="5510" y="203"/>
                  <a:pt x="5514" y="202"/>
                  <a:pt x="5518" y="200"/>
                </a:cubicBezTo>
                <a:cubicBezTo>
                  <a:pt x="5520" y="208"/>
                  <a:pt x="5520" y="208"/>
                  <a:pt x="5520" y="208"/>
                </a:cubicBezTo>
                <a:cubicBezTo>
                  <a:pt x="5517" y="209"/>
                  <a:pt x="5513" y="210"/>
                  <a:pt x="5509" y="212"/>
                </a:cubicBezTo>
                <a:close/>
                <a:moveTo>
                  <a:pt x="2939" y="212"/>
                </a:moveTo>
                <a:cubicBezTo>
                  <a:pt x="2936" y="204"/>
                  <a:pt x="2936" y="204"/>
                  <a:pt x="2936" y="204"/>
                </a:cubicBezTo>
                <a:cubicBezTo>
                  <a:pt x="2947" y="199"/>
                  <a:pt x="2947" y="199"/>
                  <a:pt x="2947" y="199"/>
                </a:cubicBezTo>
                <a:cubicBezTo>
                  <a:pt x="2950" y="207"/>
                  <a:pt x="2950" y="207"/>
                  <a:pt x="2950" y="207"/>
                </a:cubicBezTo>
                <a:lnTo>
                  <a:pt x="2939" y="212"/>
                </a:lnTo>
                <a:close/>
                <a:moveTo>
                  <a:pt x="4393" y="209"/>
                </a:moveTo>
                <a:cubicBezTo>
                  <a:pt x="4390" y="207"/>
                  <a:pt x="4386" y="205"/>
                  <a:pt x="4383" y="203"/>
                </a:cubicBezTo>
                <a:cubicBezTo>
                  <a:pt x="4386" y="196"/>
                  <a:pt x="4386" y="196"/>
                  <a:pt x="4386" y="196"/>
                </a:cubicBezTo>
                <a:cubicBezTo>
                  <a:pt x="4390" y="198"/>
                  <a:pt x="4393" y="200"/>
                  <a:pt x="4397" y="201"/>
                </a:cubicBezTo>
                <a:lnTo>
                  <a:pt x="4393" y="209"/>
                </a:lnTo>
                <a:close/>
                <a:moveTo>
                  <a:pt x="205" y="208"/>
                </a:moveTo>
                <a:cubicBezTo>
                  <a:pt x="202" y="200"/>
                  <a:pt x="202" y="200"/>
                  <a:pt x="202" y="200"/>
                </a:cubicBezTo>
                <a:cubicBezTo>
                  <a:pt x="206" y="199"/>
                  <a:pt x="210" y="197"/>
                  <a:pt x="214" y="196"/>
                </a:cubicBezTo>
                <a:cubicBezTo>
                  <a:pt x="216" y="204"/>
                  <a:pt x="216" y="204"/>
                  <a:pt x="216" y="204"/>
                </a:cubicBezTo>
                <a:cubicBezTo>
                  <a:pt x="212" y="205"/>
                  <a:pt x="208" y="206"/>
                  <a:pt x="205" y="208"/>
                </a:cubicBezTo>
                <a:close/>
                <a:moveTo>
                  <a:pt x="1542" y="205"/>
                </a:moveTo>
                <a:cubicBezTo>
                  <a:pt x="1538" y="204"/>
                  <a:pt x="1535" y="203"/>
                  <a:pt x="1531" y="202"/>
                </a:cubicBezTo>
                <a:cubicBezTo>
                  <a:pt x="1533" y="194"/>
                  <a:pt x="1533" y="194"/>
                  <a:pt x="1533" y="194"/>
                </a:cubicBezTo>
                <a:cubicBezTo>
                  <a:pt x="1537" y="195"/>
                  <a:pt x="1541" y="197"/>
                  <a:pt x="1545" y="198"/>
                </a:cubicBezTo>
                <a:lnTo>
                  <a:pt x="1542" y="205"/>
                </a:lnTo>
                <a:close/>
                <a:moveTo>
                  <a:pt x="5532" y="204"/>
                </a:moveTo>
                <a:cubicBezTo>
                  <a:pt x="5529" y="196"/>
                  <a:pt x="5529" y="196"/>
                  <a:pt x="5529" y="196"/>
                </a:cubicBezTo>
                <a:cubicBezTo>
                  <a:pt x="5533" y="195"/>
                  <a:pt x="5537" y="194"/>
                  <a:pt x="5541" y="192"/>
                </a:cubicBezTo>
                <a:cubicBezTo>
                  <a:pt x="5543" y="200"/>
                  <a:pt x="5543" y="200"/>
                  <a:pt x="5543" y="200"/>
                </a:cubicBezTo>
                <a:cubicBezTo>
                  <a:pt x="5539" y="201"/>
                  <a:pt x="5536" y="203"/>
                  <a:pt x="5532" y="204"/>
                </a:cubicBezTo>
                <a:close/>
                <a:moveTo>
                  <a:pt x="2961" y="202"/>
                </a:moveTo>
                <a:cubicBezTo>
                  <a:pt x="2958" y="194"/>
                  <a:pt x="2958" y="194"/>
                  <a:pt x="2958" y="194"/>
                </a:cubicBezTo>
                <a:cubicBezTo>
                  <a:pt x="2969" y="189"/>
                  <a:pt x="2969" y="189"/>
                  <a:pt x="2969" y="189"/>
                </a:cubicBezTo>
                <a:cubicBezTo>
                  <a:pt x="2972" y="197"/>
                  <a:pt x="2972" y="197"/>
                  <a:pt x="2972" y="197"/>
                </a:cubicBezTo>
                <a:lnTo>
                  <a:pt x="2961" y="202"/>
                </a:lnTo>
                <a:close/>
                <a:moveTo>
                  <a:pt x="228" y="200"/>
                </a:moveTo>
                <a:cubicBezTo>
                  <a:pt x="225" y="193"/>
                  <a:pt x="225" y="193"/>
                  <a:pt x="225" y="193"/>
                </a:cubicBezTo>
                <a:cubicBezTo>
                  <a:pt x="229" y="192"/>
                  <a:pt x="233" y="190"/>
                  <a:pt x="237" y="189"/>
                </a:cubicBezTo>
                <a:cubicBezTo>
                  <a:pt x="239" y="197"/>
                  <a:pt x="239" y="197"/>
                  <a:pt x="239" y="197"/>
                </a:cubicBezTo>
                <a:cubicBezTo>
                  <a:pt x="235" y="198"/>
                  <a:pt x="231" y="199"/>
                  <a:pt x="228" y="200"/>
                </a:cubicBezTo>
                <a:close/>
                <a:moveTo>
                  <a:pt x="1519" y="198"/>
                </a:moveTo>
                <a:cubicBezTo>
                  <a:pt x="1515" y="197"/>
                  <a:pt x="1512" y="196"/>
                  <a:pt x="1508" y="195"/>
                </a:cubicBezTo>
                <a:cubicBezTo>
                  <a:pt x="1510" y="187"/>
                  <a:pt x="1510" y="187"/>
                  <a:pt x="1510" y="187"/>
                </a:cubicBezTo>
                <a:cubicBezTo>
                  <a:pt x="1514" y="188"/>
                  <a:pt x="1518" y="189"/>
                  <a:pt x="1522" y="191"/>
                </a:cubicBezTo>
                <a:lnTo>
                  <a:pt x="1519" y="198"/>
                </a:lnTo>
                <a:close/>
                <a:moveTo>
                  <a:pt x="4372" y="198"/>
                </a:moveTo>
                <a:cubicBezTo>
                  <a:pt x="4368" y="196"/>
                  <a:pt x="4365" y="195"/>
                  <a:pt x="4361" y="193"/>
                </a:cubicBezTo>
                <a:cubicBezTo>
                  <a:pt x="4365" y="186"/>
                  <a:pt x="4365" y="186"/>
                  <a:pt x="4365" y="186"/>
                </a:cubicBezTo>
                <a:cubicBezTo>
                  <a:pt x="4368" y="187"/>
                  <a:pt x="4372" y="189"/>
                  <a:pt x="4375" y="191"/>
                </a:cubicBezTo>
                <a:lnTo>
                  <a:pt x="4372" y="198"/>
                </a:lnTo>
                <a:close/>
                <a:moveTo>
                  <a:pt x="5555" y="196"/>
                </a:moveTo>
                <a:cubicBezTo>
                  <a:pt x="5552" y="188"/>
                  <a:pt x="5552" y="188"/>
                  <a:pt x="5552" y="188"/>
                </a:cubicBezTo>
                <a:cubicBezTo>
                  <a:pt x="5563" y="184"/>
                  <a:pt x="5563" y="184"/>
                  <a:pt x="5563" y="184"/>
                </a:cubicBezTo>
                <a:cubicBezTo>
                  <a:pt x="5566" y="192"/>
                  <a:pt x="5566" y="192"/>
                  <a:pt x="5566" y="192"/>
                </a:cubicBezTo>
                <a:lnTo>
                  <a:pt x="5555" y="196"/>
                </a:lnTo>
                <a:close/>
                <a:moveTo>
                  <a:pt x="251" y="194"/>
                </a:moveTo>
                <a:cubicBezTo>
                  <a:pt x="248" y="186"/>
                  <a:pt x="248" y="186"/>
                  <a:pt x="248" y="186"/>
                </a:cubicBezTo>
                <a:cubicBezTo>
                  <a:pt x="252" y="185"/>
                  <a:pt x="256" y="184"/>
                  <a:pt x="260" y="183"/>
                </a:cubicBezTo>
                <a:cubicBezTo>
                  <a:pt x="262" y="190"/>
                  <a:pt x="262" y="190"/>
                  <a:pt x="262" y="190"/>
                </a:cubicBezTo>
                <a:cubicBezTo>
                  <a:pt x="258" y="191"/>
                  <a:pt x="254" y="192"/>
                  <a:pt x="251" y="194"/>
                </a:cubicBezTo>
                <a:close/>
                <a:moveTo>
                  <a:pt x="2983" y="192"/>
                </a:moveTo>
                <a:cubicBezTo>
                  <a:pt x="2980" y="185"/>
                  <a:pt x="2980" y="185"/>
                  <a:pt x="2980" y="185"/>
                </a:cubicBezTo>
                <a:cubicBezTo>
                  <a:pt x="2991" y="180"/>
                  <a:pt x="2991" y="180"/>
                  <a:pt x="2991" y="180"/>
                </a:cubicBezTo>
                <a:cubicBezTo>
                  <a:pt x="2994" y="187"/>
                  <a:pt x="2994" y="187"/>
                  <a:pt x="2994" y="187"/>
                </a:cubicBezTo>
                <a:lnTo>
                  <a:pt x="2983" y="192"/>
                </a:lnTo>
                <a:close/>
                <a:moveTo>
                  <a:pt x="1496" y="191"/>
                </a:moveTo>
                <a:cubicBezTo>
                  <a:pt x="1492" y="190"/>
                  <a:pt x="1488" y="189"/>
                  <a:pt x="1485" y="188"/>
                </a:cubicBezTo>
                <a:cubicBezTo>
                  <a:pt x="1487" y="180"/>
                  <a:pt x="1487" y="180"/>
                  <a:pt x="1487" y="180"/>
                </a:cubicBezTo>
                <a:cubicBezTo>
                  <a:pt x="1491" y="181"/>
                  <a:pt x="1494" y="183"/>
                  <a:pt x="1498" y="184"/>
                </a:cubicBezTo>
                <a:lnTo>
                  <a:pt x="1496" y="191"/>
                </a:lnTo>
                <a:close/>
                <a:moveTo>
                  <a:pt x="5577" y="188"/>
                </a:moveTo>
                <a:cubicBezTo>
                  <a:pt x="5575" y="180"/>
                  <a:pt x="5575" y="180"/>
                  <a:pt x="5575" y="180"/>
                </a:cubicBezTo>
                <a:cubicBezTo>
                  <a:pt x="5586" y="176"/>
                  <a:pt x="5586" y="176"/>
                  <a:pt x="5586" y="176"/>
                </a:cubicBezTo>
                <a:cubicBezTo>
                  <a:pt x="5589" y="184"/>
                  <a:pt x="5589" y="184"/>
                  <a:pt x="5589" y="184"/>
                </a:cubicBezTo>
                <a:lnTo>
                  <a:pt x="5577" y="188"/>
                </a:lnTo>
                <a:close/>
                <a:moveTo>
                  <a:pt x="4350" y="187"/>
                </a:moveTo>
                <a:cubicBezTo>
                  <a:pt x="4339" y="182"/>
                  <a:pt x="4339" y="182"/>
                  <a:pt x="4339" y="182"/>
                </a:cubicBezTo>
                <a:cubicBezTo>
                  <a:pt x="4343" y="175"/>
                  <a:pt x="4343" y="175"/>
                  <a:pt x="4343" y="175"/>
                </a:cubicBezTo>
                <a:cubicBezTo>
                  <a:pt x="4354" y="180"/>
                  <a:pt x="4354" y="180"/>
                  <a:pt x="4354" y="180"/>
                </a:cubicBezTo>
                <a:lnTo>
                  <a:pt x="4350" y="187"/>
                </a:lnTo>
                <a:close/>
                <a:moveTo>
                  <a:pt x="274" y="187"/>
                </a:moveTo>
                <a:cubicBezTo>
                  <a:pt x="272" y="179"/>
                  <a:pt x="272" y="179"/>
                  <a:pt x="272" y="179"/>
                </a:cubicBezTo>
                <a:cubicBezTo>
                  <a:pt x="275" y="178"/>
                  <a:pt x="279" y="177"/>
                  <a:pt x="283" y="176"/>
                </a:cubicBezTo>
                <a:cubicBezTo>
                  <a:pt x="285" y="184"/>
                  <a:pt x="285" y="184"/>
                  <a:pt x="285" y="184"/>
                </a:cubicBezTo>
                <a:cubicBezTo>
                  <a:pt x="281" y="185"/>
                  <a:pt x="278" y="186"/>
                  <a:pt x="274" y="187"/>
                </a:cubicBezTo>
                <a:close/>
                <a:moveTo>
                  <a:pt x="1473" y="185"/>
                </a:moveTo>
                <a:cubicBezTo>
                  <a:pt x="1469" y="184"/>
                  <a:pt x="1465" y="183"/>
                  <a:pt x="1461" y="182"/>
                </a:cubicBezTo>
                <a:cubicBezTo>
                  <a:pt x="1463" y="174"/>
                  <a:pt x="1463" y="174"/>
                  <a:pt x="1463" y="174"/>
                </a:cubicBezTo>
                <a:cubicBezTo>
                  <a:pt x="1467" y="175"/>
                  <a:pt x="1471" y="176"/>
                  <a:pt x="1475" y="177"/>
                </a:cubicBezTo>
                <a:lnTo>
                  <a:pt x="1473" y="185"/>
                </a:lnTo>
                <a:close/>
                <a:moveTo>
                  <a:pt x="3005" y="182"/>
                </a:moveTo>
                <a:cubicBezTo>
                  <a:pt x="3002" y="175"/>
                  <a:pt x="3002" y="175"/>
                  <a:pt x="3002" y="175"/>
                </a:cubicBezTo>
                <a:cubicBezTo>
                  <a:pt x="3013" y="170"/>
                  <a:pt x="3013" y="170"/>
                  <a:pt x="3013" y="170"/>
                </a:cubicBezTo>
                <a:cubicBezTo>
                  <a:pt x="3016" y="177"/>
                  <a:pt x="3016" y="177"/>
                  <a:pt x="3016" y="177"/>
                </a:cubicBezTo>
                <a:lnTo>
                  <a:pt x="3005" y="182"/>
                </a:lnTo>
                <a:close/>
                <a:moveTo>
                  <a:pt x="297" y="181"/>
                </a:moveTo>
                <a:cubicBezTo>
                  <a:pt x="295" y="173"/>
                  <a:pt x="295" y="173"/>
                  <a:pt x="295" y="173"/>
                </a:cubicBezTo>
                <a:cubicBezTo>
                  <a:pt x="299" y="172"/>
                  <a:pt x="303" y="171"/>
                  <a:pt x="306" y="170"/>
                </a:cubicBezTo>
                <a:cubicBezTo>
                  <a:pt x="308" y="178"/>
                  <a:pt x="308" y="178"/>
                  <a:pt x="308" y="178"/>
                </a:cubicBezTo>
                <a:cubicBezTo>
                  <a:pt x="305" y="179"/>
                  <a:pt x="301" y="180"/>
                  <a:pt x="297" y="181"/>
                </a:cubicBezTo>
                <a:close/>
                <a:moveTo>
                  <a:pt x="5600" y="180"/>
                </a:moveTo>
                <a:cubicBezTo>
                  <a:pt x="5597" y="172"/>
                  <a:pt x="5597" y="172"/>
                  <a:pt x="5597" y="172"/>
                </a:cubicBezTo>
                <a:cubicBezTo>
                  <a:pt x="5609" y="168"/>
                  <a:pt x="5609" y="168"/>
                  <a:pt x="5609" y="168"/>
                </a:cubicBezTo>
                <a:cubicBezTo>
                  <a:pt x="5611" y="175"/>
                  <a:pt x="5611" y="175"/>
                  <a:pt x="5611" y="175"/>
                </a:cubicBezTo>
                <a:lnTo>
                  <a:pt x="5600" y="180"/>
                </a:lnTo>
                <a:close/>
                <a:moveTo>
                  <a:pt x="1450" y="179"/>
                </a:moveTo>
                <a:cubicBezTo>
                  <a:pt x="1446" y="178"/>
                  <a:pt x="1442" y="177"/>
                  <a:pt x="1438" y="176"/>
                </a:cubicBezTo>
                <a:cubicBezTo>
                  <a:pt x="1440" y="168"/>
                  <a:pt x="1440" y="168"/>
                  <a:pt x="1440" y="168"/>
                </a:cubicBezTo>
                <a:cubicBezTo>
                  <a:pt x="1444" y="169"/>
                  <a:pt x="1448" y="170"/>
                  <a:pt x="1452" y="171"/>
                </a:cubicBezTo>
                <a:lnTo>
                  <a:pt x="1450" y="179"/>
                </a:lnTo>
                <a:close/>
                <a:moveTo>
                  <a:pt x="4329" y="177"/>
                </a:moveTo>
                <a:cubicBezTo>
                  <a:pt x="4318" y="171"/>
                  <a:pt x="4318" y="171"/>
                  <a:pt x="4318" y="171"/>
                </a:cubicBezTo>
                <a:cubicBezTo>
                  <a:pt x="4322" y="164"/>
                  <a:pt x="4322" y="164"/>
                  <a:pt x="4322" y="164"/>
                </a:cubicBezTo>
                <a:cubicBezTo>
                  <a:pt x="4332" y="169"/>
                  <a:pt x="4332" y="169"/>
                  <a:pt x="4332" y="169"/>
                </a:cubicBezTo>
                <a:lnTo>
                  <a:pt x="4329" y="177"/>
                </a:lnTo>
                <a:close/>
                <a:moveTo>
                  <a:pt x="320" y="175"/>
                </a:moveTo>
                <a:cubicBezTo>
                  <a:pt x="318" y="167"/>
                  <a:pt x="318" y="167"/>
                  <a:pt x="318" y="167"/>
                </a:cubicBezTo>
                <a:cubicBezTo>
                  <a:pt x="322" y="166"/>
                  <a:pt x="326" y="165"/>
                  <a:pt x="330" y="164"/>
                </a:cubicBezTo>
                <a:cubicBezTo>
                  <a:pt x="332" y="172"/>
                  <a:pt x="332" y="172"/>
                  <a:pt x="332" y="172"/>
                </a:cubicBezTo>
                <a:cubicBezTo>
                  <a:pt x="328" y="173"/>
                  <a:pt x="324" y="174"/>
                  <a:pt x="320" y="175"/>
                </a:cubicBezTo>
                <a:close/>
                <a:moveTo>
                  <a:pt x="1426" y="173"/>
                </a:moveTo>
                <a:cubicBezTo>
                  <a:pt x="1423" y="172"/>
                  <a:pt x="1419" y="171"/>
                  <a:pt x="1415" y="170"/>
                </a:cubicBezTo>
                <a:cubicBezTo>
                  <a:pt x="1417" y="162"/>
                  <a:pt x="1417" y="162"/>
                  <a:pt x="1417" y="162"/>
                </a:cubicBezTo>
                <a:cubicBezTo>
                  <a:pt x="1421" y="163"/>
                  <a:pt x="1424" y="164"/>
                  <a:pt x="1428" y="165"/>
                </a:cubicBezTo>
                <a:lnTo>
                  <a:pt x="1426" y="173"/>
                </a:lnTo>
                <a:close/>
                <a:moveTo>
                  <a:pt x="3027" y="172"/>
                </a:moveTo>
                <a:cubicBezTo>
                  <a:pt x="3024" y="165"/>
                  <a:pt x="3024" y="165"/>
                  <a:pt x="3024" y="165"/>
                </a:cubicBezTo>
                <a:cubicBezTo>
                  <a:pt x="3035" y="160"/>
                  <a:pt x="3035" y="160"/>
                  <a:pt x="3035" y="160"/>
                </a:cubicBezTo>
                <a:cubicBezTo>
                  <a:pt x="3038" y="167"/>
                  <a:pt x="3038" y="167"/>
                  <a:pt x="3038" y="167"/>
                </a:cubicBezTo>
                <a:lnTo>
                  <a:pt x="3027" y="172"/>
                </a:lnTo>
                <a:close/>
                <a:moveTo>
                  <a:pt x="5623" y="171"/>
                </a:moveTo>
                <a:cubicBezTo>
                  <a:pt x="5620" y="164"/>
                  <a:pt x="5620" y="164"/>
                  <a:pt x="5620" y="164"/>
                </a:cubicBezTo>
                <a:cubicBezTo>
                  <a:pt x="5631" y="160"/>
                  <a:pt x="5631" y="160"/>
                  <a:pt x="5631" y="160"/>
                </a:cubicBezTo>
                <a:cubicBezTo>
                  <a:pt x="5634" y="167"/>
                  <a:pt x="5634" y="167"/>
                  <a:pt x="5634" y="167"/>
                </a:cubicBezTo>
                <a:lnTo>
                  <a:pt x="5623" y="171"/>
                </a:lnTo>
                <a:close/>
                <a:moveTo>
                  <a:pt x="343" y="169"/>
                </a:moveTo>
                <a:cubicBezTo>
                  <a:pt x="341" y="161"/>
                  <a:pt x="341" y="161"/>
                  <a:pt x="341" y="161"/>
                </a:cubicBezTo>
                <a:cubicBezTo>
                  <a:pt x="345" y="161"/>
                  <a:pt x="349" y="160"/>
                  <a:pt x="353" y="159"/>
                </a:cubicBezTo>
                <a:cubicBezTo>
                  <a:pt x="355" y="166"/>
                  <a:pt x="355" y="166"/>
                  <a:pt x="355" y="166"/>
                </a:cubicBezTo>
                <a:cubicBezTo>
                  <a:pt x="351" y="167"/>
                  <a:pt x="347" y="168"/>
                  <a:pt x="343" y="169"/>
                </a:cubicBezTo>
                <a:close/>
                <a:moveTo>
                  <a:pt x="1403" y="167"/>
                </a:moveTo>
                <a:cubicBezTo>
                  <a:pt x="1399" y="166"/>
                  <a:pt x="1395" y="165"/>
                  <a:pt x="1391" y="164"/>
                </a:cubicBezTo>
                <a:cubicBezTo>
                  <a:pt x="1393" y="156"/>
                  <a:pt x="1393" y="156"/>
                  <a:pt x="1393" y="156"/>
                </a:cubicBezTo>
                <a:cubicBezTo>
                  <a:pt x="1397" y="157"/>
                  <a:pt x="1401" y="158"/>
                  <a:pt x="1405" y="159"/>
                </a:cubicBezTo>
                <a:lnTo>
                  <a:pt x="1403" y="167"/>
                </a:lnTo>
                <a:close/>
                <a:moveTo>
                  <a:pt x="4307" y="166"/>
                </a:moveTo>
                <a:cubicBezTo>
                  <a:pt x="4296" y="160"/>
                  <a:pt x="4296" y="160"/>
                  <a:pt x="4296" y="160"/>
                </a:cubicBezTo>
                <a:cubicBezTo>
                  <a:pt x="4300" y="153"/>
                  <a:pt x="4300" y="153"/>
                  <a:pt x="4300" y="153"/>
                </a:cubicBezTo>
                <a:cubicBezTo>
                  <a:pt x="4311" y="158"/>
                  <a:pt x="4311" y="158"/>
                  <a:pt x="4311" y="158"/>
                </a:cubicBezTo>
                <a:lnTo>
                  <a:pt x="4307" y="166"/>
                </a:lnTo>
                <a:close/>
                <a:moveTo>
                  <a:pt x="367" y="164"/>
                </a:moveTo>
                <a:cubicBezTo>
                  <a:pt x="365" y="156"/>
                  <a:pt x="365" y="156"/>
                  <a:pt x="365" y="156"/>
                </a:cubicBezTo>
                <a:cubicBezTo>
                  <a:pt x="369" y="155"/>
                  <a:pt x="373" y="154"/>
                  <a:pt x="377" y="153"/>
                </a:cubicBezTo>
                <a:cubicBezTo>
                  <a:pt x="378" y="161"/>
                  <a:pt x="378" y="161"/>
                  <a:pt x="378" y="161"/>
                </a:cubicBezTo>
                <a:cubicBezTo>
                  <a:pt x="374" y="162"/>
                  <a:pt x="370" y="163"/>
                  <a:pt x="367" y="164"/>
                </a:cubicBezTo>
                <a:close/>
                <a:moveTo>
                  <a:pt x="5645" y="163"/>
                </a:moveTo>
                <a:cubicBezTo>
                  <a:pt x="5642" y="155"/>
                  <a:pt x="5642" y="155"/>
                  <a:pt x="5642" y="155"/>
                </a:cubicBezTo>
                <a:cubicBezTo>
                  <a:pt x="5654" y="151"/>
                  <a:pt x="5654" y="151"/>
                  <a:pt x="5654" y="151"/>
                </a:cubicBezTo>
                <a:cubicBezTo>
                  <a:pt x="5657" y="159"/>
                  <a:pt x="5657" y="159"/>
                  <a:pt x="5657" y="159"/>
                </a:cubicBezTo>
                <a:lnTo>
                  <a:pt x="5645" y="163"/>
                </a:lnTo>
                <a:close/>
                <a:moveTo>
                  <a:pt x="3049" y="163"/>
                </a:moveTo>
                <a:cubicBezTo>
                  <a:pt x="3046" y="155"/>
                  <a:pt x="3046" y="155"/>
                  <a:pt x="3046" y="155"/>
                </a:cubicBezTo>
                <a:cubicBezTo>
                  <a:pt x="3057" y="150"/>
                  <a:pt x="3057" y="150"/>
                  <a:pt x="3057" y="150"/>
                </a:cubicBezTo>
                <a:cubicBezTo>
                  <a:pt x="3060" y="158"/>
                  <a:pt x="3060" y="158"/>
                  <a:pt x="3060" y="158"/>
                </a:cubicBezTo>
                <a:lnTo>
                  <a:pt x="3049" y="163"/>
                </a:lnTo>
                <a:close/>
                <a:moveTo>
                  <a:pt x="1380" y="161"/>
                </a:moveTo>
                <a:cubicBezTo>
                  <a:pt x="1376" y="161"/>
                  <a:pt x="1372" y="160"/>
                  <a:pt x="1368" y="159"/>
                </a:cubicBezTo>
                <a:cubicBezTo>
                  <a:pt x="1370" y="151"/>
                  <a:pt x="1370" y="151"/>
                  <a:pt x="1370" y="151"/>
                </a:cubicBezTo>
                <a:cubicBezTo>
                  <a:pt x="1373" y="152"/>
                  <a:pt x="1377" y="153"/>
                  <a:pt x="1381" y="154"/>
                </a:cubicBezTo>
                <a:lnTo>
                  <a:pt x="1380" y="161"/>
                </a:lnTo>
                <a:close/>
                <a:moveTo>
                  <a:pt x="390" y="159"/>
                </a:moveTo>
                <a:cubicBezTo>
                  <a:pt x="388" y="151"/>
                  <a:pt x="388" y="151"/>
                  <a:pt x="388" y="151"/>
                </a:cubicBezTo>
                <a:cubicBezTo>
                  <a:pt x="392" y="150"/>
                  <a:pt x="396" y="149"/>
                  <a:pt x="400" y="148"/>
                </a:cubicBezTo>
                <a:cubicBezTo>
                  <a:pt x="402" y="156"/>
                  <a:pt x="402" y="156"/>
                  <a:pt x="402" y="156"/>
                </a:cubicBezTo>
                <a:cubicBezTo>
                  <a:pt x="398" y="157"/>
                  <a:pt x="394" y="158"/>
                  <a:pt x="390" y="159"/>
                </a:cubicBezTo>
                <a:close/>
                <a:moveTo>
                  <a:pt x="1356" y="156"/>
                </a:moveTo>
                <a:cubicBezTo>
                  <a:pt x="1352" y="155"/>
                  <a:pt x="1348" y="155"/>
                  <a:pt x="1344" y="154"/>
                </a:cubicBezTo>
                <a:cubicBezTo>
                  <a:pt x="1346" y="146"/>
                  <a:pt x="1346" y="146"/>
                  <a:pt x="1346" y="146"/>
                </a:cubicBezTo>
                <a:cubicBezTo>
                  <a:pt x="1350" y="147"/>
                  <a:pt x="1354" y="148"/>
                  <a:pt x="1358" y="148"/>
                </a:cubicBezTo>
                <a:lnTo>
                  <a:pt x="1356" y="156"/>
                </a:lnTo>
                <a:close/>
                <a:moveTo>
                  <a:pt x="4286" y="155"/>
                </a:moveTo>
                <a:cubicBezTo>
                  <a:pt x="4275" y="149"/>
                  <a:pt x="4275" y="149"/>
                  <a:pt x="4275" y="149"/>
                </a:cubicBezTo>
                <a:cubicBezTo>
                  <a:pt x="4279" y="142"/>
                  <a:pt x="4279" y="142"/>
                  <a:pt x="4279" y="142"/>
                </a:cubicBezTo>
                <a:cubicBezTo>
                  <a:pt x="4289" y="148"/>
                  <a:pt x="4289" y="148"/>
                  <a:pt x="4289" y="148"/>
                </a:cubicBezTo>
                <a:lnTo>
                  <a:pt x="4286" y="155"/>
                </a:lnTo>
                <a:close/>
                <a:moveTo>
                  <a:pt x="5668" y="154"/>
                </a:moveTo>
                <a:cubicBezTo>
                  <a:pt x="5665" y="147"/>
                  <a:pt x="5665" y="147"/>
                  <a:pt x="5665" y="147"/>
                </a:cubicBezTo>
                <a:cubicBezTo>
                  <a:pt x="5676" y="142"/>
                  <a:pt x="5676" y="142"/>
                  <a:pt x="5676" y="142"/>
                </a:cubicBezTo>
                <a:cubicBezTo>
                  <a:pt x="5679" y="150"/>
                  <a:pt x="5679" y="150"/>
                  <a:pt x="5679" y="150"/>
                </a:cubicBezTo>
                <a:lnTo>
                  <a:pt x="5668" y="154"/>
                </a:lnTo>
                <a:close/>
                <a:moveTo>
                  <a:pt x="413" y="154"/>
                </a:moveTo>
                <a:cubicBezTo>
                  <a:pt x="412" y="146"/>
                  <a:pt x="412" y="146"/>
                  <a:pt x="412" y="146"/>
                </a:cubicBezTo>
                <a:cubicBezTo>
                  <a:pt x="416" y="145"/>
                  <a:pt x="420" y="144"/>
                  <a:pt x="424" y="144"/>
                </a:cubicBezTo>
                <a:cubicBezTo>
                  <a:pt x="425" y="151"/>
                  <a:pt x="425" y="151"/>
                  <a:pt x="425" y="151"/>
                </a:cubicBezTo>
                <a:cubicBezTo>
                  <a:pt x="421" y="152"/>
                  <a:pt x="417" y="153"/>
                  <a:pt x="413" y="154"/>
                </a:cubicBezTo>
                <a:close/>
                <a:moveTo>
                  <a:pt x="3071" y="153"/>
                </a:moveTo>
                <a:cubicBezTo>
                  <a:pt x="3068" y="146"/>
                  <a:pt x="3068" y="146"/>
                  <a:pt x="3068" y="146"/>
                </a:cubicBezTo>
                <a:cubicBezTo>
                  <a:pt x="3072" y="144"/>
                  <a:pt x="3075" y="143"/>
                  <a:pt x="3079" y="141"/>
                </a:cubicBezTo>
                <a:cubicBezTo>
                  <a:pt x="3082" y="148"/>
                  <a:pt x="3082" y="148"/>
                  <a:pt x="3082" y="148"/>
                </a:cubicBezTo>
                <a:cubicBezTo>
                  <a:pt x="3079" y="150"/>
                  <a:pt x="3075" y="151"/>
                  <a:pt x="3071" y="153"/>
                </a:cubicBezTo>
                <a:close/>
                <a:moveTo>
                  <a:pt x="1332" y="151"/>
                </a:moveTo>
                <a:cubicBezTo>
                  <a:pt x="1329" y="151"/>
                  <a:pt x="1325" y="150"/>
                  <a:pt x="1321" y="149"/>
                </a:cubicBezTo>
                <a:cubicBezTo>
                  <a:pt x="1322" y="141"/>
                  <a:pt x="1322" y="141"/>
                  <a:pt x="1322" y="141"/>
                </a:cubicBezTo>
                <a:cubicBezTo>
                  <a:pt x="1326" y="142"/>
                  <a:pt x="1330" y="143"/>
                  <a:pt x="1334" y="144"/>
                </a:cubicBezTo>
                <a:lnTo>
                  <a:pt x="1332" y="151"/>
                </a:lnTo>
                <a:close/>
                <a:moveTo>
                  <a:pt x="437" y="149"/>
                </a:moveTo>
                <a:cubicBezTo>
                  <a:pt x="435" y="141"/>
                  <a:pt x="435" y="141"/>
                  <a:pt x="435" y="141"/>
                </a:cubicBezTo>
                <a:cubicBezTo>
                  <a:pt x="439" y="141"/>
                  <a:pt x="443" y="140"/>
                  <a:pt x="447" y="139"/>
                </a:cubicBezTo>
                <a:cubicBezTo>
                  <a:pt x="449" y="147"/>
                  <a:pt x="449" y="147"/>
                  <a:pt x="449" y="147"/>
                </a:cubicBezTo>
                <a:cubicBezTo>
                  <a:pt x="445" y="148"/>
                  <a:pt x="441" y="148"/>
                  <a:pt x="437" y="149"/>
                </a:cubicBezTo>
                <a:close/>
                <a:moveTo>
                  <a:pt x="1309" y="147"/>
                </a:moveTo>
                <a:cubicBezTo>
                  <a:pt x="1305" y="146"/>
                  <a:pt x="1301" y="145"/>
                  <a:pt x="1297" y="145"/>
                </a:cubicBezTo>
                <a:cubicBezTo>
                  <a:pt x="1298" y="137"/>
                  <a:pt x="1298" y="137"/>
                  <a:pt x="1298" y="137"/>
                </a:cubicBezTo>
                <a:cubicBezTo>
                  <a:pt x="1302" y="138"/>
                  <a:pt x="1306" y="138"/>
                  <a:pt x="1310" y="139"/>
                </a:cubicBezTo>
                <a:lnTo>
                  <a:pt x="1309" y="147"/>
                </a:lnTo>
                <a:close/>
                <a:moveTo>
                  <a:pt x="5690" y="146"/>
                </a:moveTo>
                <a:cubicBezTo>
                  <a:pt x="5687" y="138"/>
                  <a:pt x="5687" y="138"/>
                  <a:pt x="5687" y="138"/>
                </a:cubicBezTo>
                <a:cubicBezTo>
                  <a:pt x="5699" y="134"/>
                  <a:pt x="5699" y="134"/>
                  <a:pt x="5699" y="134"/>
                </a:cubicBezTo>
                <a:cubicBezTo>
                  <a:pt x="5701" y="141"/>
                  <a:pt x="5701" y="141"/>
                  <a:pt x="5701" y="141"/>
                </a:cubicBezTo>
                <a:lnTo>
                  <a:pt x="5690" y="146"/>
                </a:lnTo>
                <a:close/>
                <a:moveTo>
                  <a:pt x="461" y="145"/>
                </a:moveTo>
                <a:cubicBezTo>
                  <a:pt x="459" y="137"/>
                  <a:pt x="459" y="137"/>
                  <a:pt x="459" y="137"/>
                </a:cubicBezTo>
                <a:cubicBezTo>
                  <a:pt x="463" y="136"/>
                  <a:pt x="467" y="136"/>
                  <a:pt x="471" y="135"/>
                </a:cubicBezTo>
                <a:cubicBezTo>
                  <a:pt x="472" y="143"/>
                  <a:pt x="472" y="143"/>
                  <a:pt x="472" y="143"/>
                </a:cubicBezTo>
                <a:cubicBezTo>
                  <a:pt x="468" y="143"/>
                  <a:pt x="464" y="144"/>
                  <a:pt x="461" y="145"/>
                </a:cubicBezTo>
                <a:close/>
                <a:moveTo>
                  <a:pt x="4264" y="144"/>
                </a:moveTo>
                <a:cubicBezTo>
                  <a:pt x="4261" y="142"/>
                  <a:pt x="4257" y="141"/>
                  <a:pt x="4253" y="139"/>
                </a:cubicBezTo>
                <a:cubicBezTo>
                  <a:pt x="4257" y="132"/>
                  <a:pt x="4257" y="132"/>
                  <a:pt x="4257" y="132"/>
                </a:cubicBezTo>
                <a:cubicBezTo>
                  <a:pt x="4261" y="133"/>
                  <a:pt x="4264" y="135"/>
                  <a:pt x="4268" y="137"/>
                </a:cubicBezTo>
                <a:lnTo>
                  <a:pt x="4264" y="144"/>
                </a:lnTo>
                <a:close/>
                <a:moveTo>
                  <a:pt x="3093" y="144"/>
                </a:moveTo>
                <a:cubicBezTo>
                  <a:pt x="3090" y="136"/>
                  <a:pt x="3090" y="136"/>
                  <a:pt x="3090" y="136"/>
                </a:cubicBezTo>
                <a:cubicBezTo>
                  <a:pt x="3101" y="132"/>
                  <a:pt x="3101" y="132"/>
                  <a:pt x="3101" y="132"/>
                </a:cubicBezTo>
                <a:cubicBezTo>
                  <a:pt x="3104" y="139"/>
                  <a:pt x="3104" y="139"/>
                  <a:pt x="3104" y="139"/>
                </a:cubicBezTo>
                <a:lnTo>
                  <a:pt x="3093" y="144"/>
                </a:lnTo>
                <a:close/>
                <a:moveTo>
                  <a:pt x="1285" y="143"/>
                </a:moveTo>
                <a:cubicBezTo>
                  <a:pt x="1281" y="142"/>
                  <a:pt x="1277" y="141"/>
                  <a:pt x="1273" y="140"/>
                </a:cubicBezTo>
                <a:cubicBezTo>
                  <a:pt x="1275" y="133"/>
                  <a:pt x="1275" y="133"/>
                  <a:pt x="1275" y="133"/>
                </a:cubicBezTo>
                <a:cubicBezTo>
                  <a:pt x="1279" y="133"/>
                  <a:pt x="1283" y="134"/>
                  <a:pt x="1287" y="135"/>
                </a:cubicBezTo>
                <a:lnTo>
                  <a:pt x="1285" y="143"/>
                </a:lnTo>
                <a:close/>
                <a:moveTo>
                  <a:pt x="484" y="141"/>
                </a:moveTo>
                <a:cubicBezTo>
                  <a:pt x="483" y="133"/>
                  <a:pt x="483" y="133"/>
                  <a:pt x="483" y="133"/>
                </a:cubicBezTo>
                <a:cubicBezTo>
                  <a:pt x="487" y="132"/>
                  <a:pt x="491" y="131"/>
                  <a:pt x="495" y="131"/>
                </a:cubicBezTo>
                <a:cubicBezTo>
                  <a:pt x="496" y="139"/>
                  <a:pt x="496" y="139"/>
                  <a:pt x="496" y="139"/>
                </a:cubicBezTo>
                <a:cubicBezTo>
                  <a:pt x="492" y="139"/>
                  <a:pt x="488" y="140"/>
                  <a:pt x="484" y="141"/>
                </a:cubicBezTo>
                <a:close/>
                <a:moveTo>
                  <a:pt x="1261" y="138"/>
                </a:moveTo>
                <a:cubicBezTo>
                  <a:pt x="1257" y="138"/>
                  <a:pt x="1254" y="137"/>
                  <a:pt x="1250" y="137"/>
                </a:cubicBezTo>
                <a:cubicBezTo>
                  <a:pt x="1251" y="129"/>
                  <a:pt x="1251" y="129"/>
                  <a:pt x="1251" y="129"/>
                </a:cubicBezTo>
                <a:cubicBezTo>
                  <a:pt x="1255" y="129"/>
                  <a:pt x="1259" y="130"/>
                  <a:pt x="1263" y="131"/>
                </a:cubicBezTo>
                <a:lnTo>
                  <a:pt x="1261" y="138"/>
                </a:lnTo>
                <a:close/>
                <a:moveTo>
                  <a:pt x="5713" y="137"/>
                </a:moveTo>
                <a:cubicBezTo>
                  <a:pt x="5710" y="129"/>
                  <a:pt x="5710" y="129"/>
                  <a:pt x="5710" y="129"/>
                </a:cubicBezTo>
                <a:cubicBezTo>
                  <a:pt x="5721" y="125"/>
                  <a:pt x="5721" y="125"/>
                  <a:pt x="5721" y="125"/>
                </a:cubicBezTo>
                <a:cubicBezTo>
                  <a:pt x="5724" y="133"/>
                  <a:pt x="5724" y="133"/>
                  <a:pt x="5724" y="133"/>
                </a:cubicBezTo>
                <a:lnTo>
                  <a:pt x="5713" y="137"/>
                </a:lnTo>
                <a:close/>
                <a:moveTo>
                  <a:pt x="508" y="137"/>
                </a:moveTo>
                <a:cubicBezTo>
                  <a:pt x="507" y="129"/>
                  <a:pt x="507" y="129"/>
                  <a:pt x="507" y="129"/>
                </a:cubicBezTo>
                <a:cubicBezTo>
                  <a:pt x="510" y="128"/>
                  <a:pt x="514" y="128"/>
                  <a:pt x="518" y="127"/>
                </a:cubicBezTo>
                <a:cubicBezTo>
                  <a:pt x="520" y="135"/>
                  <a:pt x="520" y="135"/>
                  <a:pt x="520" y="135"/>
                </a:cubicBezTo>
                <a:cubicBezTo>
                  <a:pt x="516" y="136"/>
                  <a:pt x="512" y="136"/>
                  <a:pt x="508" y="137"/>
                </a:cubicBezTo>
                <a:close/>
                <a:moveTo>
                  <a:pt x="1238" y="135"/>
                </a:moveTo>
                <a:cubicBezTo>
                  <a:pt x="1234" y="134"/>
                  <a:pt x="1230" y="133"/>
                  <a:pt x="1226" y="133"/>
                </a:cubicBezTo>
                <a:cubicBezTo>
                  <a:pt x="1227" y="125"/>
                  <a:pt x="1227" y="125"/>
                  <a:pt x="1227" y="125"/>
                </a:cubicBezTo>
                <a:cubicBezTo>
                  <a:pt x="1231" y="126"/>
                  <a:pt x="1235" y="126"/>
                  <a:pt x="1239" y="127"/>
                </a:cubicBezTo>
                <a:lnTo>
                  <a:pt x="1238" y="135"/>
                </a:lnTo>
                <a:close/>
                <a:moveTo>
                  <a:pt x="3116" y="134"/>
                </a:moveTo>
                <a:cubicBezTo>
                  <a:pt x="3112" y="127"/>
                  <a:pt x="3112" y="127"/>
                  <a:pt x="3112" y="127"/>
                </a:cubicBezTo>
                <a:cubicBezTo>
                  <a:pt x="3116" y="125"/>
                  <a:pt x="3120" y="124"/>
                  <a:pt x="3124" y="122"/>
                </a:cubicBezTo>
                <a:cubicBezTo>
                  <a:pt x="3127" y="130"/>
                  <a:pt x="3127" y="130"/>
                  <a:pt x="3127" y="130"/>
                </a:cubicBezTo>
                <a:cubicBezTo>
                  <a:pt x="3123" y="131"/>
                  <a:pt x="3119" y="133"/>
                  <a:pt x="3116" y="134"/>
                </a:cubicBezTo>
                <a:close/>
                <a:moveTo>
                  <a:pt x="4243" y="134"/>
                </a:moveTo>
                <a:cubicBezTo>
                  <a:pt x="4239" y="132"/>
                  <a:pt x="4235" y="130"/>
                  <a:pt x="4232" y="128"/>
                </a:cubicBezTo>
                <a:cubicBezTo>
                  <a:pt x="4235" y="121"/>
                  <a:pt x="4235" y="121"/>
                  <a:pt x="4235" y="121"/>
                </a:cubicBezTo>
                <a:cubicBezTo>
                  <a:pt x="4239" y="123"/>
                  <a:pt x="4242" y="125"/>
                  <a:pt x="4246" y="126"/>
                </a:cubicBezTo>
                <a:lnTo>
                  <a:pt x="4243" y="134"/>
                </a:lnTo>
                <a:close/>
                <a:moveTo>
                  <a:pt x="531" y="133"/>
                </a:moveTo>
                <a:cubicBezTo>
                  <a:pt x="530" y="125"/>
                  <a:pt x="530" y="125"/>
                  <a:pt x="530" y="125"/>
                </a:cubicBezTo>
                <a:cubicBezTo>
                  <a:pt x="534" y="125"/>
                  <a:pt x="538" y="124"/>
                  <a:pt x="542" y="124"/>
                </a:cubicBezTo>
                <a:cubicBezTo>
                  <a:pt x="543" y="131"/>
                  <a:pt x="543" y="131"/>
                  <a:pt x="543" y="131"/>
                </a:cubicBezTo>
                <a:cubicBezTo>
                  <a:pt x="539" y="132"/>
                  <a:pt x="535" y="133"/>
                  <a:pt x="531" y="133"/>
                </a:cubicBezTo>
                <a:close/>
                <a:moveTo>
                  <a:pt x="1214" y="131"/>
                </a:moveTo>
                <a:cubicBezTo>
                  <a:pt x="1210" y="131"/>
                  <a:pt x="1206" y="130"/>
                  <a:pt x="1202" y="129"/>
                </a:cubicBezTo>
                <a:cubicBezTo>
                  <a:pt x="1203" y="122"/>
                  <a:pt x="1203" y="122"/>
                  <a:pt x="1203" y="122"/>
                </a:cubicBezTo>
                <a:cubicBezTo>
                  <a:pt x="1207" y="122"/>
                  <a:pt x="1211" y="123"/>
                  <a:pt x="1215" y="123"/>
                </a:cubicBezTo>
                <a:lnTo>
                  <a:pt x="1214" y="131"/>
                </a:lnTo>
                <a:close/>
                <a:moveTo>
                  <a:pt x="555" y="130"/>
                </a:moveTo>
                <a:cubicBezTo>
                  <a:pt x="554" y="122"/>
                  <a:pt x="554" y="122"/>
                  <a:pt x="554" y="122"/>
                </a:cubicBezTo>
                <a:cubicBezTo>
                  <a:pt x="558" y="121"/>
                  <a:pt x="562" y="121"/>
                  <a:pt x="566" y="120"/>
                </a:cubicBezTo>
                <a:cubicBezTo>
                  <a:pt x="567" y="128"/>
                  <a:pt x="567" y="128"/>
                  <a:pt x="567" y="128"/>
                </a:cubicBezTo>
                <a:cubicBezTo>
                  <a:pt x="563" y="129"/>
                  <a:pt x="559" y="129"/>
                  <a:pt x="555" y="130"/>
                </a:cubicBezTo>
                <a:close/>
                <a:moveTo>
                  <a:pt x="5735" y="128"/>
                </a:moveTo>
                <a:cubicBezTo>
                  <a:pt x="5732" y="121"/>
                  <a:pt x="5732" y="121"/>
                  <a:pt x="5732" y="121"/>
                </a:cubicBezTo>
                <a:cubicBezTo>
                  <a:pt x="5743" y="116"/>
                  <a:pt x="5743" y="116"/>
                  <a:pt x="5743" y="116"/>
                </a:cubicBezTo>
                <a:cubicBezTo>
                  <a:pt x="5746" y="124"/>
                  <a:pt x="5746" y="124"/>
                  <a:pt x="5746" y="124"/>
                </a:cubicBezTo>
                <a:lnTo>
                  <a:pt x="5735" y="128"/>
                </a:lnTo>
                <a:close/>
                <a:moveTo>
                  <a:pt x="1190" y="128"/>
                </a:moveTo>
                <a:cubicBezTo>
                  <a:pt x="1186" y="127"/>
                  <a:pt x="1182" y="127"/>
                  <a:pt x="1178" y="126"/>
                </a:cubicBezTo>
                <a:cubicBezTo>
                  <a:pt x="1179" y="118"/>
                  <a:pt x="1179" y="118"/>
                  <a:pt x="1179" y="118"/>
                </a:cubicBezTo>
                <a:cubicBezTo>
                  <a:pt x="1183" y="119"/>
                  <a:pt x="1187" y="119"/>
                  <a:pt x="1191" y="120"/>
                </a:cubicBezTo>
                <a:lnTo>
                  <a:pt x="1190" y="128"/>
                </a:lnTo>
                <a:close/>
                <a:moveTo>
                  <a:pt x="579" y="127"/>
                </a:moveTo>
                <a:cubicBezTo>
                  <a:pt x="578" y="119"/>
                  <a:pt x="578" y="119"/>
                  <a:pt x="578" y="119"/>
                </a:cubicBezTo>
                <a:cubicBezTo>
                  <a:pt x="582" y="118"/>
                  <a:pt x="586" y="118"/>
                  <a:pt x="590" y="117"/>
                </a:cubicBezTo>
                <a:cubicBezTo>
                  <a:pt x="591" y="125"/>
                  <a:pt x="591" y="125"/>
                  <a:pt x="591" y="125"/>
                </a:cubicBezTo>
                <a:cubicBezTo>
                  <a:pt x="587" y="126"/>
                  <a:pt x="583" y="126"/>
                  <a:pt x="579" y="127"/>
                </a:cubicBezTo>
                <a:close/>
                <a:moveTo>
                  <a:pt x="3138" y="125"/>
                </a:moveTo>
                <a:cubicBezTo>
                  <a:pt x="3135" y="118"/>
                  <a:pt x="3135" y="118"/>
                  <a:pt x="3135" y="118"/>
                </a:cubicBezTo>
                <a:cubicBezTo>
                  <a:pt x="3138" y="116"/>
                  <a:pt x="3142" y="115"/>
                  <a:pt x="3146" y="113"/>
                </a:cubicBezTo>
                <a:cubicBezTo>
                  <a:pt x="3149" y="121"/>
                  <a:pt x="3149" y="121"/>
                  <a:pt x="3149" y="121"/>
                </a:cubicBezTo>
                <a:cubicBezTo>
                  <a:pt x="3145" y="122"/>
                  <a:pt x="3141" y="124"/>
                  <a:pt x="3138" y="125"/>
                </a:cubicBezTo>
                <a:close/>
                <a:moveTo>
                  <a:pt x="1166" y="125"/>
                </a:moveTo>
                <a:cubicBezTo>
                  <a:pt x="1162" y="124"/>
                  <a:pt x="1158" y="124"/>
                  <a:pt x="1154" y="123"/>
                </a:cubicBezTo>
                <a:cubicBezTo>
                  <a:pt x="1155" y="116"/>
                  <a:pt x="1155" y="116"/>
                  <a:pt x="1155" y="116"/>
                </a:cubicBezTo>
                <a:cubicBezTo>
                  <a:pt x="1159" y="116"/>
                  <a:pt x="1163" y="116"/>
                  <a:pt x="1167" y="117"/>
                </a:cubicBezTo>
                <a:lnTo>
                  <a:pt x="1166" y="125"/>
                </a:lnTo>
                <a:close/>
                <a:moveTo>
                  <a:pt x="603" y="124"/>
                </a:moveTo>
                <a:cubicBezTo>
                  <a:pt x="602" y="116"/>
                  <a:pt x="602" y="116"/>
                  <a:pt x="602" y="116"/>
                </a:cubicBezTo>
                <a:cubicBezTo>
                  <a:pt x="606" y="115"/>
                  <a:pt x="610" y="115"/>
                  <a:pt x="614" y="115"/>
                </a:cubicBezTo>
                <a:cubicBezTo>
                  <a:pt x="615" y="122"/>
                  <a:pt x="615" y="122"/>
                  <a:pt x="615" y="122"/>
                </a:cubicBezTo>
                <a:cubicBezTo>
                  <a:pt x="611" y="123"/>
                  <a:pt x="607" y="123"/>
                  <a:pt x="603" y="124"/>
                </a:cubicBezTo>
                <a:close/>
                <a:moveTo>
                  <a:pt x="4221" y="123"/>
                </a:moveTo>
                <a:cubicBezTo>
                  <a:pt x="4217" y="122"/>
                  <a:pt x="4214" y="120"/>
                  <a:pt x="4210" y="118"/>
                </a:cubicBezTo>
                <a:cubicBezTo>
                  <a:pt x="4213" y="111"/>
                  <a:pt x="4213" y="111"/>
                  <a:pt x="4213" y="111"/>
                </a:cubicBezTo>
                <a:cubicBezTo>
                  <a:pt x="4217" y="113"/>
                  <a:pt x="4221" y="114"/>
                  <a:pt x="4224" y="116"/>
                </a:cubicBezTo>
                <a:lnTo>
                  <a:pt x="4221" y="123"/>
                </a:lnTo>
                <a:close/>
                <a:moveTo>
                  <a:pt x="1142" y="122"/>
                </a:moveTo>
                <a:cubicBezTo>
                  <a:pt x="1138" y="122"/>
                  <a:pt x="1134" y="121"/>
                  <a:pt x="1130" y="121"/>
                </a:cubicBezTo>
                <a:cubicBezTo>
                  <a:pt x="1131" y="113"/>
                  <a:pt x="1131" y="113"/>
                  <a:pt x="1131" y="113"/>
                </a:cubicBezTo>
                <a:cubicBezTo>
                  <a:pt x="1135" y="113"/>
                  <a:pt x="1139" y="114"/>
                  <a:pt x="1143" y="114"/>
                </a:cubicBezTo>
                <a:lnTo>
                  <a:pt x="1142" y="122"/>
                </a:lnTo>
                <a:close/>
                <a:moveTo>
                  <a:pt x="627" y="121"/>
                </a:moveTo>
                <a:cubicBezTo>
                  <a:pt x="626" y="113"/>
                  <a:pt x="626" y="113"/>
                  <a:pt x="626" y="113"/>
                </a:cubicBezTo>
                <a:cubicBezTo>
                  <a:pt x="630" y="113"/>
                  <a:pt x="634" y="112"/>
                  <a:pt x="638" y="112"/>
                </a:cubicBezTo>
                <a:cubicBezTo>
                  <a:pt x="639" y="120"/>
                  <a:pt x="639" y="120"/>
                  <a:pt x="639" y="120"/>
                </a:cubicBezTo>
                <a:cubicBezTo>
                  <a:pt x="635" y="120"/>
                  <a:pt x="631" y="121"/>
                  <a:pt x="627" y="121"/>
                </a:cubicBezTo>
                <a:close/>
                <a:moveTo>
                  <a:pt x="1118" y="120"/>
                </a:moveTo>
                <a:cubicBezTo>
                  <a:pt x="1114" y="119"/>
                  <a:pt x="1110" y="119"/>
                  <a:pt x="1106" y="118"/>
                </a:cubicBezTo>
                <a:cubicBezTo>
                  <a:pt x="1107" y="110"/>
                  <a:pt x="1107" y="110"/>
                  <a:pt x="1107" y="110"/>
                </a:cubicBezTo>
                <a:cubicBezTo>
                  <a:pt x="1111" y="111"/>
                  <a:pt x="1115" y="111"/>
                  <a:pt x="1119" y="112"/>
                </a:cubicBezTo>
                <a:lnTo>
                  <a:pt x="1118" y="120"/>
                </a:lnTo>
                <a:close/>
                <a:moveTo>
                  <a:pt x="5758" y="119"/>
                </a:moveTo>
                <a:cubicBezTo>
                  <a:pt x="5755" y="112"/>
                  <a:pt x="5755" y="112"/>
                  <a:pt x="5755" y="112"/>
                </a:cubicBezTo>
                <a:cubicBezTo>
                  <a:pt x="5766" y="107"/>
                  <a:pt x="5766" y="107"/>
                  <a:pt x="5766" y="107"/>
                </a:cubicBezTo>
                <a:cubicBezTo>
                  <a:pt x="5769" y="115"/>
                  <a:pt x="5769" y="115"/>
                  <a:pt x="5769" y="115"/>
                </a:cubicBezTo>
                <a:lnTo>
                  <a:pt x="5758" y="119"/>
                </a:lnTo>
                <a:close/>
                <a:moveTo>
                  <a:pt x="651" y="119"/>
                </a:moveTo>
                <a:cubicBezTo>
                  <a:pt x="650" y="111"/>
                  <a:pt x="650" y="111"/>
                  <a:pt x="650" y="111"/>
                </a:cubicBezTo>
                <a:cubicBezTo>
                  <a:pt x="654" y="110"/>
                  <a:pt x="658" y="110"/>
                  <a:pt x="662" y="110"/>
                </a:cubicBezTo>
                <a:cubicBezTo>
                  <a:pt x="662" y="118"/>
                  <a:pt x="662" y="118"/>
                  <a:pt x="662" y="118"/>
                </a:cubicBezTo>
                <a:cubicBezTo>
                  <a:pt x="658" y="118"/>
                  <a:pt x="654" y="118"/>
                  <a:pt x="651" y="119"/>
                </a:cubicBezTo>
                <a:close/>
                <a:moveTo>
                  <a:pt x="1094" y="117"/>
                </a:moveTo>
                <a:cubicBezTo>
                  <a:pt x="1090" y="117"/>
                  <a:pt x="1086" y="117"/>
                  <a:pt x="1082" y="116"/>
                </a:cubicBezTo>
                <a:cubicBezTo>
                  <a:pt x="1083" y="108"/>
                  <a:pt x="1083" y="108"/>
                  <a:pt x="1083" y="108"/>
                </a:cubicBezTo>
                <a:cubicBezTo>
                  <a:pt x="1087" y="109"/>
                  <a:pt x="1091" y="109"/>
                  <a:pt x="1095" y="109"/>
                </a:cubicBezTo>
                <a:lnTo>
                  <a:pt x="1094" y="117"/>
                </a:lnTo>
                <a:close/>
                <a:moveTo>
                  <a:pt x="674" y="117"/>
                </a:moveTo>
                <a:cubicBezTo>
                  <a:pt x="674" y="109"/>
                  <a:pt x="674" y="109"/>
                  <a:pt x="674" y="109"/>
                </a:cubicBezTo>
                <a:cubicBezTo>
                  <a:pt x="678" y="108"/>
                  <a:pt x="682" y="108"/>
                  <a:pt x="686" y="108"/>
                </a:cubicBezTo>
                <a:cubicBezTo>
                  <a:pt x="686" y="116"/>
                  <a:pt x="686" y="116"/>
                  <a:pt x="686" y="116"/>
                </a:cubicBezTo>
                <a:cubicBezTo>
                  <a:pt x="682" y="116"/>
                  <a:pt x="678" y="116"/>
                  <a:pt x="674" y="117"/>
                </a:cubicBezTo>
                <a:close/>
                <a:moveTo>
                  <a:pt x="3160" y="116"/>
                </a:moveTo>
                <a:cubicBezTo>
                  <a:pt x="3157" y="109"/>
                  <a:pt x="3157" y="109"/>
                  <a:pt x="3157" y="109"/>
                </a:cubicBezTo>
                <a:cubicBezTo>
                  <a:pt x="3161" y="107"/>
                  <a:pt x="3165" y="106"/>
                  <a:pt x="3168" y="104"/>
                </a:cubicBezTo>
                <a:cubicBezTo>
                  <a:pt x="3171" y="112"/>
                  <a:pt x="3171" y="112"/>
                  <a:pt x="3171" y="112"/>
                </a:cubicBezTo>
                <a:cubicBezTo>
                  <a:pt x="3167" y="113"/>
                  <a:pt x="3164" y="115"/>
                  <a:pt x="3160" y="116"/>
                </a:cubicBezTo>
                <a:close/>
                <a:moveTo>
                  <a:pt x="1070" y="115"/>
                </a:moveTo>
                <a:cubicBezTo>
                  <a:pt x="1066" y="115"/>
                  <a:pt x="1062" y="115"/>
                  <a:pt x="1058" y="114"/>
                </a:cubicBezTo>
                <a:cubicBezTo>
                  <a:pt x="1059" y="106"/>
                  <a:pt x="1059" y="106"/>
                  <a:pt x="1059" y="106"/>
                </a:cubicBezTo>
                <a:cubicBezTo>
                  <a:pt x="1063" y="107"/>
                  <a:pt x="1067" y="107"/>
                  <a:pt x="1071" y="107"/>
                </a:cubicBezTo>
                <a:lnTo>
                  <a:pt x="1070" y="115"/>
                </a:lnTo>
                <a:close/>
                <a:moveTo>
                  <a:pt x="698" y="115"/>
                </a:moveTo>
                <a:cubicBezTo>
                  <a:pt x="698" y="107"/>
                  <a:pt x="698" y="107"/>
                  <a:pt x="698" y="107"/>
                </a:cubicBezTo>
                <a:cubicBezTo>
                  <a:pt x="702" y="106"/>
                  <a:pt x="706" y="106"/>
                  <a:pt x="710" y="106"/>
                </a:cubicBezTo>
                <a:cubicBezTo>
                  <a:pt x="710" y="114"/>
                  <a:pt x="710" y="114"/>
                  <a:pt x="710" y="114"/>
                </a:cubicBezTo>
                <a:cubicBezTo>
                  <a:pt x="706" y="114"/>
                  <a:pt x="702" y="114"/>
                  <a:pt x="698" y="115"/>
                </a:cubicBezTo>
                <a:close/>
                <a:moveTo>
                  <a:pt x="1046" y="114"/>
                </a:moveTo>
                <a:cubicBezTo>
                  <a:pt x="1042" y="113"/>
                  <a:pt x="1038" y="113"/>
                  <a:pt x="1034" y="113"/>
                </a:cubicBezTo>
                <a:cubicBezTo>
                  <a:pt x="1035" y="105"/>
                  <a:pt x="1035" y="105"/>
                  <a:pt x="1035" y="105"/>
                </a:cubicBezTo>
                <a:cubicBezTo>
                  <a:pt x="1039" y="105"/>
                  <a:pt x="1043" y="105"/>
                  <a:pt x="1047" y="106"/>
                </a:cubicBezTo>
                <a:lnTo>
                  <a:pt x="1046" y="114"/>
                </a:lnTo>
                <a:close/>
                <a:moveTo>
                  <a:pt x="4199" y="113"/>
                </a:moveTo>
                <a:cubicBezTo>
                  <a:pt x="4195" y="112"/>
                  <a:pt x="4192" y="110"/>
                  <a:pt x="4188" y="108"/>
                </a:cubicBezTo>
                <a:cubicBezTo>
                  <a:pt x="4191" y="101"/>
                  <a:pt x="4191" y="101"/>
                  <a:pt x="4191" y="101"/>
                </a:cubicBezTo>
                <a:cubicBezTo>
                  <a:pt x="4195" y="103"/>
                  <a:pt x="4199" y="104"/>
                  <a:pt x="4202" y="106"/>
                </a:cubicBezTo>
                <a:lnTo>
                  <a:pt x="4199" y="113"/>
                </a:lnTo>
                <a:close/>
                <a:moveTo>
                  <a:pt x="722" y="113"/>
                </a:moveTo>
                <a:cubicBezTo>
                  <a:pt x="722" y="105"/>
                  <a:pt x="722" y="105"/>
                  <a:pt x="722" y="105"/>
                </a:cubicBezTo>
                <a:cubicBezTo>
                  <a:pt x="726" y="105"/>
                  <a:pt x="730" y="105"/>
                  <a:pt x="734" y="104"/>
                </a:cubicBezTo>
                <a:cubicBezTo>
                  <a:pt x="734" y="112"/>
                  <a:pt x="734" y="112"/>
                  <a:pt x="734" y="112"/>
                </a:cubicBezTo>
                <a:cubicBezTo>
                  <a:pt x="730" y="112"/>
                  <a:pt x="726" y="113"/>
                  <a:pt x="722" y="113"/>
                </a:cubicBezTo>
                <a:close/>
                <a:moveTo>
                  <a:pt x="1022" y="112"/>
                </a:moveTo>
                <a:cubicBezTo>
                  <a:pt x="1018" y="112"/>
                  <a:pt x="1014" y="112"/>
                  <a:pt x="1010" y="111"/>
                </a:cubicBezTo>
                <a:cubicBezTo>
                  <a:pt x="1011" y="103"/>
                  <a:pt x="1011" y="103"/>
                  <a:pt x="1011" y="103"/>
                </a:cubicBezTo>
                <a:cubicBezTo>
                  <a:pt x="1015" y="104"/>
                  <a:pt x="1019" y="104"/>
                  <a:pt x="1023" y="104"/>
                </a:cubicBezTo>
                <a:lnTo>
                  <a:pt x="1022" y="112"/>
                </a:lnTo>
                <a:close/>
                <a:moveTo>
                  <a:pt x="746" y="112"/>
                </a:moveTo>
                <a:cubicBezTo>
                  <a:pt x="746" y="104"/>
                  <a:pt x="746" y="104"/>
                  <a:pt x="746" y="104"/>
                </a:cubicBezTo>
                <a:cubicBezTo>
                  <a:pt x="750" y="103"/>
                  <a:pt x="754" y="103"/>
                  <a:pt x="758" y="103"/>
                </a:cubicBezTo>
                <a:cubicBezTo>
                  <a:pt x="758" y="111"/>
                  <a:pt x="758" y="111"/>
                  <a:pt x="758" y="111"/>
                </a:cubicBezTo>
                <a:cubicBezTo>
                  <a:pt x="754" y="111"/>
                  <a:pt x="750" y="111"/>
                  <a:pt x="746" y="112"/>
                </a:cubicBezTo>
                <a:close/>
                <a:moveTo>
                  <a:pt x="998" y="111"/>
                </a:moveTo>
                <a:cubicBezTo>
                  <a:pt x="994" y="111"/>
                  <a:pt x="990" y="110"/>
                  <a:pt x="986" y="110"/>
                </a:cubicBezTo>
                <a:cubicBezTo>
                  <a:pt x="987" y="102"/>
                  <a:pt x="987" y="102"/>
                  <a:pt x="987" y="102"/>
                </a:cubicBezTo>
                <a:cubicBezTo>
                  <a:pt x="991" y="102"/>
                  <a:pt x="995" y="103"/>
                  <a:pt x="999" y="103"/>
                </a:cubicBezTo>
                <a:lnTo>
                  <a:pt x="998" y="111"/>
                </a:lnTo>
                <a:close/>
                <a:moveTo>
                  <a:pt x="5780" y="110"/>
                </a:moveTo>
                <a:cubicBezTo>
                  <a:pt x="5777" y="103"/>
                  <a:pt x="5777" y="103"/>
                  <a:pt x="5777" y="103"/>
                </a:cubicBezTo>
                <a:cubicBezTo>
                  <a:pt x="5788" y="99"/>
                  <a:pt x="5788" y="99"/>
                  <a:pt x="5788" y="99"/>
                </a:cubicBezTo>
                <a:cubicBezTo>
                  <a:pt x="5791" y="106"/>
                  <a:pt x="5791" y="106"/>
                  <a:pt x="5791" y="106"/>
                </a:cubicBezTo>
                <a:lnTo>
                  <a:pt x="5780" y="110"/>
                </a:lnTo>
                <a:close/>
                <a:moveTo>
                  <a:pt x="770" y="110"/>
                </a:moveTo>
                <a:cubicBezTo>
                  <a:pt x="770" y="102"/>
                  <a:pt x="770" y="102"/>
                  <a:pt x="770" y="102"/>
                </a:cubicBezTo>
                <a:cubicBezTo>
                  <a:pt x="774" y="102"/>
                  <a:pt x="778" y="102"/>
                  <a:pt x="782" y="102"/>
                </a:cubicBezTo>
                <a:cubicBezTo>
                  <a:pt x="782" y="110"/>
                  <a:pt x="782" y="110"/>
                  <a:pt x="782" y="110"/>
                </a:cubicBezTo>
                <a:cubicBezTo>
                  <a:pt x="778" y="110"/>
                  <a:pt x="774" y="110"/>
                  <a:pt x="770" y="110"/>
                </a:cubicBezTo>
                <a:close/>
                <a:moveTo>
                  <a:pt x="974" y="110"/>
                </a:moveTo>
                <a:cubicBezTo>
                  <a:pt x="970" y="109"/>
                  <a:pt x="966" y="109"/>
                  <a:pt x="962" y="109"/>
                </a:cubicBezTo>
                <a:cubicBezTo>
                  <a:pt x="963" y="101"/>
                  <a:pt x="963" y="101"/>
                  <a:pt x="963" y="101"/>
                </a:cubicBezTo>
                <a:cubicBezTo>
                  <a:pt x="967" y="101"/>
                  <a:pt x="971" y="102"/>
                  <a:pt x="975" y="102"/>
                </a:cubicBezTo>
                <a:lnTo>
                  <a:pt x="974" y="110"/>
                </a:lnTo>
                <a:close/>
                <a:moveTo>
                  <a:pt x="794" y="109"/>
                </a:moveTo>
                <a:cubicBezTo>
                  <a:pt x="794" y="101"/>
                  <a:pt x="794" y="101"/>
                  <a:pt x="794" y="101"/>
                </a:cubicBezTo>
                <a:cubicBezTo>
                  <a:pt x="798" y="101"/>
                  <a:pt x="802" y="101"/>
                  <a:pt x="806" y="101"/>
                </a:cubicBezTo>
                <a:cubicBezTo>
                  <a:pt x="806" y="109"/>
                  <a:pt x="806" y="109"/>
                  <a:pt x="806" y="109"/>
                </a:cubicBezTo>
                <a:cubicBezTo>
                  <a:pt x="802" y="109"/>
                  <a:pt x="798" y="109"/>
                  <a:pt x="794" y="109"/>
                </a:cubicBezTo>
                <a:close/>
                <a:moveTo>
                  <a:pt x="950" y="109"/>
                </a:moveTo>
                <a:cubicBezTo>
                  <a:pt x="946" y="109"/>
                  <a:pt x="942" y="109"/>
                  <a:pt x="938" y="109"/>
                </a:cubicBezTo>
                <a:cubicBezTo>
                  <a:pt x="939" y="101"/>
                  <a:pt x="939" y="101"/>
                  <a:pt x="939" y="101"/>
                </a:cubicBezTo>
                <a:cubicBezTo>
                  <a:pt x="943" y="101"/>
                  <a:pt x="947" y="101"/>
                  <a:pt x="951" y="101"/>
                </a:cubicBezTo>
                <a:lnTo>
                  <a:pt x="950" y="109"/>
                </a:lnTo>
                <a:close/>
                <a:moveTo>
                  <a:pt x="818" y="109"/>
                </a:moveTo>
                <a:cubicBezTo>
                  <a:pt x="818" y="101"/>
                  <a:pt x="818" y="101"/>
                  <a:pt x="818" y="101"/>
                </a:cubicBezTo>
                <a:cubicBezTo>
                  <a:pt x="822" y="101"/>
                  <a:pt x="826" y="100"/>
                  <a:pt x="830" y="100"/>
                </a:cubicBezTo>
                <a:cubicBezTo>
                  <a:pt x="830" y="108"/>
                  <a:pt x="830" y="108"/>
                  <a:pt x="830" y="108"/>
                </a:cubicBezTo>
                <a:cubicBezTo>
                  <a:pt x="826" y="108"/>
                  <a:pt x="822" y="109"/>
                  <a:pt x="818" y="109"/>
                </a:cubicBezTo>
                <a:close/>
                <a:moveTo>
                  <a:pt x="926" y="108"/>
                </a:moveTo>
                <a:cubicBezTo>
                  <a:pt x="922" y="108"/>
                  <a:pt x="918" y="108"/>
                  <a:pt x="914" y="108"/>
                </a:cubicBezTo>
                <a:cubicBezTo>
                  <a:pt x="914" y="100"/>
                  <a:pt x="914" y="100"/>
                  <a:pt x="914" y="100"/>
                </a:cubicBezTo>
                <a:cubicBezTo>
                  <a:pt x="918" y="100"/>
                  <a:pt x="923" y="100"/>
                  <a:pt x="927" y="100"/>
                </a:cubicBezTo>
                <a:lnTo>
                  <a:pt x="926" y="108"/>
                </a:lnTo>
                <a:close/>
                <a:moveTo>
                  <a:pt x="842" y="108"/>
                </a:moveTo>
                <a:cubicBezTo>
                  <a:pt x="842" y="100"/>
                  <a:pt x="842" y="100"/>
                  <a:pt x="842" y="100"/>
                </a:cubicBezTo>
                <a:cubicBezTo>
                  <a:pt x="846" y="100"/>
                  <a:pt x="850" y="100"/>
                  <a:pt x="854" y="100"/>
                </a:cubicBezTo>
                <a:cubicBezTo>
                  <a:pt x="854" y="108"/>
                  <a:pt x="854" y="108"/>
                  <a:pt x="854" y="108"/>
                </a:cubicBezTo>
                <a:cubicBezTo>
                  <a:pt x="850" y="108"/>
                  <a:pt x="846" y="108"/>
                  <a:pt x="842" y="108"/>
                </a:cubicBezTo>
                <a:close/>
                <a:moveTo>
                  <a:pt x="902" y="108"/>
                </a:moveTo>
                <a:cubicBezTo>
                  <a:pt x="898" y="108"/>
                  <a:pt x="894" y="108"/>
                  <a:pt x="890" y="108"/>
                </a:cubicBezTo>
                <a:cubicBezTo>
                  <a:pt x="890" y="100"/>
                  <a:pt x="890" y="100"/>
                  <a:pt x="890" y="100"/>
                </a:cubicBezTo>
                <a:cubicBezTo>
                  <a:pt x="894" y="100"/>
                  <a:pt x="898" y="100"/>
                  <a:pt x="902" y="100"/>
                </a:cubicBezTo>
                <a:lnTo>
                  <a:pt x="902" y="108"/>
                </a:lnTo>
                <a:close/>
                <a:moveTo>
                  <a:pt x="866" y="108"/>
                </a:moveTo>
                <a:cubicBezTo>
                  <a:pt x="866" y="100"/>
                  <a:pt x="866" y="100"/>
                  <a:pt x="866" y="100"/>
                </a:cubicBezTo>
                <a:cubicBezTo>
                  <a:pt x="870" y="100"/>
                  <a:pt x="874" y="100"/>
                  <a:pt x="878" y="100"/>
                </a:cubicBezTo>
                <a:cubicBezTo>
                  <a:pt x="878" y="108"/>
                  <a:pt x="878" y="108"/>
                  <a:pt x="878" y="108"/>
                </a:cubicBezTo>
                <a:cubicBezTo>
                  <a:pt x="874" y="108"/>
                  <a:pt x="870" y="108"/>
                  <a:pt x="866" y="108"/>
                </a:cubicBezTo>
                <a:close/>
                <a:moveTo>
                  <a:pt x="3182" y="108"/>
                </a:moveTo>
                <a:cubicBezTo>
                  <a:pt x="3179" y="100"/>
                  <a:pt x="3179" y="100"/>
                  <a:pt x="3179" y="100"/>
                </a:cubicBezTo>
                <a:cubicBezTo>
                  <a:pt x="3183" y="99"/>
                  <a:pt x="3187" y="97"/>
                  <a:pt x="3191" y="96"/>
                </a:cubicBezTo>
                <a:cubicBezTo>
                  <a:pt x="3194" y="103"/>
                  <a:pt x="3194" y="103"/>
                  <a:pt x="3194" y="103"/>
                </a:cubicBezTo>
                <a:cubicBezTo>
                  <a:pt x="3190" y="105"/>
                  <a:pt x="3186" y="106"/>
                  <a:pt x="3182" y="108"/>
                </a:cubicBezTo>
                <a:close/>
                <a:moveTo>
                  <a:pt x="4177" y="104"/>
                </a:moveTo>
                <a:cubicBezTo>
                  <a:pt x="4173" y="102"/>
                  <a:pt x="4170" y="100"/>
                  <a:pt x="4166" y="99"/>
                </a:cubicBezTo>
                <a:cubicBezTo>
                  <a:pt x="4169" y="91"/>
                  <a:pt x="4169" y="91"/>
                  <a:pt x="4169" y="91"/>
                </a:cubicBezTo>
                <a:cubicBezTo>
                  <a:pt x="4173" y="93"/>
                  <a:pt x="4176" y="95"/>
                  <a:pt x="4180" y="96"/>
                </a:cubicBezTo>
                <a:lnTo>
                  <a:pt x="4177" y="104"/>
                </a:lnTo>
                <a:close/>
                <a:moveTo>
                  <a:pt x="3205" y="99"/>
                </a:moveTo>
                <a:cubicBezTo>
                  <a:pt x="3202" y="92"/>
                  <a:pt x="3202" y="92"/>
                  <a:pt x="3202" y="92"/>
                </a:cubicBezTo>
                <a:cubicBezTo>
                  <a:pt x="3206" y="90"/>
                  <a:pt x="3210" y="89"/>
                  <a:pt x="3213" y="88"/>
                </a:cubicBezTo>
                <a:cubicBezTo>
                  <a:pt x="3216" y="95"/>
                  <a:pt x="3216" y="95"/>
                  <a:pt x="3216" y="95"/>
                </a:cubicBezTo>
                <a:cubicBezTo>
                  <a:pt x="3212" y="96"/>
                  <a:pt x="3209" y="98"/>
                  <a:pt x="3205" y="99"/>
                </a:cubicBezTo>
                <a:close/>
                <a:moveTo>
                  <a:pt x="4155" y="94"/>
                </a:moveTo>
                <a:cubicBezTo>
                  <a:pt x="4151" y="93"/>
                  <a:pt x="4147" y="91"/>
                  <a:pt x="4144" y="90"/>
                </a:cubicBezTo>
                <a:cubicBezTo>
                  <a:pt x="4147" y="82"/>
                  <a:pt x="4147" y="82"/>
                  <a:pt x="4147" y="82"/>
                </a:cubicBezTo>
                <a:cubicBezTo>
                  <a:pt x="4150" y="84"/>
                  <a:pt x="4154" y="85"/>
                  <a:pt x="4158" y="87"/>
                </a:cubicBezTo>
                <a:lnTo>
                  <a:pt x="4155" y="94"/>
                </a:lnTo>
                <a:close/>
                <a:moveTo>
                  <a:pt x="3227" y="91"/>
                </a:moveTo>
                <a:cubicBezTo>
                  <a:pt x="3225" y="83"/>
                  <a:pt x="3225" y="83"/>
                  <a:pt x="3225" y="83"/>
                </a:cubicBezTo>
                <a:cubicBezTo>
                  <a:pt x="3228" y="82"/>
                  <a:pt x="3232" y="81"/>
                  <a:pt x="3236" y="79"/>
                </a:cubicBezTo>
                <a:cubicBezTo>
                  <a:pt x="3239" y="87"/>
                  <a:pt x="3239" y="87"/>
                  <a:pt x="3239" y="87"/>
                </a:cubicBezTo>
                <a:cubicBezTo>
                  <a:pt x="3235" y="88"/>
                  <a:pt x="3231" y="90"/>
                  <a:pt x="3227" y="91"/>
                </a:cubicBezTo>
                <a:close/>
                <a:moveTo>
                  <a:pt x="4132" y="85"/>
                </a:moveTo>
                <a:cubicBezTo>
                  <a:pt x="4129" y="84"/>
                  <a:pt x="4125" y="83"/>
                  <a:pt x="4121" y="81"/>
                </a:cubicBezTo>
                <a:cubicBezTo>
                  <a:pt x="4124" y="74"/>
                  <a:pt x="4124" y="74"/>
                  <a:pt x="4124" y="74"/>
                </a:cubicBezTo>
                <a:cubicBezTo>
                  <a:pt x="4128" y="75"/>
                  <a:pt x="4132" y="77"/>
                  <a:pt x="4135" y="78"/>
                </a:cubicBezTo>
                <a:lnTo>
                  <a:pt x="4132" y="85"/>
                </a:lnTo>
                <a:close/>
                <a:moveTo>
                  <a:pt x="3250" y="83"/>
                </a:moveTo>
                <a:cubicBezTo>
                  <a:pt x="3247" y="76"/>
                  <a:pt x="3247" y="76"/>
                  <a:pt x="3247" y="76"/>
                </a:cubicBezTo>
                <a:cubicBezTo>
                  <a:pt x="3251" y="74"/>
                  <a:pt x="3255" y="73"/>
                  <a:pt x="3259" y="72"/>
                </a:cubicBezTo>
                <a:cubicBezTo>
                  <a:pt x="3261" y="79"/>
                  <a:pt x="3261" y="79"/>
                  <a:pt x="3261" y="79"/>
                </a:cubicBezTo>
                <a:cubicBezTo>
                  <a:pt x="3257" y="81"/>
                  <a:pt x="3254" y="82"/>
                  <a:pt x="3250" y="83"/>
                </a:cubicBezTo>
                <a:close/>
                <a:moveTo>
                  <a:pt x="4110" y="77"/>
                </a:moveTo>
                <a:cubicBezTo>
                  <a:pt x="4106" y="76"/>
                  <a:pt x="4102" y="75"/>
                  <a:pt x="4099" y="73"/>
                </a:cubicBezTo>
                <a:cubicBezTo>
                  <a:pt x="4101" y="66"/>
                  <a:pt x="4101" y="66"/>
                  <a:pt x="4101" y="66"/>
                </a:cubicBezTo>
                <a:cubicBezTo>
                  <a:pt x="4105" y="67"/>
                  <a:pt x="4109" y="68"/>
                  <a:pt x="4113" y="70"/>
                </a:cubicBezTo>
                <a:lnTo>
                  <a:pt x="4110" y="77"/>
                </a:lnTo>
                <a:close/>
                <a:moveTo>
                  <a:pt x="3273" y="76"/>
                </a:moveTo>
                <a:cubicBezTo>
                  <a:pt x="3270" y="68"/>
                  <a:pt x="3270" y="68"/>
                  <a:pt x="3270" y="68"/>
                </a:cubicBezTo>
                <a:cubicBezTo>
                  <a:pt x="3274" y="67"/>
                  <a:pt x="3278" y="65"/>
                  <a:pt x="3282" y="64"/>
                </a:cubicBezTo>
                <a:cubicBezTo>
                  <a:pt x="3284" y="72"/>
                  <a:pt x="3284" y="72"/>
                  <a:pt x="3284" y="72"/>
                </a:cubicBezTo>
                <a:cubicBezTo>
                  <a:pt x="3280" y="73"/>
                  <a:pt x="3276" y="74"/>
                  <a:pt x="3273" y="76"/>
                </a:cubicBezTo>
                <a:close/>
                <a:moveTo>
                  <a:pt x="4087" y="69"/>
                </a:moveTo>
                <a:cubicBezTo>
                  <a:pt x="4083" y="68"/>
                  <a:pt x="4080" y="67"/>
                  <a:pt x="4076" y="66"/>
                </a:cubicBezTo>
                <a:cubicBezTo>
                  <a:pt x="4078" y="58"/>
                  <a:pt x="4078" y="58"/>
                  <a:pt x="4078" y="58"/>
                </a:cubicBezTo>
                <a:cubicBezTo>
                  <a:pt x="4082" y="59"/>
                  <a:pt x="4086" y="61"/>
                  <a:pt x="4090" y="62"/>
                </a:cubicBezTo>
                <a:lnTo>
                  <a:pt x="4087" y="69"/>
                </a:lnTo>
                <a:close/>
                <a:moveTo>
                  <a:pt x="3295" y="68"/>
                </a:moveTo>
                <a:cubicBezTo>
                  <a:pt x="3293" y="61"/>
                  <a:pt x="3293" y="61"/>
                  <a:pt x="3293" y="61"/>
                </a:cubicBezTo>
                <a:cubicBezTo>
                  <a:pt x="3297" y="59"/>
                  <a:pt x="3301" y="58"/>
                  <a:pt x="3305" y="57"/>
                </a:cubicBezTo>
                <a:cubicBezTo>
                  <a:pt x="3307" y="65"/>
                  <a:pt x="3307" y="65"/>
                  <a:pt x="3307" y="65"/>
                </a:cubicBezTo>
                <a:cubicBezTo>
                  <a:pt x="3303" y="66"/>
                  <a:pt x="3299" y="67"/>
                  <a:pt x="3295" y="68"/>
                </a:cubicBezTo>
                <a:close/>
                <a:moveTo>
                  <a:pt x="4064" y="62"/>
                </a:moveTo>
                <a:cubicBezTo>
                  <a:pt x="4060" y="61"/>
                  <a:pt x="4057" y="60"/>
                  <a:pt x="4053" y="59"/>
                </a:cubicBezTo>
                <a:cubicBezTo>
                  <a:pt x="4055" y="51"/>
                  <a:pt x="4055" y="51"/>
                  <a:pt x="4055" y="51"/>
                </a:cubicBezTo>
                <a:cubicBezTo>
                  <a:pt x="4059" y="52"/>
                  <a:pt x="4063" y="53"/>
                  <a:pt x="4067" y="55"/>
                </a:cubicBezTo>
                <a:lnTo>
                  <a:pt x="4064" y="62"/>
                </a:lnTo>
                <a:close/>
                <a:moveTo>
                  <a:pt x="3318" y="61"/>
                </a:moveTo>
                <a:cubicBezTo>
                  <a:pt x="3316" y="54"/>
                  <a:pt x="3316" y="54"/>
                  <a:pt x="3316" y="54"/>
                </a:cubicBezTo>
                <a:cubicBezTo>
                  <a:pt x="3320" y="53"/>
                  <a:pt x="3324" y="51"/>
                  <a:pt x="3328" y="50"/>
                </a:cubicBezTo>
                <a:cubicBezTo>
                  <a:pt x="3330" y="58"/>
                  <a:pt x="3330" y="58"/>
                  <a:pt x="3330" y="58"/>
                </a:cubicBezTo>
                <a:cubicBezTo>
                  <a:pt x="3326" y="59"/>
                  <a:pt x="3322" y="60"/>
                  <a:pt x="3318" y="61"/>
                </a:cubicBezTo>
                <a:close/>
                <a:moveTo>
                  <a:pt x="4041" y="55"/>
                </a:moveTo>
                <a:cubicBezTo>
                  <a:pt x="4037" y="54"/>
                  <a:pt x="4033" y="53"/>
                  <a:pt x="4030" y="52"/>
                </a:cubicBezTo>
                <a:cubicBezTo>
                  <a:pt x="4032" y="45"/>
                  <a:pt x="4032" y="45"/>
                  <a:pt x="4032" y="45"/>
                </a:cubicBezTo>
                <a:cubicBezTo>
                  <a:pt x="4036" y="46"/>
                  <a:pt x="4039" y="47"/>
                  <a:pt x="4043" y="48"/>
                </a:cubicBezTo>
                <a:lnTo>
                  <a:pt x="4041" y="55"/>
                </a:lnTo>
                <a:close/>
                <a:moveTo>
                  <a:pt x="3341" y="55"/>
                </a:moveTo>
                <a:cubicBezTo>
                  <a:pt x="3339" y="47"/>
                  <a:pt x="3339" y="47"/>
                  <a:pt x="3339" y="47"/>
                </a:cubicBezTo>
                <a:cubicBezTo>
                  <a:pt x="3343" y="46"/>
                  <a:pt x="3347" y="45"/>
                  <a:pt x="3351" y="44"/>
                </a:cubicBezTo>
                <a:cubicBezTo>
                  <a:pt x="3353" y="52"/>
                  <a:pt x="3353" y="52"/>
                  <a:pt x="3353" y="52"/>
                </a:cubicBezTo>
                <a:cubicBezTo>
                  <a:pt x="3349" y="53"/>
                  <a:pt x="3345" y="54"/>
                  <a:pt x="3341" y="55"/>
                </a:cubicBezTo>
                <a:close/>
                <a:moveTo>
                  <a:pt x="4018" y="49"/>
                </a:moveTo>
                <a:cubicBezTo>
                  <a:pt x="4014" y="48"/>
                  <a:pt x="4010" y="47"/>
                  <a:pt x="4006" y="46"/>
                </a:cubicBezTo>
                <a:cubicBezTo>
                  <a:pt x="4008" y="38"/>
                  <a:pt x="4008" y="38"/>
                  <a:pt x="4008" y="38"/>
                </a:cubicBezTo>
                <a:cubicBezTo>
                  <a:pt x="4012" y="39"/>
                  <a:pt x="4016" y="40"/>
                  <a:pt x="4020" y="41"/>
                </a:cubicBezTo>
                <a:lnTo>
                  <a:pt x="4018" y="49"/>
                </a:lnTo>
                <a:close/>
                <a:moveTo>
                  <a:pt x="3365" y="49"/>
                </a:moveTo>
                <a:cubicBezTo>
                  <a:pt x="3363" y="41"/>
                  <a:pt x="3363" y="41"/>
                  <a:pt x="3363" y="41"/>
                </a:cubicBezTo>
                <a:cubicBezTo>
                  <a:pt x="3367" y="40"/>
                  <a:pt x="3370" y="39"/>
                  <a:pt x="3374" y="38"/>
                </a:cubicBezTo>
                <a:cubicBezTo>
                  <a:pt x="3376" y="46"/>
                  <a:pt x="3376" y="46"/>
                  <a:pt x="3376" y="46"/>
                </a:cubicBezTo>
                <a:cubicBezTo>
                  <a:pt x="3372" y="47"/>
                  <a:pt x="3369" y="48"/>
                  <a:pt x="3365" y="49"/>
                </a:cubicBezTo>
                <a:close/>
                <a:moveTo>
                  <a:pt x="3995" y="43"/>
                </a:moveTo>
                <a:cubicBezTo>
                  <a:pt x="3991" y="42"/>
                  <a:pt x="3987" y="42"/>
                  <a:pt x="3983" y="41"/>
                </a:cubicBezTo>
                <a:cubicBezTo>
                  <a:pt x="3985" y="33"/>
                  <a:pt x="3985" y="33"/>
                  <a:pt x="3985" y="33"/>
                </a:cubicBezTo>
                <a:cubicBezTo>
                  <a:pt x="3989" y="34"/>
                  <a:pt x="3993" y="35"/>
                  <a:pt x="3996" y="36"/>
                </a:cubicBezTo>
                <a:lnTo>
                  <a:pt x="3995" y="43"/>
                </a:lnTo>
                <a:close/>
                <a:moveTo>
                  <a:pt x="3388" y="43"/>
                </a:moveTo>
                <a:cubicBezTo>
                  <a:pt x="3386" y="35"/>
                  <a:pt x="3386" y="35"/>
                  <a:pt x="3386" y="35"/>
                </a:cubicBezTo>
                <a:cubicBezTo>
                  <a:pt x="3390" y="34"/>
                  <a:pt x="3394" y="33"/>
                  <a:pt x="3398" y="32"/>
                </a:cubicBezTo>
                <a:cubicBezTo>
                  <a:pt x="3400" y="40"/>
                  <a:pt x="3400" y="40"/>
                  <a:pt x="3400" y="40"/>
                </a:cubicBezTo>
                <a:cubicBezTo>
                  <a:pt x="3396" y="41"/>
                  <a:pt x="3392" y="42"/>
                  <a:pt x="3388" y="43"/>
                </a:cubicBezTo>
                <a:close/>
                <a:moveTo>
                  <a:pt x="3971" y="38"/>
                </a:moveTo>
                <a:cubicBezTo>
                  <a:pt x="3967" y="37"/>
                  <a:pt x="3963" y="36"/>
                  <a:pt x="3959" y="36"/>
                </a:cubicBezTo>
                <a:cubicBezTo>
                  <a:pt x="3961" y="28"/>
                  <a:pt x="3961" y="28"/>
                  <a:pt x="3961" y="28"/>
                </a:cubicBezTo>
                <a:cubicBezTo>
                  <a:pt x="3965" y="29"/>
                  <a:pt x="3969" y="29"/>
                  <a:pt x="3973" y="30"/>
                </a:cubicBezTo>
                <a:lnTo>
                  <a:pt x="3971" y="38"/>
                </a:lnTo>
                <a:close/>
                <a:moveTo>
                  <a:pt x="3411" y="37"/>
                </a:moveTo>
                <a:cubicBezTo>
                  <a:pt x="3410" y="30"/>
                  <a:pt x="3410" y="30"/>
                  <a:pt x="3410" y="30"/>
                </a:cubicBezTo>
                <a:cubicBezTo>
                  <a:pt x="3414" y="29"/>
                  <a:pt x="3417" y="28"/>
                  <a:pt x="3421" y="27"/>
                </a:cubicBezTo>
                <a:cubicBezTo>
                  <a:pt x="3423" y="35"/>
                  <a:pt x="3423" y="35"/>
                  <a:pt x="3423" y="35"/>
                </a:cubicBezTo>
                <a:cubicBezTo>
                  <a:pt x="3419" y="36"/>
                  <a:pt x="3415" y="37"/>
                  <a:pt x="3411" y="37"/>
                </a:cubicBezTo>
                <a:close/>
                <a:moveTo>
                  <a:pt x="3948" y="33"/>
                </a:moveTo>
                <a:cubicBezTo>
                  <a:pt x="3944" y="32"/>
                  <a:pt x="3940" y="32"/>
                  <a:pt x="3936" y="31"/>
                </a:cubicBezTo>
                <a:cubicBezTo>
                  <a:pt x="3937" y="23"/>
                  <a:pt x="3937" y="23"/>
                  <a:pt x="3937" y="23"/>
                </a:cubicBezTo>
                <a:cubicBezTo>
                  <a:pt x="3941" y="24"/>
                  <a:pt x="3945" y="25"/>
                  <a:pt x="3949" y="25"/>
                </a:cubicBezTo>
                <a:lnTo>
                  <a:pt x="3948" y="33"/>
                </a:lnTo>
                <a:close/>
                <a:moveTo>
                  <a:pt x="3435" y="33"/>
                </a:moveTo>
                <a:cubicBezTo>
                  <a:pt x="3433" y="25"/>
                  <a:pt x="3433" y="25"/>
                  <a:pt x="3433" y="25"/>
                </a:cubicBezTo>
                <a:cubicBezTo>
                  <a:pt x="3437" y="24"/>
                  <a:pt x="3441" y="23"/>
                  <a:pt x="3445" y="22"/>
                </a:cubicBezTo>
                <a:cubicBezTo>
                  <a:pt x="3447" y="30"/>
                  <a:pt x="3447" y="30"/>
                  <a:pt x="3447" y="30"/>
                </a:cubicBezTo>
                <a:cubicBezTo>
                  <a:pt x="3443" y="31"/>
                  <a:pt x="3439" y="32"/>
                  <a:pt x="3435" y="33"/>
                </a:cubicBezTo>
                <a:close/>
                <a:moveTo>
                  <a:pt x="3924" y="29"/>
                </a:moveTo>
                <a:cubicBezTo>
                  <a:pt x="3920" y="28"/>
                  <a:pt x="3916" y="27"/>
                  <a:pt x="3912" y="27"/>
                </a:cubicBezTo>
                <a:cubicBezTo>
                  <a:pt x="3914" y="19"/>
                  <a:pt x="3914" y="19"/>
                  <a:pt x="3914" y="19"/>
                </a:cubicBezTo>
                <a:cubicBezTo>
                  <a:pt x="3918" y="19"/>
                  <a:pt x="3921" y="20"/>
                  <a:pt x="3925" y="21"/>
                </a:cubicBezTo>
                <a:lnTo>
                  <a:pt x="3924" y="29"/>
                </a:lnTo>
                <a:close/>
                <a:moveTo>
                  <a:pt x="3458" y="28"/>
                </a:moveTo>
                <a:cubicBezTo>
                  <a:pt x="3457" y="20"/>
                  <a:pt x="3457" y="20"/>
                  <a:pt x="3457" y="20"/>
                </a:cubicBezTo>
                <a:cubicBezTo>
                  <a:pt x="3460" y="20"/>
                  <a:pt x="3464" y="19"/>
                  <a:pt x="3467" y="18"/>
                </a:cubicBezTo>
                <a:cubicBezTo>
                  <a:pt x="3469" y="18"/>
                  <a:pt x="3469" y="18"/>
                  <a:pt x="3469" y="18"/>
                </a:cubicBezTo>
                <a:cubicBezTo>
                  <a:pt x="3470" y="26"/>
                  <a:pt x="3470" y="26"/>
                  <a:pt x="3470" y="26"/>
                </a:cubicBezTo>
                <a:cubicBezTo>
                  <a:pt x="3468" y="26"/>
                  <a:pt x="3468" y="26"/>
                  <a:pt x="3468" y="26"/>
                </a:cubicBezTo>
                <a:cubicBezTo>
                  <a:pt x="3465" y="27"/>
                  <a:pt x="3462" y="27"/>
                  <a:pt x="3458" y="28"/>
                </a:cubicBezTo>
                <a:close/>
                <a:moveTo>
                  <a:pt x="3900" y="25"/>
                </a:moveTo>
                <a:cubicBezTo>
                  <a:pt x="3896" y="24"/>
                  <a:pt x="3892" y="23"/>
                  <a:pt x="3888" y="23"/>
                </a:cubicBezTo>
                <a:cubicBezTo>
                  <a:pt x="3890" y="15"/>
                  <a:pt x="3890" y="15"/>
                  <a:pt x="3890" y="15"/>
                </a:cubicBezTo>
                <a:cubicBezTo>
                  <a:pt x="3894" y="16"/>
                  <a:pt x="3898" y="16"/>
                  <a:pt x="3902" y="17"/>
                </a:cubicBezTo>
                <a:lnTo>
                  <a:pt x="3900" y="25"/>
                </a:lnTo>
                <a:close/>
                <a:moveTo>
                  <a:pt x="3482" y="24"/>
                </a:moveTo>
                <a:cubicBezTo>
                  <a:pt x="3481" y="16"/>
                  <a:pt x="3481" y="16"/>
                  <a:pt x="3481" y="16"/>
                </a:cubicBezTo>
                <a:cubicBezTo>
                  <a:pt x="3485" y="15"/>
                  <a:pt x="3489" y="15"/>
                  <a:pt x="3493" y="14"/>
                </a:cubicBezTo>
                <a:cubicBezTo>
                  <a:pt x="3494" y="22"/>
                  <a:pt x="3494" y="22"/>
                  <a:pt x="3494" y="22"/>
                </a:cubicBezTo>
                <a:cubicBezTo>
                  <a:pt x="3490" y="23"/>
                  <a:pt x="3486" y="23"/>
                  <a:pt x="3482" y="24"/>
                </a:cubicBezTo>
                <a:close/>
                <a:moveTo>
                  <a:pt x="3877" y="21"/>
                </a:moveTo>
                <a:cubicBezTo>
                  <a:pt x="3873" y="21"/>
                  <a:pt x="3869" y="20"/>
                  <a:pt x="3865" y="20"/>
                </a:cubicBezTo>
                <a:cubicBezTo>
                  <a:pt x="3866" y="12"/>
                  <a:pt x="3866" y="12"/>
                  <a:pt x="3866" y="12"/>
                </a:cubicBezTo>
                <a:cubicBezTo>
                  <a:pt x="3870" y="12"/>
                  <a:pt x="3874" y="13"/>
                  <a:pt x="3878" y="13"/>
                </a:cubicBezTo>
                <a:lnTo>
                  <a:pt x="3877" y="21"/>
                </a:lnTo>
                <a:close/>
                <a:moveTo>
                  <a:pt x="3506" y="20"/>
                </a:moveTo>
                <a:cubicBezTo>
                  <a:pt x="3505" y="12"/>
                  <a:pt x="3505" y="12"/>
                  <a:pt x="3505" y="12"/>
                </a:cubicBezTo>
                <a:cubicBezTo>
                  <a:pt x="3509" y="12"/>
                  <a:pt x="3513" y="11"/>
                  <a:pt x="3517" y="11"/>
                </a:cubicBezTo>
                <a:cubicBezTo>
                  <a:pt x="3518" y="19"/>
                  <a:pt x="3518" y="19"/>
                  <a:pt x="3518" y="19"/>
                </a:cubicBezTo>
                <a:cubicBezTo>
                  <a:pt x="3514" y="19"/>
                  <a:pt x="3510" y="20"/>
                  <a:pt x="3506" y="20"/>
                </a:cubicBezTo>
                <a:close/>
                <a:moveTo>
                  <a:pt x="3853" y="18"/>
                </a:moveTo>
                <a:cubicBezTo>
                  <a:pt x="3849" y="18"/>
                  <a:pt x="3845" y="17"/>
                  <a:pt x="3841" y="17"/>
                </a:cubicBezTo>
                <a:cubicBezTo>
                  <a:pt x="3842" y="9"/>
                  <a:pt x="3842" y="9"/>
                  <a:pt x="3842" y="9"/>
                </a:cubicBezTo>
                <a:cubicBezTo>
                  <a:pt x="3846" y="9"/>
                  <a:pt x="3850" y="10"/>
                  <a:pt x="3854" y="10"/>
                </a:cubicBezTo>
                <a:lnTo>
                  <a:pt x="3853" y="18"/>
                </a:lnTo>
                <a:close/>
                <a:moveTo>
                  <a:pt x="3529" y="17"/>
                </a:moveTo>
                <a:cubicBezTo>
                  <a:pt x="3529" y="9"/>
                  <a:pt x="3529" y="9"/>
                  <a:pt x="3529" y="9"/>
                </a:cubicBezTo>
                <a:cubicBezTo>
                  <a:pt x="3533" y="9"/>
                  <a:pt x="3537" y="8"/>
                  <a:pt x="3541" y="8"/>
                </a:cubicBezTo>
                <a:cubicBezTo>
                  <a:pt x="3541" y="16"/>
                  <a:pt x="3541" y="16"/>
                  <a:pt x="3541" y="16"/>
                </a:cubicBezTo>
                <a:cubicBezTo>
                  <a:pt x="3537" y="16"/>
                  <a:pt x="3533" y="17"/>
                  <a:pt x="3529" y="17"/>
                </a:cubicBezTo>
                <a:close/>
                <a:moveTo>
                  <a:pt x="3829" y="15"/>
                </a:moveTo>
                <a:cubicBezTo>
                  <a:pt x="3825" y="15"/>
                  <a:pt x="3821" y="14"/>
                  <a:pt x="3817" y="14"/>
                </a:cubicBezTo>
                <a:cubicBezTo>
                  <a:pt x="3818" y="6"/>
                  <a:pt x="3818" y="6"/>
                  <a:pt x="3818" y="6"/>
                </a:cubicBezTo>
                <a:cubicBezTo>
                  <a:pt x="3822" y="7"/>
                  <a:pt x="3826" y="7"/>
                  <a:pt x="3830" y="7"/>
                </a:cubicBezTo>
                <a:lnTo>
                  <a:pt x="3829" y="15"/>
                </a:lnTo>
                <a:close/>
                <a:moveTo>
                  <a:pt x="3553" y="15"/>
                </a:moveTo>
                <a:cubicBezTo>
                  <a:pt x="3553" y="7"/>
                  <a:pt x="3553" y="7"/>
                  <a:pt x="3553" y="7"/>
                </a:cubicBezTo>
                <a:cubicBezTo>
                  <a:pt x="3557" y="6"/>
                  <a:pt x="3561" y="6"/>
                  <a:pt x="3565" y="5"/>
                </a:cubicBezTo>
                <a:cubicBezTo>
                  <a:pt x="3565" y="13"/>
                  <a:pt x="3565" y="13"/>
                  <a:pt x="3565" y="13"/>
                </a:cubicBezTo>
                <a:cubicBezTo>
                  <a:pt x="3561" y="14"/>
                  <a:pt x="3557" y="14"/>
                  <a:pt x="3553" y="15"/>
                </a:cubicBezTo>
                <a:close/>
                <a:moveTo>
                  <a:pt x="3805" y="13"/>
                </a:moveTo>
                <a:cubicBezTo>
                  <a:pt x="3801" y="13"/>
                  <a:pt x="3797" y="12"/>
                  <a:pt x="3793" y="12"/>
                </a:cubicBezTo>
                <a:cubicBezTo>
                  <a:pt x="3794" y="4"/>
                  <a:pt x="3794" y="4"/>
                  <a:pt x="3794" y="4"/>
                </a:cubicBezTo>
                <a:cubicBezTo>
                  <a:pt x="3798" y="4"/>
                  <a:pt x="3802" y="5"/>
                  <a:pt x="3806" y="5"/>
                </a:cubicBezTo>
                <a:lnTo>
                  <a:pt x="3805" y="13"/>
                </a:lnTo>
                <a:close/>
                <a:moveTo>
                  <a:pt x="3577" y="12"/>
                </a:moveTo>
                <a:cubicBezTo>
                  <a:pt x="3577" y="4"/>
                  <a:pt x="3577" y="4"/>
                  <a:pt x="3577" y="4"/>
                </a:cubicBezTo>
                <a:cubicBezTo>
                  <a:pt x="3581" y="4"/>
                  <a:pt x="3585" y="4"/>
                  <a:pt x="3589" y="4"/>
                </a:cubicBezTo>
                <a:cubicBezTo>
                  <a:pt x="3589" y="11"/>
                  <a:pt x="3589" y="11"/>
                  <a:pt x="3589" y="11"/>
                </a:cubicBezTo>
                <a:cubicBezTo>
                  <a:pt x="3585" y="12"/>
                  <a:pt x="3581" y="12"/>
                  <a:pt x="3577" y="12"/>
                </a:cubicBezTo>
                <a:close/>
                <a:moveTo>
                  <a:pt x="3781" y="11"/>
                </a:moveTo>
                <a:cubicBezTo>
                  <a:pt x="3777" y="11"/>
                  <a:pt x="3773" y="11"/>
                  <a:pt x="3769" y="10"/>
                </a:cubicBezTo>
                <a:cubicBezTo>
                  <a:pt x="3770" y="2"/>
                  <a:pt x="3770" y="2"/>
                  <a:pt x="3770" y="2"/>
                </a:cubicBezTo>
                <a:cubicBezTo>
                  <a:pt x="3774" y="3"/>
                  <a:pt x="3778" y="3"/>
                  <a:pt x="3782" y="3"/>
                </a:cubicBezTo>
                <a:lnTo>
                  <a:pt x="3781" y="11"/>
                </a:lnTo>
                <a:close/>
                <a:moveTo>
                  <a:pt x="3601" y="11"/>
                </a:moveTo>
                <a:cubicBezTo>
                  <a:pt x="3601" y="3"/>
                  <a:pt x="3601" y="3"/>
                  <a:pt x="3601" y="3"/>
                </a:cubicBezTo>
                <a:cubicBezTo>
                  <a:pt x="3605" y="2"/>
                  <a:pt x="3609" y="2"/>
                  <a:pt x="3613" y="2"/>
                </a:cubicBezTo>
                <a:cubicBezTo>
                  <a:pt x="3613" y="10"/>
                  <a:pt x="3613" y="10"/>
                  <a:pt x="3613" y="10"/>
                </a:cubicBezTo>
                <a:cubicBezTo>
                  <a:pt x="3609" y="10"/>
                  <a:pt x="3605" y="10"/>
                  <a:pt x="3601" y="11"/>
                </a:cubicBezTo>
                <a:close/>
                <a:moveTo>
                  <a:pt x="3757" y="10"/>
                </a:moveTo>
                <a:cubicBezTo>
                  <a:pt x="3753" y="9"/>
                  <a:pt x="3749" y="9"/>
                  <a:pt x="3745" y="9"/>
                </a:cubicBezTo>
                <a:cubicBezTo>
                  <a:pt x="3745" y="1"/>
                  <a:pt x="3745" y="1"/>
                  <a:pt x="3745" y="1"/>
                </a:cubicBezTo>
                <a:cubicBezTo>
                  <a:pt x="3749" y="1"/>
                  <a:pt x="3753" y="1"/>
                  <a:pt x="3757" y="2"/>
                </a:cubicBezTo>
                <a:lnTo>
                  <a:pt x="3757" y="10"/>
                </a:lnTo>
                <a:close/>
                <a:moveTo>
                  <a:pt x="3625" y="9"/>
                </a:moveTo>
                <a:cubicBezTo>
                  <a:pt x="3625" y="1"/>
                  <a:pt x="3625" y="1"/>
                  <a:pt x="3625" y="1"/>
                </a:cubicBezTo>
                <a:cubicBezTo>
                  <a:pt x="3629" y="1"/>
                  <a:pt x="3633" y="1"/>
                  <a:pt x="3637" y="1"/>
                </a:cubicBezTo>
                <a:cubicBezTo>
                  <a:pt x="3637" y="9"/>
                  <a:pt x="3637" y="9"/>
                  <a:pt x="3637" y="9"/>
                </a:cubicBezTo>
                <a:cubicBezTo>
                  <a:pt x="3633" y="9"/>
                  <a:pt x="3629" y="9"/>
                  <a:pt x="3625" y="9"/>
                </a:cubicBezTo>
                <a:close/>
                <a:moveTo>
                  <a:pt x="3733" y="9"/>
                </a:moveTo>
                <a:cubicBezTo>
                  <a:pt x="3729" y="9"/>
                  <a:pt x="3725" y="8"/>
                  <a:pt x="3721" y="8"/>
                </a:cubicBezTo>
                <a:cubicBezTo>
                  <a:pt x="3721" y="0"/>
                  <a:pt x="3721" y="0"/>
                  <a:pt x="3721" y="0"/>
                </a:cubicBezTo>
                <a:cubicBezTo>
                  <a:pt x="3725" y="0"/>
                  <a:pt x="3729" y="1"/>
                  <a:pt x="3733" y="1"/>
                </a:cubicBezTo>
                <a:lnTo>
                  <a:pt x="3733" y="9"/>
                </a:lnTo>
                <a:close/>
                <a:moveTo>
                  <a:pt x="3649" y="8"/>
                </a:moveTo>
                <a:cubicBezTo>
                  <a:pt x="3649" y="0"/>
                  <a:pt x="3649" y="0"/>
                  <a:pt x="3649" y="0"/>
                </a:cubicBezTo>
                <a:cubicBezTo>
                  <a:pt x="3653" y="0"/>
                  <a:pt x="3657" y="0"/>
                  <a:pt x="3661" y="0"/>
                </a:cubicBezTo>
                <a:cubicBezTo>
                  <a:pt x="3661" y="8"/>
                  <a:pt x="3661" y="8"/>
                  <a:pt x="3661" y="8"/>
                </a:cubicBezTo>
                <a:cubicBezTo>
                  <a:pt x="3657" y="8"/>
                  <a:pt x="3653" y="8"/>
                  <a:pt x="3649" y="8"/>
                </a:cubicBezTo>
                <a:close/>
                <a:moveTo>
                  <a:pt x="3709" y="8"/>
                </a:moveTo>
                <a:cubicBezTo>
                  <a:pt x="3705" y="8"/>
                  <a:pt x="3701" y="8"/>
                  <a:pt x="3697" y="8"/>
                </a:cubicBezTo>
                <a:cubicBezTo>
                  <a:pt x="3697" y="0"/>
                  <a:pt x="3697" y="0"/>
                  <a:pt x="3697" y="0"/>
                </a:cubicBezTo>
                <a:cubicBezTo>
                  <a:pt x="3701" y="0"/>
                  <a:pt x="3705" y="0"/>
                  <a:pt x="3709" y="0"/>
                </a:cubicBezTo>
                <a:lnTo>
                  <a:pt x="3709" y="8"/>
                </a:lnTo>
                <a:close/>
                <a:moveTo>
                  <a:pt x="3673" y="8"/>
                </a:moveTo>
                <a:cubicBezTo>
                  <a:pt x="3673" y="0"/>
                  <a:pt x="3673" y="0"/>
                  <a:pt x="3673" y="0"/>
                </a:cubicBezTo>
                <a:cubicBezTo>
                  <a:pt x="3677" y="0"/>
                  <a:pt x="3681" y="0"/>
                  <a:pt x="3685" y="0"/>
                </a:cubicBezTo>
                <a:cubicBezTo>
                  <a:pt x="3685" y="8"/>
                  <a:pt x="3685" y="8"/>
                  <a:pt x="3685" y="8"/>
                </a:cubicBezTo>
                <a:cubicBezTo>
                  <a:pt x="3681" y="8"/>
                  <a:pt x="3677" y="8"/>
                  <a:pt x="3673" y="8"/>
                </a:cubicBezTo>
                <a:close/>
              </a:path>
            </a:pathLst>
          </a:custGeom>
          <a:solidFill>
            <a:srgbClr val="FFFFFF">
              <a:alpha val="7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nvGrpSpPr>
          <p:cNvPr id="793" name="Group 792"/>
          <p:cNvGrpSpPr/>
          <p:nvPr/>
        </p:nvGrpSpPr>
        <p:grpSpPr>
          <a:xfrm>
            <a:off x="3519188" y="2380264"/>
            <a:ext cx="5328448" cy="1180967"/>
            <a:chOff x="3551237" y="2333804"/>
            <a:chExt cx="5224443" cy="1157916"/>
          </a:xfrm>
        </p:grpSpPr>
        <p:pic>
          <p:nvPicPr>
            <p:cNvPr id="794" name="Picture 7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3648" y="2333804"/>
              <a:ext cx="1472032" cy="798508"/>
            </a:xfrm>
            <a:prstGeom prst="rect">
              <a:avLst/>
            </a:prstGeom>
          </p:spPr>
        </p:pic>
        <p:pic>
          <p:nvPicPr>
            <p:cNvPr id="795" name="Picture 794"/>
            <p:cNvPicPr>
              <a:picLocks noChangeAspect="1"/>
            </p:cNvPicPr>
            <p:nvPr/>
          </p:nvPicPr>
          <p:blipFill>
            <a:blip r:embed="rId6" cstate="screen">
              <a:extLst>
                <a:ext uri="{BEBA8EAE-BF5A-486C-A8C5-ECC9F3942E4B}">
                  <a14:imgProps xmlns:a14="http://schemas.microsoft.com/office/drawing/2010/main">
                    <a14:imgLayer r:embed="rId7">
                      <a14:imgEffect>
                        <a14:saturation sat="71000"/>
                      </a14:imgEffect>
                    </a14:imgLayer>
                  </a14:imgProps>
                </a:ext>
                <a:ext uri="{28A0092B-C50C-407E-A947-70E740481C1C}">
                  <a14:useLocalDpi xmlns:a14="http://schemas.microsoft.com/office/drawing/2010/main"/>
                </a:ext>
              </a:extLst>
            </a:blip>
            <a:stretch>
              <a:fillRect/>
            </a:stretch>
          </p:blipFill>
          <p:spPr>
            <a:xfrm>
              <a:off x="3551237" y="2506662"/>
              <a:ext cx="1851909" cy="985058"/>
            </a:xfrm>
            <a:prstGeom prst="rect">
              <a:avLst/>
            </a:prstGeom>
          </p:spPr>
        </p:pic>
      </p:grpSp>
      <p:grpSp>
        <p:nvGrpSpPr>
          <p:cNvPr id="796" name="Group 795"/>
          <p:cNvGrpSpPr/>
          <p:nvPr/>
        </p:nvGrpSpPr>
        <p:grpSpPr>
          <a:xfrm>
            <a:off x="8681376" y="4611961"/>
            <a:ext cx="3542110" cy="2141317"/>
            <a:chOff x="459265" y="4521941"/>
            <a:chExt cx="3472972" cy="2099521"/>
          </a:xfrm>
        </p:grpSpPr>
        <p:pic>
          <p:nvPicPr>
            <p:cNvPr id="797" name="Picture 79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41475" y="4580542"/>
              <a:ext cx="2538120" cy="1642956"/>
            </a:xfrm>
            <a:prstGeom prst="rect">
              <a:avLst/>
            </a:prstGeom>
          </p:spPr>
        </p:pic>
        <p:grpSp>
          <p:nvGrpSpPr>
            <p:cNvPr id="798" name="Group 797"/>
            <p:cNvGrpSpPr/>
            <p:nvPr/>
          </p:nvGrpSpPr>
          <p:grpSpPr>
            <a:xfrm>
              <a:off x="459265" y="6210210"/>
              <a:ext cx="3472972" cy="411252"/>
              <a:chOff x="635000" y="6200690"/>
              <a:chExt cx="2680369" cy="334962"/>
            </a:xfrm>
          </p:grpSpPr>
          <p:sp>
            <p:nvSpPr>
              <p:cNvPr id="803" name="Freeform 3540"/>
              <p:cNvSpPr>
                <a:spLocks/>
              </p:cNvSpPr>
              <p:nvPr/>
            </p:nvSpPr>
            <p:spPr bwMode="auto">
              <a:xfrm>
                <a:off x="635000" y="6200690"/>
                <a:ext cx="2680369" cy="334962"/>
              </a:xfrm>
              <a:prstGeom prst="roundRect">
                <a:avLst>
                  <a:gd name="adj" fmla="val 25161"/>
                </a:avLst>
              </a:prstGeom>
              <a:solidFill>
                <a:srgbClr val="51205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gradFill>
                    <a:gsLst>
                      <a:gs pos="86726">
                        <a:srgbClr val="FFFFFF"/>
                      </a:gs>
                      <a:gs pos="61062">
                        <a:srgbClr val="FFFFFF"/>
                      </a:gs>
                    </a:gsLst>
                    <a:lin ang="0" scaled="0"/>
                  </a:gradFill>
                  <a:latin typeface="Segoe UI"/>
                </a:endParaRPr>
              </a:p>
            </p:txBody>
          </p:sp>
          <p:sp>
            <p:nvSpPr>
              <p:cNvPr id="804" name="Rectangle 3543"/>
              <p:cNvSpPr>
                <a:spLocks noChangeArrowheads="1"/>
              </p:cNvSpPr>
              <p:nvPr/>
            </p:nvSpPr>
            <p:spPr bwMode="auto">
              <a:xfrm>
                <a:off x="762052" y="6267133"/>
                <a:ext cx="858592" cy="1789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have adopted</a:t>
                </a:r>
              </a:p>
            </p:txBody>
          </p:sp>
          <p:sp>
            <p:nvSpPr>
              <p:cNvPr id="805" name="Rectangle 3544"/>
              <p:cNvSpPr>
                <a:spLocks noChangeArrowheads="1"/>
              </p:cNvSpPr>
              <p:nvPr/>
            </p:nvSpPr>
            <p:spPr bwMode="auto">
              <a:xfrm>
                <a:off x="1648905" y="6254600"/>
                <a:ext cx="1582334" cy="204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b="1" kern="0" dirty="0">
                    <a:gradFill>
                      <a:gsLst>
                        <a:gs pos="86726">
                          <a:srgbClr val="FFFFFF"/>
                        </a:gs>
                        <a:gs pos="61062">
                          <a:srgbClr val="FFFFFF"/>
                        </a:gs>
                      </a:gsLst>
                      <a:lin ang="0" scaled="0"/>
                    </a:gradFill>
                    <a:latin typeface="Segoe UI" panose="020B0502040204020203" pitchFamily="34" charset="0"/>
                  </a:rPr>
                  <a:t>Agile methodologies</a:t>
                </a:r>
                <a:endParaRPr lang="en-US" altLang="en-US" sz="1632" kern="0" dirty="0">
                  <a:gradFill>
                    <a:gsLst>
                      <a:gs pos="86726">
                        <a:srgbClr val="FFFFFF"/>
                      </a:gs>
                      <a:gs pos="61062">
                        <a:srgbClr val="FFFFFF"/>
                      </a:gs>
                    </a:gsLst>
                    <a:lin ang="0" scaled="0"/>
                  </a:gradFill>
                  <a:latin typeface="Segoe UI" panose="020B0502040204020203" pitchFamily="34" charset="0"/>
                </a:endParaRPr>
              </a:p>
            </p:txBody>
          </p:sp>
        </p:grpSp>
        <p:grpSp>
          <p:nvGrpSpPr>
            <p:cNvPr id="799" name="Group 798"/>
            <p:cNvGrpSpPr/>
            <p:nvPr/>
          </p:nvGrpSpPr>
          <p:grpSpPr>
            <a:xfrm>
              <a:off x="537944" y="4521941"/>
              <a:ext cx="747392" cy="747392"/>
              <a:chOff x="7777955" y="466725"/>
              <a:chExt cx="608745" cy="608745"/>
            </a:xfrm>
            <a:solidFill>
              <a:srgbClr val="8D2376"/>
            </a:solidFill>
          </p:grpSpPr>
          <p:sp>
            <p:nvSpPr>
              <p:cNvPr id="801" name="Oval 800"/>
              <p:cNvSpPr/>
              <p:nvPr/>
            </p:nvSpPr>
            <p:spPr bwMode="auto">
              <a:xfrm>
                <a:off x="7777955" y="466725"/>
                <a:ext cx="608745" cy="608745"/>
              </a:xfrm>
              <a:prstGeom prst="ellipse">
                <a:avLst/>
              </a:prstGeom>
              <a:solidFill>
                <a:srgbClr val="F6941E"/>
              </a:solid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2" name="Rectangle 3458"/>
              <p:cNvSpPr>
                <a:spLocks noChangeArrowheads="1"/>
              </p:cNvSpPr>
              <p:nvPr/>
            </p:nvSpPr>
            <p:spPr bwMode="auto">
              <a:xfrm>
                <a:off x="7876086" y="573731"/>
                <a:ext cx="405739" cy="35795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856" kern="0" spc="-51" dirty="0">
                    <a:gradFill>
                      <a:gsLst>
                        <a:gs pos="17699">
                          <a:srgbClr val="FFFFFF"/>
                        </a:gs>
                        <a:gs pos="52000">
                          <a:srgbClr val="FFFFFF"/>
                        </a:gs>
                      </a:gsLst>
                      <a:lin ang="0" scaled="0"/>
                    </a:gradFill>
                    <a:latin typeface="Segoe UI Light" panose="020B0502040204020203" pitchFamily="34" charset="0"/>
                  </a:rPr>
                  <a:t>3/4</a:t>
                </a:r>
                <a:endParaRPr lang="en-US" altLang="en-US" sz="2856" kern="0" spc="-51" dirty="0">
                  <a:gradFill>
                    <a:gsLst>
                      <a:gs pos="17699">
                        <a:srgbClr val="FFFFFF"/>
                      </a:gs>
                      <a:gs pos="52000">
                        <a:srgbClr val="FFFFFF"/>
                      </a:gs>
                    </a:gsLst>
                    <a:lin ang="0" scaled="0"/>
                  </a:gradFill>
                  <a:latin typeface="Segoe UI" panose="020B0502040204020203" pitchFamily="34" charset="0"/>
                </a:endParaRPr>
              </a:p>
            </p:txBody>
          </p:sp>
        </p:grpSp>
        <p:sp>
          <p:nvSpPr>
            <p:cNvPr id="800" name="Rectangle 3471"/>
            <p:cNvSpPr>
              <a:spLocks noChangeArrowheads="1"/>
            </p:cNvSpPr>
            <p:nvPr/>
          </p:nvSpPr>
          <p:spPr bwMode="auto">
            <a:xfrm>
              <a:off x="1372490" y="4753466"/>
              <a:ext cx="835165"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17699">
                        <a:srgbClr val="FFFFFF"/>
                      </a:gs>
                      <a:gs pos="52000">
                        <a:srgbClr val="FFFFFF"/>
                      </a:gs>
                    </a:gsLst>
                    <a:lin ang="0" scaled="0"/>
                  </a:gradFill>
                  <a:latin typeface="Segoe UI" panose="020B0502040204020203" pitchFamily="34" charset="0"/>
                </a:rPr>
                <a:t>of teams…</a:t>
              </a:r>
            </a:p>
          </p:txBody>
        </p:sp>
      </p:grpSp>
      <p:grpSp>
        <p:nvGrpSpPr>
          <p:cNvPr id="806" name="Group 805"/>
          <p:cNvGrpSpPr/>
          <p:nvPr/>
        </p:nvGrpSpPr>
        <p:grpSpPr>
          <a:xfrm>
            <a:off x="287946" y="4583259"/>
            <a:ext cx="3783019" cy="2170019"/>
            <a:chOff x="383065" y="4493799"/>
            <a:chExt cx="3709179" cy="2127663"/>
          </a:xfrm>
        </p:grpSpPr>
        <p:sp>
          <p:nvSpPr>
            <p:cNvPr id="807" name="Freeform 12"/>
            <p:cNvSpPr>
              <a:spLocks/>
            </p:cNvSpPr>
            <p:nvPr/>
          </p:nvSpPr>
          <p:spPr bwMode="auto">
            <a:xfrm>
              <a:off x="2664974" y="5295417"/>
              <a:ext cx="157177" cy="167254"/>
            </a:xfrm>
            <a:custGeom>
              <a:avLst/>
              <a:gdLst>
                <a:gd name="T0" fmla="*/ 56 w 56"/>
                <a:gd name="T1" fmla="*/ 45 h 59"/>
                <a:gd name="T2" fmla="*/ 28 w 56"/>
                <a:gd name="T3" fmla="*/ 59 h 59"/>
                <a:gd name="T4" fmla="*/ 0 w 56"/>
                <a:gd name="T5" fmla="*/ 45 h 59"/>
                <a:gd name="T6" fmla="*/ 0 w 56"/>
                <a:gd name="T7" fmla="*/ 0 h 59"/>
                <a:gd name="T8" fmla="*/ 56 w 56"/>
                <a:gd name="T9" fmla="*/ 0 h 59"/>
                <a:gd name="T10" fmla="*/ 56 w 56"/>
                <a:gd name="T11" fmla="*/ 45 h 59"/>
              </a:gdLst>
              <a:ahLst/>
              <a:cxnLst>
                <a:cxn ang="0">
                  <a:pos x="T0" y="T1"/>
                </a:cxn>
                <a:cxn ang="0">
                  <a:pos x="T2" y="T3"/>
                </a:cxn>
                <a:cxn ang="0">
                  <a:pos x="T4" y="T5"/>
                </a:cxn>
                <a:cxn ang="0">
                  <a:pos x="T6" y="T7"/>
                </a:cxn>
                <a:cxn ang="0">
                  <a:pos x="T8" y="T9"/>
                </a:cxn>
                <a:cxn ang="0">
                  <a:pos x="T10" y="T11"/>
                </a:cxn>
              </a:cxnLst>
              <a:rect l="0" t="0" r="r" b="b"/>
              <a:pathLst>
                <a:path w="56" h="59">
                  <a:moveTo>
                    <a:pt x="56" y="45"/>
                  </a:moveTo>
                  <a:cubicBezTo>
                    <a:pt x="56" y="45"/>
                    <a:pt x="48" y="59"/>
                    <a:pt x="28" y="59"/>
                  </a:cubicBezTo>
                  <a:cubicBezTo>
                    <a:pt x="9" y="59"/>
                    <a:pt x="0" y="45"/>
                    <a:pt x="0" y="45"/>
                  </a:cubicBezTo>
                  <a:cubicBezTo>
                    <a:pt x="0" y="0"/>
                    <a:pt x="0" y="0"/>
                    <a:pt x="0" y="0"/>
                  </a:cubicBezTo>
                  <a:cubicBezTo>
                    <a:pt x="56" y="0"/>
                    <a:pt x="56" y="0"/>
                    <a:pt x="56" y="0"/>
                  </a:cubicBezTo>
                  <a:lnTo>
                    <a:pt x="56" y="45"/>
                  </a:lnTo>
                  <a:close/>
                </a:path>
              </a:pathLst>
            </a:custGeom>
            <a:solidFill>
              <a:srgbClr val="CEA578"/>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08" name="Freeform 10"/>
            <p:cNvSpPr>
              <a:spLocks/>
            </p:cNvSpPr>
            <p:nvPr/>
          </p:nvSpPr>
          <p:spPr bwMode="auto">
            <a:xfrm>
              <a:off x="2614736" y="4972307"/>
              <a:ext cx="306294" cy="372793"/>
            </a:xfrm>
            <a:custGeom>
              <a:avLst/>
              <a:gdLst>
                <a:gd name="T0" fmla="*/ 98 w 109"/>
                <a:gd name="T1" fmla="*/ 75 h 132"/>
                <a:gd name="T2" fmla="*/ 38 w 109"/>
                <a:gd name="T3" fmla="*/ 124 h 132"/>
                <a:gd name="T4" fmla="*/ 10 w 109"/>
                <a:gd name="T5" fmla="*/ 50 h 132"/>
                <a:gd name="T6" fmla="*/ 76 w 109"/>
                <a:gd name="T7" fmla="*/ 8 h 132"/>
                <a:gd name="T8" fmla="*/ 98 w 109"/>
                <a:gd name="T9" fmla="*/ 75 h 132"/>
              </a:gdLst>
              <a:ahLst/>
              <a:cxnLst>
                <a:cxn ang="0">
                  <a:pos x="T0" y="T1"/>
                </a:cxn>
                <a:cxn ang="0">
                  <a:pos x="T2" y="T3"/>
                </a:cxn>
                <a:cxn ang="0">
                  <a:pos x="T4" y="T5"/>
                </a:cxn>
                <a:cxn ang="0">
                  <a:pos x="T6" y="T7"/>
                </a:cxn>
                <a:cxn ang="0">
                  <a:pos x="T8" y="T9"/>
                </a:cxn>
              </a:cxnLst>
              <a:rect l="0" t="0" r="r" b="b"/>
              <a:pathLst>
                <a:path w="109" h="132">
                  <a:moveTo>
                    <a:pt x="98" y="75"/>
                  </a:moveTo>
                  <a:cubicBezTo>
                    <a:pt x="88" y="107"/>
                    <a:pt x="64" y="132"/>
                    <a:pt x="38" y="124"/>
                  </a:cubicBezTo>
                  <a:cubicBezTo>
                    <a:pt x="12" y="115"/>
                    <a:pt x="0" y="82"/>
                    <a:pt x="10" y="50"/>
                  </a:cubicBezTo>
                  <a:cubicBezTo>
                    <a:pt x="21" y="19"/>
                    <a:pt x="50" y="0"/>
                    <a:pt x="76" y="8"/>
                  </a:cubicBezTo>
                  <a:cubicBezTo>
                    <a:pt x="102" y="17"/>
                    <a:pt x="109" y="43"/>
                    <a:pt x="98" y="75"/>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09" name="Freeform 11"/>
            <p:cNvSpPr>
              <a:spLocks/>
            </p:cNvSpPr>
            <p:nvPr/>
          </p:nvSpPr>
          <p:spPr bwMode="auto">
            <a:xfrm>
              <a:off x="2564218" y="4975019"/>
              <a:ext cx="306294" cy="346596"/>
            </a:xfrm>
            <a:custGeom>
              <a:avLst/>
              <a:gdLst>
                <a:gd name="T0" fmla="*/ 93 w 109"/>
                <a:gd name="T1" fmla="*/ 39 h 123"/>
                <a:gd name="T2" fmla="*/ 83 w 109"/>
                <a:gd name="T3" fmla="*/ 111 h 123"/>
                <a:gd name="T4" fmla="*/ 16 w 109"/>
                <a:gd name="T5" fmla="*/ 84 h 123"/>
                <a:gd name="T6" fmla="*/ 25 w 109"/>
                <a:gd name="T7" fmla="*/ 12 h 123"/>
                <a:gd name="T8" fmla="*/ 93 w 109"/>
                <a:gd name="T9" fmla="*/ 39 h 123"/>
              </a:gdLst>
              <a:ahLst/>
              <a:cxnLst>
                <a:cxn ang="0">
                  <a:pos x="T0" y="T1"/>
                </a:cxn>
                <a:cxn ang="0">
                  <a:pos x="T2" y="T3"/>
                </a:cxn>
                <a:cxn ang="0">
                  <a:pos x="T4" y="T5"/>
                </a:cxn>
                <a:cxn ang="0">
                  <a:pos x="T6" y="T7"/>
                </a:cxn>
                <a:cxn ang="0">
                  <a:pos x="T8" y="T9"/>
                </a:cxn>
              </a:cxnLst>
              <a:rect l="0" t="0" r="r" b="b"/>
              <a:pathLst>
                <a:path w="109" h="123">
                  <a:moveTo>
                    <a:pt x="93" y="39"/>
                  </a:moveTo>
                  <a:cubicBezTo>
                    <a:pt x="109" y="66"/>
                    <a:pt x="104" y="98"/>
                    <a:pt x="83" y="111"/>
                  </a:cubicBezTo>
                  <a:cubicBezTo>
                    <a:pt x="62" y="123"/>
                    <a:pt x="32" y="111"/>
                    <a:pt x="16" y="84"/>
                  </a:cubicBezTo>
                  <a:cubicBezTo>
                    <a:pt x="0" y="57"/>
                    <a:pt x="4" y="25"/>
                    <a:pt x="25" y="12"/>
                  </a:cubicBezTo>
                  <a:cubicBezTo>
                    <a:pt x="47" y="0"/>
                    <a:pt x="77" y="12"/>
                    <a:pt x="93" y="39"/>
                  </a:cubicBezTo>
                  <a:close/>
                </a:path>
              </a:pathLst>
            </a:cu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0" name="Freeform 5"/>
            <p:cNvSpPr>
              <a:spLocks/>
            </p:cNvSpPr>
            <p:nvPr/>
          </p:nvSpPr>
          <p:spPr bwMode="auto">
            <a:xfrm>
              <a:off x="2334498" y="5478793"/>
              <a:ext cx="773795" cy="990269"/>
            </a:xfrm>
            <a:custGeom>
              <a:avLst/>
              <a:gdLst>
                <a:gd name="T0" fmla="*/ 384 w 384"/>
                <a:gd name="T1" fmla="*/ 823 h 823"/>
                <a:gd name="T2" fmla="*/ 0 w 384"/>
                <a:gd name="T3" fmla="*/ 823 h 823"/>
                <a:gd name="T4" fmla="*/ 55 w 384"/>
                <a:gd name="T5" fmla="*/ 0 h 823"/>
                <a:gd name="T6" fmla="*/ 203 w 384"/>
                <a:gd name="T7" fmla="*/ 46 h 823"/>
                <a:gd name="T8" fmla="*/ 331 w 384"/>
                <a:gd name="T9" fmla="*/ 0 h 823"/>
                <a:gd name="T10" fmla="*/ 384 w 384"/>
                <a:gd name="T11" fmla="*/ 823 h 823"/>
              </a:gdLst>
              <a:ahLst/>
              <a:cxnLst>
                <a:cxn ang="0">
                  <a:pos x="T0" y="T1"/>
                </a:cxn>
                <a:cxn ang="0">
                  <a:pos x="T2" y="T3"/>
                </a:cxn>
                <a:cxn ang="0">
                  <a:pos x="T4" y="T5"/>
                </a:cxn>
                <a:cxn ang="0">
                  <a:pos x="T6" y="T7"/>
                </a:cxn>
                <a:cxn ang="0">
                  <a:pos x="T8" y="T9"/>
                </a:cxn>
                <a:cxn ang="0">
                  <a:pos x="T10" y="T11"/>
                </a:cxn>
              </a:cxnLst>
              <a:rect l="0" t="0" r="r" b="b"/>
              <a:pathLst>
                <a:path w="384" h="823">
                  <a:moveTo>
                    <a:pt x="384" y="823"/>
                  </a:moveTo>
                  <a:lnTo>
                    <a:pt x="0" y="823"/>
                  </a:lnTo>
                  <a:lnTo>
                    <a:pt x="55" y="0"/>
                  </a:lnTo>
                  <a:lnTo>
                    <a:pt x="203" y="46"/>
                  </a:lnTo>
                  <a:lnTo>
                    <a:pt x="331" y="0"/>
                  </a:lnTo>
                  <a:lnTo>
                    <a:pt x="384" y="823"/>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1" name="Freeform 19"/>
            <p:cNvSpPr>
              <a:spLocks/>
            </p:cNvSpPr>
            <p:nvPr/>
          </p:nvSpPr>
          <p:spPr bwMode="auto">
            <a:xfrm>
              <a:off x="2586386" y="5105999"/>
              <a:ext cx="312340" cy="280098"/>
            </a:xfrm>
            <a:custGeom>
              <a:avLst/>
              <a:gdLst>
                <a:gd name="T0" fmla="*/ 106 w 111"/>
                <a:gd name="T1" fmla="*/ 24 h 99"/>
                <a:gd name="T2" fmla="*/ 103 w 111"/>
                <a:gd name="T3" fmla="*/ 23 h 99"/>
                <a:gd name="T4" fmla="*/ 103 w 111"/>
                <a:gd name="T5" fmla="*/ 16 h 99"/>
                <a:gd name="T6" fmla="*/ 103 w 111"/>
                <a:gd name="T7" fmla="*/ 14 h 99"/>
                <a:gd name="T8" fmla="*/ 103 w 111"/>
                <a:gd name="T9" fmla="*/ 13 h 99"/>
                <a:gd name="T10" fmla="*/ 102 w 111"/>
                <a:gd name="T11" fmla="*/ 12 h 99"/>
                <a:gd name="T12" fmla="*/ 102 w 111"/>
                <a:gd name="T13" fmla="*/ 11 h 99"/>
                <a:gd name="T14" fmla="*/ 102 w 111"/>
                <a:gd name="T15" fmla="*/ 10 h 99"/>
                <a:gd name="T16" fmla="*/ 102 w 111"/>
                <a:gd name="T17" fmla="*/ 9 h 99"/>
                <a:gd name="T18" fmla="*/ 102 w 111"/>
                <a:gd name="T19" fmla="*/ 9 h 99"/>
                <a:gd name="T20" fmla="*/ 101 w 111"/>
                <a:gd name="T21" fmla="*/ 6 h 99"/>
                <a:gd name="T22" fmla="*/ 100 w 111"/>
                <a:gd name="T23" fmla="*/ 6 h 99"/>
                <a:gd name="T24" fmla="*/ 100 w 111"/>
                <a:gd name="T25" fmla="*/ 5 h 99"/>
                <a:gd name="T26" fmla="*/ 99 w 111"/>
                <a:gd name="T27" fmla="*/ 4 h 99"/>
                <a:gd name="T28" fmla="*/ 99 w 111"/>
                <a:gd name="T29" fmla="*/ 3 h 99"/>
                <a:gd name="T30" fmla="*/ 99 w 111"/>
                <a:gd name="T31" fmla="*/ 3 h 99"/>
                <a:gd name="T32" fmla="*/ 90 w 111"/>
                <a:gd name="T33" fmla="*/ 4 h 99"/>
                <a:gd name="T34" fmla="*/ 74 w 111"/>
                <a:gd name="T35" fmla="*/ 0 h 99"/>
                <a:gd name="T36" fmla="*/ 45 w 111"/>
                <a:gd name="T37" fmla="*/ 4 h 99"/>
                <a:gd name="T38" fmla="*/ 15 w 111"/>
                <a:gd name="T39" fmla="*/ 0 h 99"/>
                <a:gd name="T40" fmla="*/ 11 w 111"/>
                <a:gd name="T41" fmla="*/ 5 h 99"/>
                <a:gd name="T42" fmla="*/ 11 w 111"/>
                <a:gd name="T43" fmla="*/ 5 h 99"/>
                <a:gd name="T44" fmla="*/ 10 w 111"/>
                <a:gd name="T45" fmla="*/ 7 h 99"/>
                <a:gd name="T46" fmla="*/ 10 w 111"/>
                <a:gd name="T47" fmla="*/ 7 h 99"/>
                <a:gd name="T48" fmla="*/ 9 w 111"/>
                <a:gd name="T49" fmla="*/ 9 h 99"/>
                <a:gd name="T50" fmla="*/ 9 w 111"/>
                <a:gd name="T51" fmla="*/ 9 h 99"/>
                <a:gd name="T52" fmla="*/ 9 w 111"/>
                <a:gd name="T53" fmla="*/ 11 h 99"/>
                <a:gd name="T54" fmla="*/ 9 w 111"/>
                <a:gd name="T55" fmla="*/ 12 h 99"/>
                <a:gd name="T56" fmla="*/ 8 w 111"/>
                <a:gd name="T57" fmla="*/ 13 h 99"/>
                <a:gd name="T58" fmla="*/ 8 w 111"/>
                <a:gd name="T59" fmla="*/ 14 h 99"/>
                <a:gd name="T60" fmla="*/ 8 w 111"/>
                <a:gd name="T61" fmla="*/ 16 h 99"/>
                <a:gd name="T62" fmla="*/ 8 w 111"/>
                <a:gd name="T63" fmla="*/ 23 h 99"/>
                <a:gd name="T64" fmla="*/ 7 w 111"/>
                <a:gd name="T65" fmla="*/ 23 h 99"/>
                <a:gd name="T66" fmla="*/ 0 w 111"/>
                <a:gd name="T67" fmla="*/ 31 h 99"/>
                <a:gd name="T68" fmla="*/ 0 w 111"/>
                <a:gd name="T69" fmla="*/ 49 h 99"/>
                <a:gd name="T70" fmla="*/ 8 w 111"/>
                <a:gd name="T71" fmla="*/ 57 h 99"/>
                <a:gd name="T72" fmla="*/ 34 w 111"/>
                <a:gd name="T73" fmla="*/ 99 h 99"/>
                <a:gd name="T74" fmla="*/ 77 w 111"/>
                <a:gd name="T75" fmla="*/ 99 h 99"/>
                <a:gd name="T76" fmla="*/ 103 w 111"/>
                <a:gd name="T77" fmla="*/ 57 h 99"/>
                <a:gd name="T78" fmla="*/ 111 w 111"/>
                <a:gd name="T79" fmla="*/ 49 h 99"/>
                <a:gd name="T80" fmla="*/ 111 w 111"/>
                <a:gd name="T81" fmla="*/ 31 h 99"/>
                <a:gd name="T82" fmla="*/ 106 w 111"/>
                <a:gd name="T83" fmla="*/ 24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1" h="99">
                  <a:moveTo>
                    <a:pt x="106" y="24"/>
                  </a:moveTo>
                  <a:cubicBezTo>
                    <a:pt x="105" y="23"/>
                    <a:pt x="104" y="23"/>
                    <a:pt x="103" y="23"/>
                  </a:cubicBezTo>
                  <a:cubicBezTo>
                    <a:pt x="103" y="16"/>
                    <a:pt x="103" y="16"/>
                    <a:pt x="103" y="16"/>
                  </a:cubicBezTo>
                  <a:cubicBezTo>
                    <a:pt x="103" y="16"/>
                    <a:pt x="103" y="15"/>
                    <a:pt x="103" y="14"/>
                  </a:cubicBezTo>
                  <a:cubicBezTo>
                    <a:pt x="103" y="14"/>
                    <a:pt x="103" y="14"/>
                    <a:pt x="103" y="13"/>
                  </a:cubicBezTo>
                  <a:cubicBezTo>
                    <a:pt x="103" y="13"/>
                    <a:pt x="103" y="13"/>
                    <a:pt x="102" y="12"/>
                  </a:cubicBezTo>
                  <a:cubicBezTo>
                    <a:pt x="102" y="12"/>
                    <a:pt x="102" y="12"/>
                    <a:pt x="102" y="11"/>
                  </a:cubicBezTo>
                  <a:cubicBezTo>
                    <a:pt x="102" y="11"/>
                    <a:pt x="102" y="11"/>
                    <a:pt x="102" y="10"/>
                  </a:cubicBezTo>
                  <a:cubicBezTo>
                    <a:pt x="102" y="10"/>
                    <a:pt x="102" y="10"/>
                    <a:pt x="102" y="9"/>
                  </a:cubicBezTo>
                  <a:cubicBezTo>
                    <a:pt x="102" y="9"/>
                    <a:pt x="102" y="9"/>
                    <a:pt x="102" y="9"/>
                  </a:cubicBezTo>
                  <a:cubicBezTo>
                    <a:pt x="101" y="8"/>
                    <a:pt x="101" y="7"/>
                    <a:pt x="101" y="6"/>
                  </a:cubicBezTo>
                  <a:cubicBezTo>
                    <a:pt x="100" y="6"/>
                    <a:pt x="100" y="6"/>
                    <a:pt x="100" y="6"/>
                  </a:cubicBezTo>
                  <a:cubicBezTo>
                    <a:pt x="100" y="5"/>
                    <a:pt x="100" y="5"/>
                    <a:pt x="100" y="5"/>
                  </a:cubicBezTo>
                  <a:cubicBezTo>
                    <a:pt x="100" y="5"/>
                    <a:pt x="100" y="4"/>
                    <a:pt x="99" y="4"/>
                  </a:cubicBezTo>
                  <a:cubicBezTo>
                    <a:pt x="99" y="4"/>
                    <a:pt x="99" y="3"/>
                    <a:pt x="99" y="3"/>
                  </a:cubicBezTo>
                  <a:cubicBezTo>
                    <a:pt x="99" y="3"/>
                    <a:pt x="99" y="3"/>
                    <a:pt x="99" y="3"/>
                  </a:cubicBezTo>
                  <a:cubicBezTo>
                    <a:pt x="96" y="4"/>
                    <a:pt x="93" y="4"/>
                    <a:pt x="90" y="4"/>
                  </a:cubicBezTo>
                  <a:cubicBezTo>
                    <a:pt x="83" y="4"/>
                    <a:pt x="78" y="2"/>
                    <a:pt x="74" y="0"/>
                  </a:cubicBezTo>
                  <a:cubicBezTo>
                    <a:pt x="67" y="2"/>
                    <a:pt x="57" y="4"/>
                    <a:pt x="45" y="4"/>
                  </a:cubicBezTo>
                  <a:cubicBezTo>
                    <a:pt x="33" y="4"/>
                    <a:pt x="22" y="2"/>
                    <a:pt x="15" y="0"/>
                  </a:cubicBezTo>
                  <a:cubicBezTo>
                    <a:pt x="14" y="1"/>
                    <a:pt x="12" y="3"/>
                    <a:pt x="11" y="5"/>
                  </a:cubicBezTo>
                  <a:cubicBezTo>
                    <a:pt x="11" y="5"/>
                    <a:pt x="11" y="5"/>
                    <a:pt x="11" y="5"/>
                  </a:cubicBezTo>
                  <a:cubicBezTo>
                    <a:pt x="11" y="6"/>
                    <a:pt x="10" y="6"/>
                    <a:pt x="10" y="7"/>
                  </a:cubicBezTo>
                  <a:cubicBezTo>
                    <a:pt x="10" y="7"/>
                    <a:pt x="10" y="7"/>
                    <a:pt x="10" y="7"/>
                  </a:cubicBezTo>
                  <a:cubicBezTo>
                    <a:pt x="10" y="8"/>
                    <a:pt x="10" y="8"/>
                    <a:pt x="9" y="9"/>
                  </a:cubicBezTo>
                  <a:cubicBezTo>
                    <a:pt x="9" y="9"/>
                    <a:pt x="9" y="9"/>
                    <a:pt x="9" y="9"/>
                  </a:cubicBezTo>
                  <a:cubicBezTo>
                    <a:pt x="9" y="10"/>
                    <a:pt x="9" y="11"/>
                    <a:pt x="9" y="11"/>
                  </a:cubicBezTo>
                  <a:cubicBezTo>
                    <a:pt x="9" y="11"/>
                    <a:pt x="9" y="11"/>
                    <a:pt x="9" y="12"/>
                  </a:cubicBezTo>
                  <a:cubicBezTo>
                    <a:pt x="8" y="12"/>
                    <a:pt x="8" y="13"/>
                    <a:pt x="8" y="13"/>
                  </a:cubicBezTo>
                  <a:cubicBezTo>
                    <a:pt x="8" y="14"/>
                    <a:pt x="8" y="14"/>
                    <a:pt x="8" y="14"/>
                  </a:cubicBezTo>
                  <a:cubicBezTo>
                    <a:pt x="8" y="15"/>
                    <a:pt x="8" y="16"/>
                    <a:pt x="8" y="16"/>
                  </a:cubicBezTo>
                  <a:cubicBezTo>
                    <a:pt x="8" y="23"/>
                    <a:pt x="8" y="23"/>
                    <a:pt x="8" y="23"/>
                  </a:cubicBezTo>
                  <a:cubicBezTo>
                    <a:pt x="8" y="23"/>
                    <a:pt x="7" y="23"/>
                    <a:pt x="7" y="23"/>
                  </a:cubicBezTo>
                  <a:cubicBezTo>
                    <a:pt x="3" y="24"/>
                    <a:pt x="0" y="27"/>
                    <a:pt x="0" y="31"/>
                  </a:cubicBezTo>
                  <a:cubicBezTo>
                    <a:pt x="0" y="49"/>
                    <a:pt x="0" y="49"/>
                    <a:pt x="0" y="49"/>
                  </a:cubicBezTo>
                  <a:cubicBezTo>
                    <a:pt x="0" y="53"/>
                    <a:pt x="4" y="57"/>
                    <a:pt x="8" y="57"/>
                  </a:cubicBezTo>
                  <a:cubicBezTo>
                    <a:pt x="8" y="57"/>
                    <a:pt x="22" y="99"/>
                    <a:pt x="34" y="99"/>
                  </a:cubicBezTo>
                  <a:cubicBezTo>
                    <a:pt x="77" y="99"/>
                    <a:pt x="77" y="99"/>
                    <a:pt x="77" y="99"/>
                  </a:cubicBezTo>
                  <a:cubicBezTo>
                    <a:pt x="89" y="99"/>
                    <a:pt x="103" y="57"/>
                    <a:pt x="103" y="57"/>
                  </a:cubicBezTo>
                  <a:cubicBezTo>
                    <a:pt x="107" y="57"/>
                    <a:pt x="111" y="53"/>
                    <a:pt x="111" y="49"/>
                  </a:cubicBezTo>
                  <a:cubicBezTo>
                    <a:pt x="111" y="31"/>
                    <a:pt x="111" y="31"/>
                    <a:pt x="111" y="31"/>
                  </a:cubicBezTo>
                  <a:cubicBezTo>
                    <a:pt x="111" y="28"/>
                    <a:pt x="109" y="25"/>
                    <a:pt x="106" y="24"/>
                  </a:cubicBezTo>
                  <a:close/>
                </a:path>
              </a:pathLst>
            </a:custGeom>
            <a:solidFill>
              <a:srgbClr val="DFBA8D"/>
            </a:solidFill>
            <a:ln>
              <a:noFill/>
            </a:ln>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sp>
          <p:nvSpPr>
            <p:cNvPr id="812" name="Freeform 27"/>
            <p:cNvSpPr>
              <a:spLocks/>
            </p:cNvSpPr>
            <p:nvPr/>
          </p:nvSpPr>
          <p:spPr bwMode="auto">
            <a:xfrm>
              <a:off x="2445330" y="5442521"/>
              <a:ext cx="584378" cy="779841"/>
            </a:xfrm>
            <a:custGeom>
              <a:avLst/>
              <a:gdLst>
                <a:gd name="T0" fmla="*/ 203 w 290"/>
                <a:gd name="T1" fmla="*/ 3 h 387"/>
                <a:gd name="T2" fmla="*/ 148 w 290"/>
                <a:gd name="T3" fmla="*/ 47 h 387"/>
                <a:gd name="T4" fmla="*/ 92 w 290"/>
                <a:gd name="T5" fmla="*/ 0 h 387"/>
                <a:gd name="T6" fmla="*/ 0 w 290"/>
                <a:gd name="T7" fmla="*/ 18 h 387"/>
                <a:gd name="T8" fmla="*/ 35 w 290"/>
                <a:gd name="T9" fmla="*/ 387 h 387"/>
                <a:gd name="T10" fmla="*/ 250 w 290"/>
                <a:gd name="T11" fmla="*/ 387 h 387"/>
                <a:gd name="T12" fmla="*/ 290 w 290"/>
                <a:gd name="T13" fmla="*/ 14 h 387"/>
                <a:gd name="T14" fmla="*/ 203 w 290"/>
                <a:gd name="T15" fmla="*/ 3 h 3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387">
                  <a:moveTo>
                    <a:pt x="203" y="3"/>
                  </a:moveTo>
                  <a:lnTo>
                    <a:pt x="148" y="47"/>
                  </a:lnTo>
                  <a:lnTo>
                    <a:pt x="92" y="0"/>
                  </a:lnTo>
                  <a:lnTo>
                    <a:pt x="0" y="18"/>
                  </a:lnTo>
                  <a:lnTo>
                    <a:pt x="35" y="387"/>
                  </a:lnTo>
                  <a:lnTo>
                    <a:pt x="250" y="387"/>
                  </a:lnTo>
                  <a:lnTo>
                    <a:pt x="290" y="14"/>
                  </a:lnTo>
                  <a:lnTo>
                    <a:pt x="203" y="3"/>
                  </a:lnTo>
                  <a:close/>
                </a:path>
              </a:pathLst>
            </a:custGeom>
            <a:solidFill>
              <a:srgbClr val="45226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404040"/>
                </a:solidFill>
                <a:latin typeface="Segoe UI"/>
              </a:endParaRPr>
            </a:p>
          </p:txBody>
        </p:sp>
        <p:grpSp>
          <p:nvGrpSpPr>
            <p:cNvPr id="813" name="Group 812"/>
            <p:cNvGrpSpPr/>
            <p:nvPr/>
          </p:nvGrpSpPr>
          <p:grpSpPr>
            <a:xfrm>
              <a:off x="1637060" y="5036918"/>
              <a:ext cx="420229" cy="457126"/>
              <a:chOff x="5395100" y="5514975"/>
              <a:chExt cx="325437" cy="354012"/>
            </a:xfrm>
          </p:grpSpPr>
          <p:sp>
            <p:nvSpPr>
              <p:cNvPr id="841" name="Freeform 3763"/>
              <p:cNvSpPr>
                <a:spLocks/>
              </p:cNvSpPr>
              <p:nvPr/>
            </p:nvSpPr>
            <p:spPr bwMode="auto">
              <a:xfrm>
                <a:off x="5395100" y="5748337"/>
                <a:ext cx="100013" cy="42863"/>
              </a:xfrm>
              <a:custGeom>
                <a:avLst/>
                <a:gdLst>
                  <a:gd name="T0" fmla="*/ 17 w 49"/>
                  <a:gd name="T1" fmla="*/ 13 h 21"/>
                  <a:gd name="T2" fmla="*/ 0 w 49"/>
                  <a:gd name="T3" fmla="*/ 5 h 21"/>
                  <a:gd name="T4" fmla="*/ 30 w 49"/>
                  <a:gd name="T5" fmla="*/ 1 h 21"/>
                  <a:gd name="T6" fmla="*/ 49 w 49"/>
                  <a:gd name="T7" fmla="*/ 21 h 21"/>
                  <a:gd name="T8" fmla="*/ 17 w 49"/>
                  <a:gd name="T9" fmla="*/ 13 h 21"/>
                </a:gdLst>
                <a:ahLst/>
                <a:cxnLst>
                  <a:cxn ang="0">
                    <a:pos x="T0" y="T1"/>
                  </a:cxn>
                  <a:cxn ang="0">
                    <a:pos x="T2" y="T3"/>
                  </a:cxn>
                  <a:cxn ang="0">
                    <a:pos x="T4" y="T5"/>
                  </a:cxn>
                  <a:cxn ang="0">
                    <a:pos x="T6" y="T7"/>
                  </a:cxn>
                  <a:cxn ang="0">
                    <a:pos x="T8" y="T9"/>
                  </a:cxn>
                </a:cxnLst>
                <a:rect l="0" t="0" r="r" b="b"/>
                <a:pathLst>
                  <a:path w="49" h="21">
                    <a:moveTo>
                      <a:pt x="17" y="13"/>
                    </a:moveTo>
                    <a:cubicBezTo>
                      <a:pt x="9" y="13"/>
                      <a:pt x="2" y="7"/>
                      <a:pt x="0" y="5"/>
                    </a:cubicBezTo>
                    <a:cubicBezTo>
                      <a:pt x="10" y="13"/>
                      <a:pt x="16" y="2"/>
                      <a:pt x="30" y="1"/>
                    </a:cubicBezTo>
                    <a:cubicBezTo>
                      <a:pt x="48" y="0"/>
                      <a:pt x="49" y="21"/>
                      <a:pt x="49" y="21"/>
                    </a:cubicBezTo>
                    <a:cubicBezTo>
                      <a:pt x="39" y="8"/>
                      <a:pt x="26" y="12"/>
                      <a:pt x="17" y="13"/>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2" name="Freeform 3764"/>
              <p:cNvSpPr>
                <a:spLocks/>
              </p:cNvSpPr>
              <p:nvPr/>
            </p:nvSpPr>
            <p:spPr bwMode="auto">
              <a:xfrm>
                <a:off x="5395100" y="5757862"/>
                <a:ext cx="100013" cy="38100"/>
              </a:xfrm>
              <a:custGeom>
                <a:avLst/>
                <a:gdLst>
                  <a:gd name="T0" fmla="*/ 0 w 49"/>
                  <a:gd name="T1" fmla="*/ 0 h 18"/>
                  <a:gd name="T2" fmla="*/ 0 w 49"/>
                  <a:gd name="T3" fmla="*/ 0 h 18"/>
                  <a:gd name="T4" fmla="*/ 17 w 49"/>
                  <a:gd name="T5" fmla="*/ 8 h 18"/>
                  <a:gd name="T6" fmla="*/ 49 w 49"/>
                  <a:gd name="T7" fmla="*/ 16 h 18"/>
                  <a:gd name="T8" fmla="*/ 24 w 49"/>
                  <a:gd name="T9" fmla="*/ 18 h 18"/>
                  <a:gd name="T10" fmla="*/ 0 w 49"/>
                  <a:gd name="T11" fmla="*/ 0 h 18"/>
                </a:gdLst>
                <a:ahLst/>
                <a:cxnLst>
                  <a:cxn ang="0">
                    <a:pos x="T0" y="T1"/>
                  </a:cxn>
                  <a:cxn ang="0">
                    <a:pos x="T2" y="T3"/>
                  </a:cxn>
                  <a:cxn ang="0">
                    <a:pos x="T4" y="T5"/>
                  </a:cxn>
                  <a:cxn ang="0">
                    <a:pos x="T6" y="T7"/>
                  </a:cxn>
                  <a:cxn ang="0">
                    <a:pos x="T8" y="T9"/>
                  </a:cxn>
                  <a:cxn ang="0">
                    <a:pos x="T10" y="T11"/>
                  </a:cxn>
                </a:cxnLst>
                <a:rect l="0" t="0" r="r" b="b"/>
                <a:pathLst>
                  <a:path w="49" h="18">
                    <a:moveTo>
                      <a:pt x="0" y="0"/>
                    </a:moveTo>
                    <a:cubicBezTo>
                      <a:pt x="0" y="0"/>
                      <a:pt x="0" y="0"/>
                      <a:pt x="0" y="0"/>
                    </a:cubicBezTo>
                    <a:cubicBezTo>
                      <a:pt x="2" y="2"/>
                      <a:pt x="9" y="8"/>
                      <a:pt x="17" y="8"/>
                    </a:cubicBezTo>
                    <a:cubicBezTo>
                      <a:pt x="26" y="7"/>
                      <a:pt x="39" y="3"/>
                      <a:pt x="49" y="16"/>
                    </a:cubicBezTo>
                    <a:cubicBezTo>
                      <a:pt x="38" y="13"/>
                      <a:pt x="36" y="18"/>
                      <a:pt x="24" y="18"/>
                    </a:cubicBezTo>
                    <a:cubicBezTo>
                      <a:pt x="11" y="17"/>
                      <a:pt x="0" y="0"/>
                      <a:pt x="0"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3" name="Freeform 3766"/>
              <p:cNvSpPr>
                <a:spLocks/>
              </p:cNvSpPr>
              <p:nvPr/>
            </p:nvSpPr>
            <p:spPr bwMode="auto">
              <a:xfrm>
                <a:off x="5484000" y="5597525"/>
                <a:ext cx="23813" cy="241300"/>
              </a:xfrm>
              <a:custGeom>
                <a:avLst/>
                <a:gdLst>
                  <a:gd name="T0" fmla="*/ 15 w 15"/>
                  <a:gd name="T1" fmla="*/ 152 h 152"/>
                  <a:gd name="T2" fmla="*/ 7 w 15"/>
                  <a:gd name="T3" fmla="*/ 152 h 152"/>
                  <a:gd name="T4" fmla="*/ 0 w 15"/>
                  <a:gd name="T5" fmla="*/ 0 h 152"/>
                  <a:gd name="T6" fmla="*/ 7 w 15"/>
                  <a:gd name="T7" fmla="*/ 0 h 152"/>
                  <a:gd name="T8" fmla="*/ 15 w 15"/>
                  <a:gd name="T9" fmla="*/ 152 h 152"/>
                </a:gdLst>
                <a:ahLst/>
                <a:cxnLst>
                  <a:cxn ang="0">
                    <a:pos x="T0" y="T1"/>
                  </a:cxn>
                  <a:cxn ang="0">
                    <a:pos x="T2" y="T3"/>
                  </a:cxn>
                  <a:cxn ang="0">
                    <a:pos x="T4" y="T5"/>
                  </a:cxn>
                  <a:cxn ang="0">
                    <a:pos x="T6" y="T7"/>
                  </a:cxn>
                  <a:cxn ang="0">
                    <a:pos x="T8" y="T9"/>
                  </a:cxn>
                </a:cxnLst>
                <a:rect l="0" t="0" r="r" b="b"/>
                <a:pathLst>
                  <a:path w="15" h="152">
                    <a:moveTo>
                      <a:pt x="15" y="152"/>
                    </a:moveTo>
                    <a:lnTo>
                      <a:pt x="7" y="152"/>
                    </a:lnTo>
                    <a:lnTo>
                      <a:pt x="0" y="0"/>
                    </a:lnTo>
                    <a:lnTo>
                      <a:pt x="7" y="0"/>
                    </a:lnTo>
                    <a:lnTo>
                      <a:pt x="15" y="152"/>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4" name="Oval 3774"/>
              <p:cNvSpPr>
                <a:spLocks noChangeArrowheads="1"/>
              </p:cNvSpPr>
              <p:nvPr/>
            </p:nvSpPr>
            <p:spPr bwMode="auto">
              <a:xfrm>
                <a:off x="5422087" y="5565775"/>
                <a:ext cx="134938" cy="139700"/>
              </a:xfrm>
              <a:prstGeom prst="ellipse">
                <a:avLst/>
              </a:pr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5" name="Freeform 3767"/>
              <p:cNvSpPr>
                <a:spLocks/>
              </p:cNvSpPr>
              <p:nvPr/>
            </p:nvSpPr>
            <p:spPr bwMode="auto">
              <a:xfrm>
                <a:off x="5615762" y="5535612"/>
                <a:ext cx="22225" cy="314325"/>
              </a:xfrm>
              <a:custGeom>
                <a:avLst/>
                <a:gdLst>
                  <a:gd name="T0" fmla="*/ 0 w 14"/>
                  <a:gd name="T1" fmla="*/ 198 h 198"/>
                  <a:gd name="T2" fmla="*/ 8 w 14"/>
                  <a:gd name="T3" fmla="*/ 198 h 198"/>
                  <a:gd name="T4" fmla="*/ 14 w 14"/>
                  <a:gd name="T5" fmla="*/ 1 h 198"/>
                  <a:gd name="T6" fmla="*/ 5 w 14"/>
                  <a:gd name="T7" fmla="*/ 0 h 198"/>
                  <a:gd name="T8" fmla="*/ 0 w 14"/>
                  <a:gd name="T9" fmla="*/ 198 h 198"/>
                </a:gdLst>
                <a:ahLst/>
                <a:cxnLst>
                  <a:cxn ang="0">
                    <a:pos x="T0" y="T1"/>
                  </a:cxn>
                  <a:cxn ang="0">
                    <a:pos x="T2" y="T3"/>
                  </a:cxn>
                  <a:cxn ang="0">
                    <a:pos x="T4" y="T5"/>
                  </a:cxn>
                  <a:cxn ang="0">
                    <a:pos x="T6" y="T7"/>
                  </a:cxn>
                  <a:cxn ang="0">
                    <a:pos x="T8" y="T9"/>
                  </a:cxn>
                </a:cxnLst>
                <a:rect l="0" t="0" r="r" b="b"/>
                <a:pathLst>
                  <a:path w="14" h="198">
                    <a:moveTo>
                      <a:pt x="0" y="198"/>
                    </a:moveTo>
                    <a:lnTo>
                      <a:pt x="8" y="198"/>
                    </a:lnTo>
                    <a:lnTo>
                      <a:pt x="14" y="1"/>
                    </a:lnTo>
                    <a:lnTo>
                      <a:pt x="5" y="0"/>
                    </a:lnTo>
                    <a:lnTo>
                      <a:pt x="0" y="198"/>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6" name="Oval 3768"/>
              <p:cNvSpPr>
                <a:spLocks noChangeArrowheads="1"/>
              </p:cNvSpPr>
              <p:nvPr/>
            </p:nvSpPr>
            <p:spPr bwMode="auto">
              <a:xfrm>
                <a:off x="5555437" y="5514975"/>
                <a:ext cx="150813" cy="1508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7" name="Freeform 3769"/>
              <p:cNvSpPr>
                <a:spLocks/>
              </p:cNvSpPr>
              <p:nvPr/>
            </p:nvSpPr>
            <p:spPr bwMode="auto">
              <a:xfrm>
                <a:off x="5499875" y="5710237"/>
                <a:ext cx="90488" cy="47625"/>
              </a:xfrm>
              <a:custGeom>
                <a:avLst/>
                <a:gdLst>
                  <a:gd name="T0" fmla="*/ 31 w 44"/>
                  <a:gd name="T1" fmla="*/ 10 h 23"/>
                  <a:gd name="T2" fmla="*/ 44 w 44"/>
                  <a:gd name="T3" fmla="*/ 0 h 23"/>
                  <a:gd name="T4" fmla="*/ 16 w 44"/>
                  <a:gd name="T5" fmla="*/ 2 h 23"/>
                  <a:gd name="T6" fmla="*/ 2 w 44"/>
                  <a:gd name="T7" fmla="*/ 23 h 23"/>
                  <a:gd name="T8" fmla="*/ 31 w 44"/>
                  <a:gd name="T9" fmla="*/ 10 h 23"/>
                </a:gdLst>
                <a:ahLst/>
                <a:cxnLst>
                  <a:cxn ang="0">
                    <a:pos x="T0" y="T1"/>
                  </a:cxn>
                  <a:cxn ang="0">
                    <a:pos x="T2" y="T3"/>
                  </a:cxn>
                  <a:cxn ang="0">
                    <a:pos x="T4" y="T5"/>
                  </a:cxn>
                  <a:cxn ang="0">
                    <a:pos x="T6" y="T7"/>
                  </a:cxn>
                  <a:cxn ang="0">
                    <a:pos x="T8" y="T9"/>
                  </a:cxn>
                </a:cxnLst>
                <a:rect l="0" t="0" r="r" b="b"/>
                <a:pathLst>
                  <a:path w="44" h="23">
                    <a:moveTo>
                      <a:pt x="31" y="10"/>
                    </a:moveTo>
                    <a:cubicBezTo>
                      <a:pt x="38" y="9"/>
                      <a:pt x="43" y="2"/>
                      <a:pt x="44" y="0"/>
                    </a:cubicBezTo>
                    <a:cubicBezTo>
                      <a:pt x="37" y="9"/>
                      <a:pt x="29" y="0"/>
                      <a:pt x="16" y="2"/>
                    </a:cubicBezTo>
                    <a:cubicBezTo>
                      <a:pt x="0" y="4"/>
                      <a:pt x="2" y="23"/>
                      <a:pt x="2" y="23"/>
                    </a:cubicBezTo>
                    <a:cubicBezTo>
                      <a:pt x="10" y="9"/>
                      <a:pt x="22" y="11"/>
                      <a:pt x="31" y="10"/>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8" name="Freeform 3770"/>
              <p:cNvSpPr>
                <a:spLocks/>
              </p:cNvSpPr>
              <p:nvPr/>
            </p:nvSpPr>
            <p:spPr bwMode="auto">
              <a:xfrm>
                <a:off x="5504637" y="5710237"/>
                <a:ext cx="85725" cy="47625"/>
              </a:xfrm>
              <a:custGeom>
                <a:avLst/>
                <a:gdLst>
                  <a:gd name="T0" fmla="*/ 42 w 42"/>
                  <a:gd name="T1" fmla="*/ 0 h 23"/>
                  <a:gd name="T2" fmla="*/ 42 w 42"/>
                  <a:gd name="T3" fmla="*/ 0 h 23"/>
                  <a:gd name="T4" fmla="*/ 28 w 42"/>
                  <a:gd name="T5" fmla="*/ 10 h 23"/>
                  <a:gd name="T6" fmla="*/ 0 w 42"/>
                  <a:gd name="T7" fmla="*/ 23 h 23"/>
                  <a:gd name="T8" fmla="*/ 24 w 42"/>
                  <a:gd name="T9" fmla="*/ 21 h 23"/>
                  <a:gd name="T10" fmla="*/ 42 w 42"/>
                  <a:gd name="T11" fmla="*/ 0 h 23"/>
                </a:gdLst>
                <a:ahLst/>
                <a:cxnLst>
                  <a:cxn ang="0">
                    <a:pos x="T0" y="T1"/>
                  </a:cxn>
                  <a:cxn ang="0">
                    <a:pos x="T2" y="T3"/>
                  </a:cxn>
                  <a:cxn ang="0">
                    <a:pos x="T4" y="T5"/>
                  </a:cxn>
                  <a:cxn ang="0">
                    <a:pos x="T6" y="T7"/>
                  </a:cxn>
                  <a:cxn ang="0">
                    <a:pos x="T8" y="T9"/>
                  </a:cxn>
                  <a:cxn ang="0">
                    <a:pos x="T10" y="T11"/>
                  </a:cxn>
                </a:cxnLst>
                <a:rect l="0" t="0" r="r" b="b"/>
                <a:pathLst>
                  <a:path w="42" h="23">
                    <a:moveTo>
                      <a:pt x="42" y="0"/>
                    </a:moveTo>
                    <a:cubicBezTo>
                      <a:pt x="42" y="0"/>
                      <a:pt x="42" y="0"/>
                      <a:pt x="42" y="0"/>
                    </a:cubicBezTo>
                    <a:cubicBezTo>
                      <a:pt x="41" y="2"/>
                      <a:pt x="36" y="9"/>
                      <a:pt x="28" y="10"/>
                    </a:cubicBezTo>
                    <a:cubicBezTo>
                      <a:pt x="20" y="11"/>
                      <a:pt x="7" y="9"/>
                      <a:pt x="0" y="23"/>
                    </a:cubicBezTo>
                    <a:cubicBezTo>
                      <a:pt x="10" y="19"/>
                      <a:pt x="13" y="23"/>
                      <a:pt x="24" y="21"/>
                    </a:cubicBezTo>
                    <a:cubicBezTo>
                      <a:pt x="36" y="18"/>
                      <a:pt x="42" y="0"/>
                      <a:pt x="42"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49" name="Freeform 3771"/>
              <p:cNvSpPr>
                <a:spLocks/>
              </p:cNvSpPr>
              <p:nvPr/>
            </p:nvSpPr>
            <p:spPr bwMode="auto">
              <a:xfrm>
                <a:off x="5628462" y="5715000"/>
                <a:ext cx="92075" cy="41275"/>
              </a:xfrm>
              <a:custGeom>
                <a:avLst/>
                <a:gdLst>
                  <a:gd name="T0" fmla="*/ 30 w 45"/>
                  <a:gd name="T1" fmla="*/ 11 h 20"/>
                  <a:gd name="T2" fmla="*/ 45 w 45"/>
                  <a:gd name="T3" fmla="*/ 3 h 20"/>
                  <a:gd name="T4" fmla="*/ 17 w 45"/>
                  <a:gd name="T5" fmla="*/ 1 h 20"/>
                  <a:gd name="T6" fmla="*/ 0 w 45"/>
                  <a:gd name="T7" fmla="*/ 20 h 20"/>
                  <a:gd name="T8" fmla="*/ 30 w 45"/>
                  <a:gd name="T9" fmla="*/ 11 h 20"/>
                </a:gdLst>
                <a:ahLst/>
                <a:cxnLst>
                  <a:cxn ang="0">
                    <a:pos x="T0" y="T1"/>
                  </a:cxn>
                  <a:cxn ang="0">
                    <a:pos x="T2" y="T3"/>
                  </a:cxn>
                  <a:cxn ang="0">
                    <a:pos x="T4" y="T5"/>
                  </a:cxn>
                  <a:cxn ang="0">
                    <a:pos x="T6" y="T7"/>
                  </a:cxn>
                  <a:cxn ang="0">
                    <a:pos x="T8" y="T9"/>
                  </a:cxn>
                </a:cxnLst>
                <a:rect l="0" t="0" r="r" b="b"/>
                <a:pathLst>
                  <a:path w="45" h="20">
                    <a:moveTo>
                      <a:pt x="30" y="11"/>
                    </a:moveTo>
                    <a:cubicBezTo>
                      <a:pt x="37" y="11"/>
                      <a:pt x="43" y="5"/>
                      <a:pt x="45" y="3"/>
                    </a:cubicBezTo>
                    <a:cubicBezTo>
                      <a:pt x="36" y="11"/>
                      <a:pt x="30" y="1"/>
                      <a:pt x="17" y="1"/>
                    </a:cubicBezTo>
                    <a:cubicBezTo>
                      <a:pt x="0" y="0"/>
                      <a:pt x="0" y="20"/>
                      <a:pt x="0" y="20"/>
                    </a:cubicBezTo>
                    <a:cubicBezTo>
                      <a:pt x="9" y="8"/>
                      <a:pt x="21" y="11"/>
                      <a:pt x="30" y="11"/>
                    </a:cubicBez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50" name="Freeform 3772"/>
              <p:cNvSpPr>
                <a:spLocks/>
              </p:cNvSpPr>
              <p:nvPr/>
            </p:nvSpPr>
            <p:spPr bwMode="auto">
              <a:xfrm>
                <a:off x="5628462" y="5721350"/>
                <a:ext cx="92075" cy="39687"/>
              </a:xfrm>
              <a:custGeom>
                <a:avLst/>
                <a:gdLst>
                  <a:gd name="T0" fmla="*/ 45 w 45"/>
                  <a:gd name="T1" fmla="*/ 0 h 19"/>
                  <a:gd name="T2" fmla="*/ 45 w 45"/>
                  <a:gd name="T3" fmla="*/ 0 h 19"/>
                  <a:gd name="T4" fmla="*/ 30 w 45"/>
                  <a:gd name="T5" fmla="*/ 8 h 19"/>
                  <a:gd name="T6" fmla="*/ 0 w 45"/>
                  <a:gd name="T7" fmla="*/ 17 h 19"/>
                  <a:gd name="T8" fmla="*/ 24 w 45"/>
                  <a:gd name="T9" fmla="*/ 18 h 19"/>
                  <a:gd name="T10" fmla="*/ 45 w 45"/>
                  <a:gd name="T11" fmla="*/ 0 h 19"/>
                </a:gdLst>
                <a:ahLst/>
                <a:cxnLst>
                  <a:cxn ang="0">
                    <a:pos x="T0" y="T1"/>
                  </a:cxn>
                  <a:cxn ang="0">
                    <a:pos x="T2" y="T3"/>
                  </a:cxn>
                  <a:cxn ang="0">
                    <a:pos x="T4" y="T5"/>
                  </a:cxn>
                  <a:cxn ang="0">
                    <a:pos x="T6" y="T7"/>
                  </a:cxn>
                  <a:cxn ang="0">
                    <a:pos x="T8" y="T9"/>
                  </a:cxn>
                  <a:cxn ang="0">
                    <a:pos x="T10" y="T11"/>
                  </a:cxn>
                </a:cxnLst>
                <a:rect l="0" t="0" r="r" b="b"/>
                <a:pathLst>
                  <a:path w="45" h="19">
                    <a:moveTo>
                      <a:pt x="45" y="0"/>
                    </a:moveTo>
                    <a:cubicBezTo>
                      <a:pt x="45" y="0"/>
                      <a:pt x="45" y="0"/>
                      <a:pt x="45" y="0"/>
                    </a:cubicBezTo>
                    <a:cubicBezTo>
                      <a:pt x="43" y="2"/>
                      <a:pt x="37" y="8"/>
                      <a:pt x="30" y="8"/>
                    </a:cubicBezTo>
                    <a:cubicBezTo>
                      <a:pt x="21" y="8"/>
                      <a:pt x="9" y="5"/>
                      <a:pt x="0" y="17"/>
                    </a:cubicBezTo>
                    <a:cubicBezTo>
                      <a:pt x="10" y="14"/>
                      <a:pt x="12" y="19"/>
                      <a:pt x="24" y="18"/>
                    </a:cubicBezTo>
                    <a:cubicBezTo>
                      <a:pt x="36" y="17"/>
                      <a:pt x="45" y="0"/>
                      <a:pt x="45" y="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51" name="Freeform 3773"/>
              <p:cNvSpPr>
                <a:spLocks/>
              </p:cNvSpPr>
              <p:nvPr/>
            </p:nvSpPr>
            <p:spPr bwMode="auto">
              <a:xfrm>
                <a:off x="5404625" y="5805487"/>
                <a:ext cx="301625" cy="63500"/>
              </a:xfrm>
              <a:custGeom>
                <a:avLst/>
                <a:gdLst>
                  <a:gd name="T0" fmla="*/ 73 w 146"/>
                  <a:gd name="T1" fmla="*/ 0 h 30"/>
                  <a:gd name="T2" fmla="*/ 35 w 146"/>
                  <a:gd name="T3" fmla="*/ 14 h 30"/>
                  <a:gd name="T4" fmla="*/ 0 w 146"/>
                  <a:gd name="T5" fmla="*/ 30 h 30"/>
                  <a:gd name="T6" fmla="*/ 146 w 146"/>
                  <a:gd name="T7" fmla="*/ 30 h 30"/>
                  <a:gd name="T8" fmla="*/ 111 w 146"/>
                  <a:gd name="T9" fmla="*/ 14 h 30"/>
                  <a:gd name="T10" fmla="*/ 73 w 146"/>
                  <a:gd name="T11" fmla="*/ 0 h 30"/>
                </a:gdLst>
                <a:ahLst/>
                <a:cxnLst>
                  <a:cxn ang="0">
                    <a:pos x="T0" y="T1"/>
                  </a:cxn>
                  <a:cxn ang="0">
                    <a:pos x="T2" y="T3"/>
                  </a:cxn>
                  <a:cxn ang="0">
                    <a:pos x="T4" y="T5"/>
                  </a:cxn>
                  <a:cxn ang="0">
                    <a:pos x="T6" y="T7"/>
                  </a:cxn>
                  <a:cxn ang="0">
                    <a:pos x="T8" y="T9"/>
                  </a:cxn>
                  <a:cxn ang="0">
                    <a:pos x="T10" y="T11"/>
                  </a:cxn>
                </a:cxnLst>
                <a:rect l="0" t="0" r="r" b="b"/>
                <a:pathLst>
                  <a:path w="146" h="30">
                    <a:moveTo>
                      <a:pt x="73" y="0"/>
                    </a:moveTo>
                    <a:cubicBezTo>
                      <a:pt x="59" y="5"/>
                      <a:pt x="47" y="9"/>
                      <a:pt x="35" y="14"/>
                    </a:cubicBezTo>
                    <a:cubicBezTo>
                      <a:pt x="22" y="19"/>
                      <a:pt x="11" y="24"/>
                      <a:pt x="0" y="30"/>
                    </a:cubicBezTo>
                    <a:cubicBezTo>
                      <a:pt x="25" y="30"/>
                      <a:pt x="122" y="30"/>
                      <a:pt x="146" y="30"/>
                    </a:cubicBezTo>
                    <a:cubicBezTo>
                      <a:pt x="134" y="24"/>
                      <a:pt x="123" y="19"/>
                      <a:pt x="111" y="14"/>
                    </a:cubicBezTo>
                    <a:cubicBezTo>
                      <a:pt x="98" y="9"/>
                      <a:pt x="86" y="5"/>
                      <a:pt x="73" y="0"/>
                    </a:cubicBezTo>
                    <a:close/>
                  </a:path>
                </a:pathLst>
              </a:custGeom>
              <a:solidFill>
                <a:srgbClr val="505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grpSp>
        <p:sp>
          <p:nvSpPr>
            <p:cNvPr id="814" name="Freeform 3463"/>
            <p:cNvSpPr>
              <a:spLocks/>
            </p:cNvSpPr>
            <p:nvPr/>
          </p:nvSpPr>
          <p:spPr bwMode="auto">
            <a:xfrm>
              <a:off x="3915953" y="5376798"/>
              <a:ext cx="32798" cy="10249"/>
            </a:xfrm>
            <a:custGeom>
              <a:avLst/>
              <a:gdLst>
                <a:gd name="T0" fmla="*/ 12 w 12"/>
                <a:gd name="T1" fmla="*/ 1 h 4"/>
                <a:gd name="T2" fmla="*/ 9 w 12"/>
                <a:gd name="T3" fmla="*/ 4 h 4"/>
                <a:gd name="T4" fmla="*/ 4 w 12"/>
                <a:gd name="T5" fmla="*/ 4 h 4"/>
                <a:gd name="T6" fmla="*/ 0 w 12"/>
                <a:gd name="T7" fmla="*/ 1 h 4"/>
                <a:gd name="T8" fmla="*/ 0 w 12"/>
                <a:gd name="T9" fmla="*/ 1 h 4"/>
                <a:gd name="T10" fmla="*/ 4 w 12"/>
                <a:gd name="T11" fmla="*/ 0 h 4"/>
                <a:gd name="T12" fmla="*/ 9 w 12"/>
                <a:gd name="T13" fmla="*/ 0 h 4"/>
                <a:gd name="T14" fmla="*/ 12 w 12"/>
                <a:gd name="T15" fmla="*/ 1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 h="4">
                  <a:moveTo>
                    <a:pt x="12" y="1"/>
                  </a:moveTo>
                  <a:cubicBezTo>
                    <a:pt x="12" y="2"/>
                    <a:pt x="10" y="4"/>
                    <a:pt x="9" y="4"/>
                  </a:cubicBezTo>
                  <a:cubicBezTo>
                    <a:pt x="4" y="4"/>
                    <a:pt x="4" y="4"/>
                    <a:pt x="4" y="4"/>
                  </a:cubicBezTo>
                  <a:cubicBezTo>
                    <a:pt x="2" y="4"/>
                    <a:pt x="0" y="2"/>
                    <a:pt x="0" y="1"/>
                  </a:cubicBezTo>
                  <a:cubicBezTo>
                    <a:pt x="0" y="1"/>
                    <a:pt x="0" y="1"/>
                    <a:pt x="0" y="1"/>
                  </a:cubicBezTo>
                  <a:cubicBezTo>
                    <a:pt x="0" y="0"/>
                    <a:pt x="2" y="0"/>
                    <a:pt x="4" y="0"/>
                  </a:cubicBezTo>
                  <a:cubicBezTo>
                    <a:pt x="9" y="0"/>
                    <a:pt x="9" y="0"/>
                    <a:pt x="9" y="0"/>
                  </a:cubicBezTo>
                  <a:cubicBezTo>
                    <a:pt x="10" y="0"/>
                    <a:pt x="12" y="0"/>
                    <a:pt x="12" y="1"/>
                  </a:cubicBezTo>
                  <a:close/>
                </a:path>
              </a:pathLst>
            </a:custGeom>
            <a:solidFill>
              <a:srgbClr val="73737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5" name="Freeform 3745"/>
            <p:cNvSpPr>
              <a:spLocks/>
            </p:cNvSpPr>
            <p:nvPr/>
          </p:nvSpPr>
          <p:spPr bwMode="auto">
            <a:xfrm>
              <a:off x="3206688" y="4876624"/>
              <a:ext cx="885556" cy="586270"/>
            </a:xfrm>
            <a:custGeom>
              <a:avLst/>
              <a:gdLst>
                <a:gd name="T0" fmla="*/ 279 w 332"/>
                <a:gd name="T1" fmla="*/ 94 h 219"/>
                <a:gd name="T2" fmla="*/ 279 w 332"/>
                <a:gd name="T3" fmla="*/ 89 h 219"/>
                <a:gd name="T4" fmla="*/ 186 w 332"/>
                <a:gd name="T5" fmla="*/ 0 h 219"/>
                <a:gd name="T6" fmla="*/ 111 w 332"/>
                <a:gd name="T7" fmla="*/ 40 h 219"/>
                <a:gd name="T8" fmla="*/ 84 w 332"/>
                <a:gd name="T9" fmla="*/ 31 h 219"/>
                <a:gd name="T10" fmla="*/ 58 w 332"/>
                <a:gd name="T11" fmla="*/ 40 h 219"/>
                <a:gd name="T12" fmla="*/ 31 w 332"/>
                <a:gd name="T13" fmla="*/ 85 h 219"/>
                <a:gd name="T14" fmla="*/ 0 w 332"/>
                <a:gd name="T15" fmla="*/ 147 h 219"/>
                <a:gd name="T16" fmla="*/ 62 w 332"/>
                <a:gd name="T17" fmla="*/ 219 h 219"/>
                <a:gd name="T18" fmla="*/ 71 w 332"/>
                <a:gd name="T19" fmla="*/ 219 h 219"/>
                <a:gd name="T20" fmla="*/ 80 w 332"/>
                <a:gd name="T21" fmla="*/ 219 h 219"/>
                <a:gd name="T22" fmla="*/ 226 w 332"/>
                <a:gd name="T23" fmla="*/ 219 h 219"/>
                <a:gd name="T24" fmla="*/ 230 w 332"/>
                <a:gd name="T25" fmla="*/ 219 h 219"/>
                <a:gd name="T26" fmla="*/ 235 w 332"/>
                <a:gd name="T27" fmla="*/ 219 h 219"/>
                <a:gd name="T28" fmla="*/ 244 w 332"/>
                <a:gd name="T29" fmla="*/ 219 h 219"/>
                <a:gd name="T30" fmla="*/ 270 w 332"/>
                <a:gd name="T31" fmla="*/ 219 h 219"/>
                <a:gd name="T32" fmla="*/ 332 w 332"/>
                <a:gd name="T33" fmla="*/ 156 h 219"/>
                <a:gd name="T34" fmla="*/ 279 w 332"/>
                <a:gd name="T35" fmla="*/ 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 h="219">
                  <a:moveTo>
                    <a:pt x="279" y="94"/>
                  </a:moveTo>
                  <a:cubicBezTo>
                    <a:pt x="279" y="94"/>
                    <a:pt x="279" y="94"/>
                    <a:pt x="279" y="89"/>
                  </a:cubicBezTo>
                  <a:cubicBezTo>
                    <a:pt x="279" y="40"/>
                    <a:pt x="239" y="0"/>
                    <a:pt x="186" y="0"/>
                  </a:cubicBezTo>
                  <a:cubicBezTo>
                    <a:pt x="155" y="0"/>
                    <a:pt x="129" y="13"/>
                    <a:pt x="111" y="40"/>
                  </a:cubicBezTo>
                  <a:cubicBezTo>
                    <a:pt x="102" y="36"/>
                    <a:pt x="93" y="31"/>
                    <a:pt x="84" y="31"/>
                  </a:cubicBezTo>
                  <a:cubicBezTo>
                    <a:pt x="76" y="31"/>
                    <a:pt x="67" y="36"/>
                    <a:pt x="58" y="40"/>
                  </a:cubicBezTo>
                  <a:cubicBezTo>
                    <a:pt x="40" y="54"/>
                    <a:pt x="31" y="67"/>
                    <a:pt x="31" y="85"/>
                  </a:cubicBezTo>
                  <a:cubicBezTo>
                    <a:pt x="14" y="98"/>
                    <a:pt x="0" y="121"/>
                    <a:pt x="0" y="147"/>
                  </a:cubicBezTo>
                  <a:cubicBezTo>
                    <a:pt x="0" y="183"/>
                    <a:pt x="27" y="214"/>
                    <a:pt x="62" y="219"/>
                  </a:cubicBezTo>
                  <a:cubicBezTo>
                    <a:pt x="67" y="219"/>
                    <a:pt x="71" y="219"/>
                    <a:pt x="71" y="219"/>
                  </a:cubicBezTo>
                  <a:cubicBezTo>
                    <a:pt x="76" y="219"/>
                    <a:pt x="76" y="219"/>
                    <a:pt x="80" y="219"/>
                  </a:cubicBezTo>
                  <a:cubicBezTo>
                    <a:pt x="111" y="219"/>
                    <a:pt x="191" y="219"/>
                    <a:pt x="226" y="219"/>
                  </a:cubicBezTo>
                  <a:cubicBezTo>
                    <a:pt x="230" y="219"/>
                    <a:pt x="230" y="219"/>
                    <a:pt x="230" y="219"/>
                  </a:cubicBezTo>
                  <a:cubicBezTo>
                    <a:pt x="235" y="219"/>
                    <a:pt x="235" y="219"/>
                    <a:pt x="235" y="219"/>
                  </a:cubicBezTo>
                  <a:cubicBezTo>
                    <a:pt x="244" y="219"/>
                    <a:pt x="244" y="219"/>
                    <a:pt x="244" y="219"/>
                  </a:cubicBezTo>
                  <a:cubicBezTo>
                    <a:pt x="270" y="219"/>
                    <a:pt x="270" y="219"/>
                    <a:pt x="270" y="219"/>
                  </a:cubicBezTo>
                  <a:cubicBezTo>
                    <a:pt x="305" y="219"/>
                    <a:pt x="332" y="192"/>
                    <a:pt x="332" y="156"/>
                  </a:cubicBezTo>
                  <a:cubicBezTo>
                    <a:pt x="332" y="125"/>
                    <a:pt x="305" y="98"/>
                    <a:pt x="279" y="94"/>
                  </a:cubicBezTo>
                  <a:close/>
                </a:path>
              </a:pathLst>
            </a:custGeom>
            <a:solidFill>
              <a:srgbClr val="FFFFFF">
                <a:alpha val="40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6" name="Freeform 3746"/>
            <p:cNvSpPr>
              <a:spLocks/>
            </p:cNvSpPr>
            <p:nvPr/>
          </p:nvSpPr>
          <p:spPr bwMode="auto">
            <a:xfrm>
              <a:off x="3600268" y="5307102"/>
              <a:ext cx="184491" cy="22549"/>
            </a:xfrm>
            <a:custGeom>
              <a:avLst/>
              <a:gdLst>
                <a:gd name="T0" fmla="*/ 0 w 90"/>
                <a:gd name="T1" fmla="*/ 0 h 11"/>
                <a:gd name="T2" fmla="*/ 90 w 90"/>
                <a:gd name="T3" fmla="*/ 0 h 11"/>
                <a:gd name="T4" fmla="*/ 90 w 90"/>
                <a:gd name="T5" fmla="*/ 11 h 11"/>
                <a:gd name="T6" fmla="*/ 0 w 90"/>
                <a:gd name="T7" fmla="*/ 11 h 11"/>
                <a:gd name="T8" fmla="*/ 0 w 90"/>
                <a:gd name="T9" fmla="*/ 0 h 11"/>
                <a:gd name="T10" fmla="*/ 0 w 90"/>
                <a:gd name="T11" fmla="*/ 0 h 11"/>
              </a:gdLst>
              <a:ahLst/>
              <a:cxnLst>
                <a:cxn ang="0">
                  <a:pos x="T0" y="T1"/>
                </a:cxn>
                <a:cxn ang="0">
                  <a:pos x="T2" y="T3"/>
                </a:cxn>
                <a:cxn ang="0">
                  <a:pos x="T4" y="T5"/>
                </a:cxn>
                <a:cxn ang="0">
                  <a:pos x="T6" y="T7"/>
                </a:cxn>
                <a:cxn ang="0">
                  <a:pos x="T8" y="T9"/>
                </a:cxn>
                <a:cxn ang="0">
                  <a:pos x="T10" y="T11"/>
                </a:cxn>
              </a:cxnLst>
              <a:rect l="0" t="0" r="r" b="b"/>
              <a:pathLst>
                <a:path w="90" h="11">
                  <a:moveTo>
                    <a:pt x="0" y="0"/>
                  </a:moveTo>
                  <a:lnTo>
                    <a:pt x="90" y="0"/>
                  </a:lnTo>
                  <a:lnTo>
                    <a:pt x="90" y="11"/>
                  </a:lnTo>
                  <a:lnTo>
                    <a:pt x="0" y="11"/>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7" name="Freeform 3747"/>
            <p:cNvSpPr>
              <a:spLocks/>
            </p:cNvSpPr>
            <p:nvPr/>
          </p:nvSpPr>
          <p:spPr bwMode="auto">
            <a:xfrm>
              <a:off x="3508024" y="5026267"/>
              <a:ext cx="371032" cy="225488"/>
            </a:xfrm>
            <a:custGeom>
              <a:avLst/>
              <a:gdLst>
                <a:gd name="T0" fmla="*/ 139 w 139"/>
                <a:gd name="T1" fmla="*/ 79 h 84"/>
                <a:gd name="T2" fmla="*/ 135 w 139"/>
                <a:gd name="T3" fmla="*/ 84 h 84"/>
                <a:gd name="T4" fmla="*/ 4 w 139"/>
                <a:gd name="T5" fmla="*/ 84 h 84"/>
                <a:gd name="T6" fmla="*/ 0 w 139"/>
                <a:gd name="T7" fmla="*/ 79 h 84"/>
                <a:gd name="T8" fmla="*/ 0 w 139"/>
                <a:gd name="T9" fmla="*/ 4 h 84"/>
                <a:gd name="T10" fmla="*/ 4 w 139"/>
                <a:gd name="T11" fmla="*/ 0 h 84"/>
                <a:gd name="T12" fmla="*/ 135 w 139"/>
                <a:gd name="T13" fmla="*/ 0 h 84"/>
                <a:gd name="T14" fmla="*/ 139 w 139"/>
                <a:gd name="T15" fmla="*/ 4 h 84"/>
                <a:gd name="T16" fmla="*/ 139 w 139"/>
                <a:gd name="T17" fmla="*/ 79 h 84"/>
                <a:gd name="T18" fmla="*/ 139 w 139"/>
                <a:gd name="T19" fmla="*/ 7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84">
                  <a:moveTo>
                    <a:pt x="139" y="79"/>
                  </a:moveTo>
                  <a:cubicBezTo>
                    <a:pt x="139" y="82"/>
                    <a:pt x="137" y="84"/>
                    <a:pt x="135" y="84"/>
                  </a:cubicBezTo>
                  <a:cubicBezTo>
                    <a:pt x="4" y="84"/>
                    <a:pt x="4" y="84"/>
                    <a:pt x="4" y="84"/>
                  </a:cubicBezTo>
                  <a:cubicBezTo>
                    <a:pt x="1" y="84"/>
                    <a:pt x="0" y="82"/>
                    <a:pt x="0" y="79"/>
                  </a:cubicBezTo>
                  <a:cubicBezTo>
                    <a:pt x="0" y="4"/>
                    <a:pt x="0" y="4"/>
                    <a:pt x="0" y="4"/>
                  </a:cubicBezTo>
                  <a:cubicBezTo>
                    <a:pt x="0" y="1"/>
                    <a:pt x="1" y="0"/>
                    <a:pt x="4" y="0"/>
                  </a:cubicBezTo>
                  <a:cubicBezTo>
                    <a:pt x="135" y="0"/>
                    <a:pt x="135" y="0"/>
                    <a:pt x="135" y="0"/>
                  </a:cubicBezTo>
                  <a:cubicBezTo>
                    <a:pt x="137" y="0"/>
                    <a:pt x="139" y="1"/>
                    <a:pt x="139" y="4"/>
                  </a:cubicBezTo>
                  <a:cubicBezTo>
                    <a:pt x="139" y="79"/>
                    <a:pt x="139" y="79"/>
                    <a:pt x="139" y="79"/>
                  </a:cubicBezTo>
                  <a:cubicBezTo>
                    <a:pt x="139" y="79"/>
                    <a:pt x="139" y="79"/>
                    <a:pt x="139" y="79"/>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8" name="Freeform 3748"/>
            <p:cNvSpPr>
              <a:spLocks/>
            </p:cNvSpPr>
            <p:nvPr/>
          </p:nvSpPr>
          <p:spPr bwMode="auto">
            <a:xfrm>
              <a:off x="3542871" y="5050866"/>
              <a:ext cx="301336" cy="168091"/>
            </a:xfrm>
            <a:custGeom>
              <a:avLst/>
              <a:gdLst>
                <a:gd name="T0" fmla="*/ 113 w 113"/>
                <a:gd name="T1" fmla="*/ 60 h 63"/>
                <a:gd name="T2" fmla="*/ 112 w 113"/>
                <a:gd name="T3" fmla="*/ 63 h 63"/>
                <a:gd name="T4" fmla="*/ 1 w 113"/>
                <a:gd name="T5" fmla="*/ 63 h 63"/>
                <a:gd name="T6" fmla="*/ 0 w 113"/>
                <a:gd name="T7" fmla="*/ 60 h 63"/>
                <a:gd name="T8" fmla="*/ 0 w 113"/>
                <a:gd name="T9" fmla="*/ 1 h 63"/>
                <a:gd name="T10" fmla="*/ 1 w 113"/>
                <a:gd name="T11" fmla="*/ 0 h 63"/>
                <a:gd name="T12" fmla="*/ 112 w 113"/>
                <a:gd name="T13" fmla="*/ 0 h 63"/>
                <a:gd name="T14" fmla="*/ 113 w 113"/>
                <a:gd name="T15" fmla="*/ 1 h 63"/>
                <a:gd name="T16" fmla="*/ 113 w 113"/>
                <a:gd name="T17" fmla="*/ 60 h 63"/>
                <a:gd name="T18" fmla="*/ 113 w 113"/>
                <a:gd name="T19" fmla="*/ 6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63">
                  <a:moveTo>
                    <a:pt x="113" y="60"/>
                  </a:moveTo>
                  <a:cubicBezTo>
                    <a:pt x="113" y="61"/>
                    <a:pt x="112" y="63"/>
                    <a:pt x="112" y="63"/>
                  </a:cubicBezTo>
                  <a:cubicBezTo>
                    <a:pt x="1" y="63"/>
                    <a:pt x="1" y="63"/>
                    <a:pt x="1" y="63"/>
                  </a:cubicBezTo>
                  <a:cubicBezTo>
                    <a:pt x="0" y="63"/>
                    <a:pt x="0" y="61"/>
                    <a:pt x="0" y="60"/>
                  </a:cubicBezTo>
                  <a:cubicBezTo>
                    <a:pt x="0" y="1"/>
                    <a:pt x="0" y="1"/>
                    <a:pt x="0" y="1"/>
                  </a:cubicBezTo>
                  <a:cubicBezTo>
                    <a:pt x="0" y="0"/>
                    <a:pt x="0" y="0"/>
                    <a:pt x="1" y="0"/>
                  </a:cubicBezTo>
                  <a:cubicBezTo>
                    <a:pt x="112" y="0"/>
                    <a:pt x="112" y="0"/>
                    <a:pt x="112" y="0"/>
                  </a:cubicBezTo>
                  <a:cubicBezTo>
                    <a:pt x="112" y="0"/>
                    <a:pt x="113" y="0"/>
                    <a:pt x="113" y="1"/>
                  </a:cubicBezTo>
                  <a:cubicBezTo>
                    <a:pt x="113" y="60"/>
                    <a:pt x="113" y="60"/>
                    <a:pt x="113" y="60"/>
                  </a:cubicBezTo>
                  <a:cubicBezTo>
                    <a:pt x="113" y="60"/>
                    <a:pt x="113" y="60"/>
                    <a:pt x="113" y="60"/>
                  </a:cubicBezTo>
                  <a:close/>
                </a:path>
              </a:pathLst>
            </a:custGeom>
            <a:solidFill>
              <a:srgbClr val="00BCF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19" name="Freeform 3749"/>
            <p:cNvSpPr>
              <a:spLocks/>
            </p:cNvSpPr>
            <p:nvPr/>
          </p:nvSpPr>
          <p:spPr bwMode="auto">
            <a:xfrm>
              <a:off x="3672016" y="5245605"/>
              <a:ext cx="43049" cy="61497"/>
            </a:xfrm>
            <a:custGeom>
              <a:avLst/>
              <a:gdLst>
                <a:gd name="T0" fmla="*/ 0 w 21"/>
                <a:gd name="T1" fmla="*/ 0 h 30"/>
                <a:gd name="T2" fmla="*/ 21 w 21"/>
                <a:gd name="T3" fmla="*/ 0 h 30"/>
                <a:gd name="T4" fmla="*/ 21 w 21"/>
                <a:gd name="T5" fmla="*/ 30 h 30"/>
                <a:gd name="T6" fmla="*/ 0 w 21"/>
                <a:gd name="T7" fmla="*/ 30 h 30"/>
                <a:gd name="T8" fmla="*/ 0 w 21"/>
                <a:gd name="T9" fmla="*/ 0 h 30"/>
                <a:gd name="T10" fmla="*/ 0 w 21"/>
                <a:gd name="T11" fmla="*/ 0 h 30"/>
              </a:gdLst>
              <a:ahLst/>
              <a:cxnLst>
                <a:cxn ang="0">
                  <a:pos x="T0" y="T1"/>
                </a:cxn>
                <a:cxn ang="0">
                  <a:pos x="T2" y="T3"/>
                </a:cxn>
                <a:cxn ang="0">
                  <a:pos x="T4" y="T5"/>
                </a:cxn>
                <a:cxn ang="0">
                  <a:pos x="T6" y="T7"/>
                </a:cxn>
                <a:cxn ang="0">
                  <a:pos x="T8" y="T9"/>
                </a:cxn>
                <a:cxn ang="0">
                  <a:pos x="T10" y="T11"/>
                </a:cxn>
              </a:cxnLst>
              <a:rect l="0" t="0" r="r" b="b"/>
              <a:pathLst>
                <a:path w="21" h="30">
                  <a:moveTo>
                    <a:pt x="0" y="0"/>
                  </a:moveTo>
                  <a:lnTo>
                    <a:pt x="21" y="0"/>
                  </a:lnTo>
                  <a:lnTo>
                    <a:pt x="21" y="30"/>
                  </a:lnTo>
                  <a:lnTo>
                    <a:pt x="0" y="30"/>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0" name="Freeform 3750"/>
            <p:cNvSpPr>
              <a:spLocks/>
            </p:cNvSpPr>
            <p:nvPr/>
          </p:nvSpPr>
          <p:spPr bwMode="auto">
            <a:xfrm>
              <a:off x="3776560" y="5157460"/>
              <a:ext cx="133244" cy="237788"/>
            </a:xfrm>
            <a:custGeom>
              <a:avLst/>
              <a:gdLst>
                <a:gd name="T0" fmla="*/ 50 w 50"/>
                <a:gd name="T1" fmla="*/ 86 h 89"/>
                <a:gd name="T2" fmla="*/ 47 w 50"/>
                <a:gd name="T3" fmla="*/ 89 h 89"/>
                <a:gd name="T4" fmla="*/ 5 w 50"/>
                <a:gd name="T5" fmla="*/ 89 h 89"/>
                <a:gd name="T6" fmla="*/ 0 w 50"/>
                <a:gd name="T7" fmla="*/ 86 h 89"/>
                <a:gd name="T8" fmla="*/ 0 w 50"/>
                <a:gd name="T9" fmla="*/ 5 h 89"/>
                <a:gd name="T10" fmla="*/ 5 w 50"/>
                <a:gd name="T11" fmla="*/ 0 h 89"/>
                <a:gd name="T12" fmla="*/ 47 w 50"/>
                <a:gd name="T13" fmla="*/ 0 h 89"/>
                <a:gd name="T14" fmla="*/ 50 w 50"/>
                <a:gd name="T15" fmla="*/ 5 h 89"/>
                <a:gd name="T16" fmla="*/ 50 w 50"/>
                <a:gd name="T17" fmla="*/ 86 h 89"/>
                <a:gd name="T18" fmla="*/ 50 w 50"/>
                <a:gd name="T19" fmla="*/ 86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89">
                  <a:moveTo>
                    <a:pt x="50" y="86"/>
                  </a:moveTo>
                  <a:cubicBezTo>
                    <a:pt x="50" y="88"/>
                    <a:pt x="49" y="89"/>
                    <a:pt x="47" y="89"/>
                  </a:cubicBezTo>
                  <a:cubicBezTo>
                    <a:pt x="5" y="89"/>
                    <a:pt x="5" y="89"/>
                    <a:pt x="5" y="89"/>
                  </a:cubicBezTo>
                  <a:cubicBezTo>
                    <a:pt x="2" y="89"/>
                    <a:pt x="0" y="88"/>
                    <a:pt x="0" y="86"/>
                  </a:cubicBezTo>
                  <a:cubicBezTo>
                    <a:pt x="0" y="5"/>
                    <a:pt x="0" y="5"/>
                    <a:pt x="0" y="5"/>
                  </a:cubicBezTo>
                  <a:cubicBezTo>
                    <a:pt x="0" y="2"/>
                    <a:pt x="2" y="0"/>
                    <a:pt x="5" y="0"/>
                  </a:cubicBezTo>
                  <a:cubicBezTo>
                    <a:pt x="47" y="0"/>
                    <a:pt x="47" y="0"/>
                    <a:pt x="47" y="0"/>
                  </a:cubicBezTo>
                  <a:cubicBezTo>
                    <a:pt x="49" y="0"/>
                    <a:pt x="50" y="2"/>
                    <a:pt x="50" y="5"/>
                  </a:cubicBezTo>
                  <a:cubicBezTo>
                    <a:pt x="50" y="86"/>
                    <a:pt x="50" y="86"/>
                    <a:pt x="50" y="86"/>
                  </a:cubicBezTo>
                  <a:cubicBezTo>
                    <a:pt x="50" y="86"/>
                    <a:pt x="50" y="86"/>
                    <a:pt x="50" y="86"/>
                  </a:cubicBez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1" name="Freeform 3751"/>
            <p:cNvSpPr>
              <a:spLocks/>
            </p:cNvSpPr>
            <p:nvPr/>
          </p:nvSpPr>
          <p:spPr bwMode="auto">
            <a:xfrm>
              <a:off x="3313283" y="5136961"/>
              <a:ext cx="297236" cy="207040"/>
            </a:xfrm>
            <a:custGeom>
              <a:avLst/>
              <a:gdLst>
                <a:gd name="T0" fmla="*/ 0 w 145"/>
                <a:gd name="T1" fmla="*/ 0 h 101"/>
                <a:gd name="T2" fmla="*/ 145 w 145"/>
                <a:gd name="T3" fmla="*/ 0 h 101"/>
                <a:gd name="T4" fmla="*/ 145 w 145"/>
                <a:gd name="T5" fmla="*/ 101 h 101"/>
                <a:gd name="T6" fmla="*/ 0 w 145"/>
                <a:gd name="T7" fmla="*/ 101 h 101"/>
                <a:gd name="T8" fmla="*/ 0 w 145"/>
                <a:gd name="T9" fmla="*/ 0 h 101"/>
                <a:gd name="T10" fmla="*/ 0 w 145"/>
                <a:gd name="T11" fmla="*/ 0 h 101"/>
              </a:gdLst>
              <a:ahLst/>
              <a:cxnLst>
                <a:cxn ang="0">
                  <a:pos x="T0" y="T1"/>
                </a:cxn>
                <a:cxn ang="0">
                  <a:pos x="T2" y="T3"/>
                </a:cxn>
                <a:cxn ang="0">
                  <a:pos x="T4" y="T5"/>
                </a:cxn>
                <a:cxn ang="0">
                  <a:pos x="T6" y="T7"/>
                </a:cxn>
                <a:cxn ang="0">
                  <a:pos x="T8" y="T9"/>
                </a:cxn>
                <a:cxn ang="0">
                  <a:pos x="T10" y="T11"/>
                </a:cxn>
              </a:cxnLst>
              <a:rect l="0" t="0" r="r" b="b"/>
              <a:pathLst>
                <a:path w="145" h="101">
                  <a:moveTo>
                    <a:pt x="0" y="0"/>
                  </a:moveTo>
                  <a:lnTo>
                    <a:pt x="145" y="0"/>
                  </a:lnTo>
                  <a:lnTo>
                    <a:pt x="145" y="101"/>
                  </a:lnTo>
                  <a:lnTo>
                    <a:pt x="0" y="101"/>
                  </a:lnTo>
                  <a:lnTo>
                    <a:pt x="0"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2" name="Freeform 3752"/>
            <p:cNvSpPr>
              <a:spLocks/>
            </p:cNvSpPr>
            <p:nvPr/>
          </p:nvSpPr>
          <p:spPr bwMode="auto">
            <a:xfrm>
              <a:off x="3323533" y="5155410"/>
              <a:ext cx="280837" cy="180391"/>
            </a:xfrm>
            <a:custGeom>
              <a:avLst/>
              <a:gdLst>
                <a:gd name="T0" fmla="*/ 0 w 137"/>
                <a:gd name="T1" fmla="*/ 0 h 88"/>
                <a:gd name="T2" fmla="*/ 137 w 137"/>
                <a:gd name="T3" fmla="*/ 0 h 88"/>
                <a:gd name="T4" fmla="*/ 137 w 137"/>
                <a:gd name="T5" fmla="*/ 88 h 88"/>
                <a:gd name="T6" fmla="*/ 0 w 137"/>
                <a:gd name="T7" fmla="*/ 88 h 88"/>
                <a:gd name="T8" fmla="*/ 0 w 137"/>
                <a:gd name="T9" fmla="*/ 0 h 88"/>
                <a:gd name="T10" fmla="*/ 0 w 137"/>
                <a:gd name="T11" fmla="*/ 0 h 88"/>
              </a:gdLst>
              <a:ahLst/>
              <a:cxnLst>
                <a:cxn ang="0">
                  <a:pos x="T0" y="T1"/>
                </a:cxn>
                <a:cxn ang="0">
                  <a:pos x="T2" y="T3"/>
                </a:cxn>
                <a:cxn ang="0">
                  <a:pos x="T4" y="T5"/>
                </a:cxn>
                <a:cxn ang="0">
                  <a:pos x="T6" y="T7"/>
                </a:cxn>
                <a:cxn ang="0">
                  <a:pos x="T8" y="T9"/>
                </a:cxn>
                <a:cxn ang="0">
                  <a:pos x="T10" y="T11"/>
                </a:cxn>
              </a:cxnLst>
              <a:rect l="0" t="0" r="r" b="b"/>
              <a:pathLst>
                <a:path w="137" h="88">
                  <a:moveTo>
                    <a:pt x="0" y="0"/>
                  </a:moveTo>
                  <a:lnTo>
                    <a:pt x="137" y="0"/>
                  </a:lnTo>
                  <a:lnTo>
                    <a:pt x="137" y="88"/>
                  </a:lnTo>
                  <a:lnTo>
                    <a:pt x="0" y="88"/>
                  </a:lnTo>
                  <a:lnTo>
                    <a:pt x="0" y="0"/>
                  </a:lnTo>
                  <a:lnTo>
                    <a:pt x="0" y="0"/>
                  </a:lnTo>
                  <a:close/>
                </a:path>
              </a:pathLst>
            </a:custGeom>
            <a:solidFill>
              <a:srgbClr val="3333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3" name="Freeform 3753"/>
            <p:cNvSpPr>
              <a:spLocks/>
            </p:cNvSpPr>
            <p:nvPr/>
          </p:nvSpPr>
          <p:spPr bwMode="auto">
            <a:xfrm>
              <a:off x="3264085" y="5348100"/>
              <a:ext cx="389481" cy="14350"/>
            </a:xfrm>
            <a:custGeom>
              <a:avLst/>
              <a:gdLst>
                <a:gd name="T0" fmla="*/ 0 w 146"/>
                <a:gd name="T1" fmla="*/ 0 h 6"/>
                <a:gd name="T2" fmla="*/ 0 w 146"/>
                <a:gd name="T3" fmla="*/ 0 h 6"/>
                <a:gd name="T4" fmla="*/ 6 w 146"/>
                <a:gd name="T5" fmla="*/ 6 h 6"/>
                <a:gd name="T6" fmla="*/ 140 w 146"/>
                <a:gd name="T7" fmla="*/ 6 h 6"/>
                <a:gd name="T8" fmla="*/ 146 w 146"/>
                <a:gd name="T9" fmla="*/ 0 h 6"/>
                <a:gd name="T10" fmla="*/ 146 w 146"/>
                <a:gd name="T11" fmla="*/ 0 h 6"/>
                <a:gd name="T12" fmla="*/ 0 w 146"/>
                <a:gd name="T13" fmla="*/ 0 h 6"/>
                <a:gd name="T14" fmla="*/ 0 w 146"/>
                <a:gd name="T15" fmla="*/ 0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 h="6">
                  <a:moveTo>
                    <a:pt x="0" y="0"/>
                  </a:moveTo>
                  <a:cubicBezTo>
                    <a:pt x="0" y="0"/>
                    <a:pt x="0" y="0"/>
                    <a:pt x="0" y="0"/>
                  </a:cubicBezTo>
                  <a:cubicBezTo>
                    <a:pt x="0" y="3"/>
                    <a:pt x="3" y="6"/>
                    <a:pt x="6" y="6"/>
                  </a:cubicBezTo>
                  <a:cubicBezTo>
                    <a:pt x="140" y="6"/>
                    <a:pt x="140" y="6"/>
                    <a:pt x="140" y="6"/>
                  </a:cubicBezTo>
                  <a:cubicBezTo>
                    <a:pt x="144" y="6"/>
                    <a:pt x="146" y="3"/>
                    <a:pt x="146" y="0"/>
                  </a:cubicBezTo>
                  <a:cubicBezTo>
                    <a:pt x="146" y="0"/>
                    <a:pt x="146" y="0"/>
                    <a:pt x="146" y="0"/>
                  </a:cubicBezTo>
                  <a:cubicBezTo>
                    <a:pt x="0" y="0"/>
                    <a:pt x="0" y="0"/>
                    <a:pt x="0" y="0"/>
                  </a:cubicBezTo>
                  <a:cubicBezTo>
                    <a:pt x="0" y="0"/>
                    <a:pt x="0" y="0"/>
                    <a:pt x="0" y="0"/>
                  </a:cubicBez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4" name="Freeform 3754"/>
            <p:cNvSpPr>
              <a:spLocks/>
            </p:cNvSpPr>
            <p:nvPr/>
          </p:nvSpPr>
          <p:spPr bwMode="auto">
            <a:xfrm>
              <a:off x="3436277" y="5274304"/>
              <a:ext cx="350533" cy="225488"/>
            </a:xfrm>
            <a:custGeom>
              <a:avLst/>
              <a:gdLst>
                <a:gd name="T0" fmla="*/ 132 w 132"/>
                <a:gd name="T1" fmla="*/ 75 h 84"/>
                <a:gd name="T2" fmla="*/ 122 w 132"/>
                <a:gd name="T3" fmla="*/ 26 h 84"/>
                <a:gd name="T4" fmla="*/ 122 w 132"/>
                <a:gd name="T5" fmla="*/ 5 h 84"/>
                <a:gd name="T6" fmla="*/ 117 w 132"/>
                <a:gd name="T7" fmla="*/ 0 h 84"/>
                <a:gd name="T8" fmla="*/ 84 w 132"/>
                <a:gd name="T9" fmla="*/ 0 h 84"/>
                <a:gd name="T10" fmla="*/ 66 w 132"/>
                <a:gd name="T11" fmla="*/ 0 h 84"/>
                <a:gd name="T12" fmla="*/ 6 w 132"/>
                <a:gd name="T13" fmla="*/ 0 h 84"/>
                <a:gd name="T14" fmla="*/ 0 w 132"/>
                <a:gd name="T15" fmla="*/ 5 h 84"/>
                <a:gd name="T16" fmla="*/ 0 w 132"/>
                <a:gd name="T17" fmla="*/ 79 h 84"/>
                <a:gd name="T18" fmla="*/ 6 w 132"/>
                <a:gd name="T19" fmla="*/ 84 h 84"/>
                <a:gd name="T20" fmla="*/ 117 w 132"/>
                <a:gd name="T21" fmla="*/ 84 h 84"/>
                <a:gd name="T22" fmla="*/ 122 w 132"/>
                <a:gd name="T23" fmla="*/ 79 h 84"/>
                <a:gd name="T24" fmla="*/ 122 w 132"/>
                <a:gd name="T25" fmla="*/ 78 h 84"/>
                <a:gd name="T26" fmla="*/ 130 w 132"/>
                <a:gd name="T27" fmla="*/ 78 h 84"/>
                <a:gd name="T28" fmla="*/ 132 w 132"/>
                <a:gd name="T29" fmla="*/ 76 h 84"/>
                <a:gd name="T30" fmla="*/ 132 w 132"/>
                <a:gd name="T31" fmla="*/ 7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84">
                  <a:moveTo>
                    <a:pt x="132" y="75"/>
                  </a:moveTo>
                  <a:cubicBezTo>
                    <a:pt x="122" y="26"/>
                    <a:pt x="122" y="26"/>
                    <a:pt x="122" y="26"/>
                  </a:cubicBezTo>
                  <a:cubicBezTo>
                    <a:pt x="122" y="5"/>
                    <a:pt x="122" y="5"/>
                    <a:pt x="122" y="5"/>
                  </a:cubicBezTo>
                  <a:cubicBezTo>
                    <a:pt x="122" y="2"/>
                    <a:pt x="120" y="0"/>
                    <a:pt x="117" y="0"/>
                  </a:cubicBezTo>
                  <a:cubicBezTo>
                    <a:pt x="84" y="0"/>
                    <a:pt x="84" y="0"/>
                    <a:pt x="84" y="0"/>
                  </a:cubicBezTo>
                  <a:cubicBezTo>
                    <a:pt x="66" y="0"/>
                    <a:pt x="66" y="0"/>
                    <a:pt x="66" y="0"/>
                  </a:cubicBezTo>
                  <a:cubicBezTo>
                    <a:pt x="6" y="0"/>
                    <a:pt x="6" y="0"/>
                    <a:pt x="6" y="0"/>
                  </a:cubicBezTo>
                  <a:cubicBezTo>
                    <a:pt x="2" y="0"/>
                    <a:pt x="0" y="2"/>
                    <a:pt x="0" y="5"/>
                  </a:cubicBezTo>
                  <a:cubicBezTo>
                    <a:pt x="0" y="79"/>
                    <a:pt x="0" y="79"/>
                    <a:pt x="0" y="79"/>
                  </a:cubicBezTo>
                  <a:cubicBezTo>
                    <a:pt x="0" y="82"/>
                    <a:pt x="2" y="84"/>
                    <a:pt x="6" y="84"/>
                  </a:cubicBezTo>
                  <a:cubicBezTo>
                    <a:pt x="117" y="84"/>
                    <a:pt x="117" y="84"/>
                    <a:pt x="117" y="84"/>
                  </a:cubicBezTo>
                  <a:cubicBezTo>
                    <a:pt x="120" y="84"/>
                    <a:pt x="122" y="82"/>
                    <a:pt x="122" y="79"/>
                  </a:cubicBezTo>
                  <a:cubicBezTo>
                    <a:pt x="122" y="78"/>
                    <a:pt x="122" y="78"/>
                    <a:pt x="122" y="78"/>
                  </a:cubicBezTo>
                  <a:cubicBezTo>
                    <a:pt x="130" y="78"/>
                    <a:pt x="130" y="78"/>
                    <a:pt x="130" y="78"/>
                  </a:cubicBezTo>
                  <a:cubicBezTo>
                    <a:pt x="132" y="78"/>
                    <a:pt x="132" y="77"/>
                    <a:pt x="132" y="76"/>
                  </a:cubicBezTo>
                  <a:cubicBezTo>
                    <a:pt x="132" y="76"/>
                    <a:pt x="132" y="75"/>
                    <a:pt x="132" y="75"/>
                  </a:cubicBezTo>
                  <a:close/>
                </a:path>
              </a:pathLst>
            </a:custGeom>
            <a:solidFill>
              <a:srgbClr val="0072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5" name="Freeform 3755"/>
            <p:cNvSpPr>
              <a:spLocks/>
            </p:cNvSpPr>
            <p:nvPr/>
          </p:nvSpPr>
          <p:spPr bwMode="auto">
            <a:xfrm>
              <a:off x="3456776" y="5296853"/>
              <a:ext cx="282886" cy="182441"/>
            </a:xfrm>
            <a:custGeom>
              <a:avLst/>
              <a:gdLst>
                <a:gd name="T0" fmla="*/ 0 w 138"/>
                <a:gd name="T1" fmla="*/ 0 h 89"/>
                <a:gd name="T2" fmla="*/ 138 w 138"/>
                <a:gd name="T3" fmla="*/ 0 h 89"/>
                <a:gd name="T4" fmla="*/ 138 w 138"/>
                <a:gd name="T5" fmla="*/ 89 h 89"/>
                <a:gd name="T6" fmla="*/ 0 w 138"/>
                <a:gd name="T7" fmla="*/ 89 h 89"/>
                <a:gd name="T8" fmla="*/ 0 w 138"/>
                <a:gd name="T9" fmla="*/ 0 h 89"/>
                <a:gd name="T10" fmla="*/ 0 w 138"/>
                <a:gd name="T11" fmla="*/ 0 h 89"/>
              </a:gdLst>
              <a:ahLst/>
              <a:cxnLst>
                <a:cxn ang="0">
                  <a:pos x="T0" y="T1"/>
                </a:cxn>
                <a:cxn ang="0">
                  <a:pos x="T2" y="T3"/>
                </a:cxn>
                <a:cxn ang="0">
                  <a:pos x="T4" y="T5"/>
                </a:cxn>
                <a:cxn ang="0">
                  <a:pos x="T6" y="T7"/>
                </a:cxn>
                <a:cxn ang="0">
                  <a:pos x="T8" y="T9"/>
                </a:cxn>
                <a:cxn ang="0">
                  <a:pos x="T10" y="T11"/>
                </a:cxn>
              </a:cxnLst>
              <a:rect l="0" t="0" r="r" b="b"/>
              <a:pathLst>
                <a:path w="138" h="89">
                  <a:moveTo>
                    <a:pt x="0" y="0"/>
                  </a:moveTo>
                  <a:lnTo>
                    <a:pt x="138" y="0"/>
                  </a:lnTo>
                  <a:lnTo>
                    <a:pt x="138" y="89"/>
                  </a:lnTo>
                  <a:lnTo>
                    <a:pt x="0" y="89"/>
                  </a:lnTo>
                  <a:lnTo>
                    <a:pt x="0" y="0"/>
                  </a:lnTo>
                  <a:lnTo>
                    <a:pt x="0" y="0"/>
                  </a:lnTo>
                  <a:close/>
                </a:path>
              </a:pathLst>
            </a:custGeom>
            <a:solidFill>
              <a:srgbClr val="00205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6" name="Freeform 3777"/>
            <p:cNvSpPr>
              <a:spLocks/>
            </p:cNvSpPr>
            <p:nvPr/>
          </p:nvSpPr>
          <p:spPr bwMode="auto">
            <a:xfrm>
              <a:off x="3790910" y="5190259"/>
              <a:ext cx="106595" cy="170141"/>
            </a:xfrm>
            <a:custGeom>
              <a:avLst/>
              <a:gdLst>
                <a:gd name="T0" fmla="*/ 0 w 52"/>
                <a:gd name="T1" fmla="*/ 0 h 83"/>
                <a:gd name="T2" fmla="*/ 52 w 52"/>
                <a:gd name="T3" fmla="*/ 0 h 83"/>
                <a:gd name="T4" fmla="*/ 52 w 52"/>
                <a:gd name="T5" fmla="*/ 83 h 83"/>
                <a:gd name="T6" fmla="*/ 0 w 52"/>
                <a:gd name="T7" fmla="*/ 83 h 83"/>
                <a:gd name="T8" fmla="*/ 0 w 52"/>
                <a:gd name="T9" fmla="*/ 0 h 83"/>
                <a:gd name="T10" fmla="*/ 0 w 52"/>
                <a:gd name="T11" fmla="*/ 0 h 83"/>
              </a:gdLst>
              <a:ahLst/>
              <a:cxnLst>
                <a:cxn ang="0">
                  <a:pos x="T0" y="T1"/>
                </a:cxn>
                <a:cxn ang="0">
                  <a:pos x="T2" y="T3"/>
                </a:cxn>
                <a:cxn ang="0">
                  <a:pos x="T4" y="T5"/>
                </a:cxn>
                <a:cxn ang="0">
                  <a:pos x="T6" y="T7"/>
                </a:cxn>
                <a:cxn ang="0">
                  <a:pos x="T8" y="T9"/>
                </a:cxn>
                <a:cxn ang="0">
                  <a:pos x="T10" y="T11"/>
                </a:cxn>
              </a:cxnLst>
              <a:rect l="0" t="0" r="r" b="b"/>
              <a:pathLst>
                <a:path w="52" h="83">
                  <a:moveTo>
                    <a:pt x="0" y="0"/>
                  </a:moveTo>
                  <a:lnTo>
                    <a:pt x="52" y="0"/>
                  </a:lnTo>
                  <a:lnTo>
                    <a:pt x="52" y="83"/>
                  </a:lnTo>
                  <a:lnTo>
                    <a:pt x="0" y="83"/>
                  </a:lnTo>
                  <a:lnTo>
                    <a:pt x="0" y="0"/>
                  </a:lnTo>
                  <a:lnTo>
                    <a:pt x="0" y="0"/>
                  </a:lnTo>
                  <a:close/>
                </a:path>
              </a:pathLst>
            </a:cu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7" name="Freeform 3462"/>
            <p:cNvSpPr>
              <a:spLocks/>
            </p:cNvSpPr>
            <p:nvPr/>
          </p:nvSpPr>
          <p:spPr bwMode="auto">
            <a:xfrm>
              <a:off x="2529175" y="5198458"/>
              <a:ext cx="2051" cy="2050"/>
            </a:xfrm>
            <a:custGeom>
              <a:avLst/>
              <a:gdLst>
                <a:gd name="T0" fmla="*/ 0 w 1"/>
                <a:gd name="T1" fmla="*/ 0 h 1"/>
                <a:gd name="T2" fmla="*/ 1 w 1"/>
                <a:gd name="T3" fmla="*/ 0 h 1"/>
                <a:gd name="T4" fmla="*/ 1 w 1"/>
                <a:gd name="T5" fmla="*/ 1 h 1"/>
                <a:gd name="T6" fmla="*/ 0 w 1"/>
                <a:gd name="T7" fmla="*/ 1 h 1"/>
                <a:gd name="T8" fmla="*/ 0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lnTo>
                    <a:pt x="1" y="0"/>
                  </a:lnTo>
                  <a:lnTo>
                    <a:pt x="1" y="1"/>
                  </a:lnTo>
                  <a:lnTo>
                    <a:pt x="0" y="1"/>
                  </a:lnTo>
                  <a:lnTo>
                    <a:pt x="0" y="0"/>
                  </a:lnTo>
                  <a:lnTo>
                    <a:pt x="0" y="0"/>
                  </a:lnTo>
                  <a:close/>
                </a:path>
              </a:pathLst>
            </a:custGeom>
            <a:solidFill>
              <a:srgbClr val="FFD6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8" name="Freeform 3743"/>
            <p:cNvSpPr>
              <a:spLocks/>
            </p:cNvSpPr>
            <p:nvPr/>
          </p:nvSpPr>
          <p:spPr bwMode="auto">
            <a:xfrm>
              <a:off x="2602971" y="5362450"/>
              <a:ext cx="145543" cy="157843"/>
            </a:xfrm>
            <a:custGeom>
              <a:avLst/>
              <a:gdLst>
                <a:gd name="T0" fmla="*/ 71 w 71"/>
                <a:gd name="T1" fmla="*/ 59 h 77"/>
                <a:gd name="T2" fmla="*/ 71 w 71"/>
                <a:gd name="T3" fmla="*/ 59 h 77"/>
                <a:gd name="T4" fmla="*/ 36 w 71"/>
                <a:gd name="T5" fmla="*/ 77 h 77"/>
                <a:gd name="T6" fmla="*/ 0 w 71"/>
                <a:gd name="T7" fmla="*/ 59 h 77"/>
                <a:gd name="T8" fmla="*/ 0 w 71"/>
                <a:gd name="T9" fmla="*/ 0 h 77"/>
                <a:gd name="T10" fmla="*/ 71 w 71"/>
                <a:gd name="T11" fmla="*/ 0 h 77"/>
                <a:gd name="T12" fmla="*/ 71 w 71"/>
                <a:gd name="T13" fmla="*/ 59 h 77"/>
              </a:gdLst>
              <a:ahLst/>
              <a:cxnLst>
                <a:cxn ang="0">
                  <a:pos x="T0" y="T1"/>
                </a:cxn>
                <a:cxn ang="0">
                  <a:pos x="T2" y="T3"/>
                </a:cxn>
                <a:cxn ang="0">
                  <a:pos x="T4" y="T5"/>
                </a:cxn>
                <a:cxn ang="0">
                  <a:pos x="T6" y="T7"/>
                </a:cxn>
                <a:cxn ang="0">
                  <a:pos x="T8" y="T9"/>
                </a:cxn>
                <a:cxn ang="0">
                  <a:pos x="T10" y="T11"/>
                </a:cxn>
                <a:cxn ang="0">
                  <a:pos x="T12" y="T13"/>
                </a:cxn>
              </a:cxnLst>
              <a:rect l="0" t="0" r="r" b="b"/>
              <a:pathLst>
                <a:path w="71" h="77">
                  <a:moveTo>
                    <a:pt x="71" y="59"/>
                  </a:moveTo>
                  <a:lnTo>
                    <a:pt x="71" y="59"/>
                  </a:lnTo>
                  <a:lnTo>
                    <a:pt x="36" y="77"/>
                  </a:lnTo>
                  <a:lnTo>
                    <a:pt x="0" y="59"/>
                  </a:lnTo>
                  <a:lnTo>
                    <a:pt x="0" y="0"/>
                  </a:lnTo>
                  <a:lnTo>
                    <a:pt x="71" y="0"/>
                  </a:lnTo>
                  <a:lnTo>
                    <a:pt x="71" y="59"/>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29" name="Freeform 3759"/>
            <p:cNvSpPr>
              <a:spLocks/>
            </p:cNvSpPr>
            <p:nvPr/>
          </p:nvSpPr>
          <p:spPr bwMode="auto">
            <a:xfrm>
              <a:off x="3008078" y="5468487"/>
              <a:ext cx="478233" cy="248038"/>
            </a:xfrm>
            <a:custGeom>
              <a:avLst/>
              <a:gdLst>
                <a:gd name="T0" fmla="*/ 94 w 234"/>
                <a:gd name="T1" fmla="*/ 61 h 121"/>
                <a:gd name="T2" fmla="*/ 223 w 234"/>
                <a:gd name="T3" fmla="*/ 34 h 121"/>
                <a:gd name="T4" fmla="*/ 234 w 234"/>
                <a:gd name="T5" fmla="*/ 90 h 121"/>
                <a:gd name="T6" fmla="*/ 80 w 234"/>
                <a:gd name="T7" fmla="*/ 121 h 121"/>
                <a:gd name="T8" fmla="*/ 80 w 234"/>
                <a:gd name="T9" fmla="*/ 121 h 121"/>
                <a:gd name="T10" fmla="*/ 80 w 234"/>
                <a:gd name="T11" fmla="*/ 121 h 121"/>
                <a:gd name="T12" fmla="*/ 0 w 234"/>
                <a:gd name="T13" fmla="*/ 63 h 121"/>
                <a:gd name="T14" fmla="*/ 10 w 234"/>
                <a:gd name="T15" fmla="*/ 0 h 121"/>
                <a:gd name="T16" fmla="*/ 94 w 234"/>
                <a:gd name="T17" fmla="*/ 61 h 121"/>
                <a:gd name="T18" fmla="*/ 94 w 234"/>
                <a:gd name="T19" fmla="*/ 61 h 121"/>
                <a:gd name="T20" fmla="*/ 94 w 234"/>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4" h="121">
                  <a:moveTo>
                    <a:pt x="94" y="61"/>
                  </a:moveTo>
                  <a:lnTo>
                    <a:pt x="223" y="34"/>
                  </a:lnTo>
                  <a:lnTo>
                    <a:pt x="234" y="90"/>
                  </a:lnTo>
                  <a:lnTo>
                    <a:pt x="80" y="121"/>
                  </a:lnTo>
                  <a:lnTo>
                    <a:pt x="80" y="121"/>
                  </a:lnTo>
                  <a:lnTo>
                    <a:pt x="80" y="121"/>
                  </a:lnTo>
                  <a:lnTo>
                    <a:pt x="0" y="63"/>
                  </a:lnTo>
                  <a:lnTo>
                    <a:pt x="10" y="0"/>
                  </a:lnTo>
                  <a:lnTo>
                    <a:pt x="94" y="61"/>
                  </a:lnTo>
                  <a:lnTo>
                    <a:pt x="94" y="61"/>
                  </a:lnTo>
                  <a:lnTo>
                    <a:pt x="94" y="61"/>
                  </a:lnTo>
                  <a:close/>
                </a:path>
              </a:pathLst>
            </a:custGeom>
            <a:solidFill>
              <a:srgbClr val="45226D"/>
            </a:solidFill>
            <a:ln>
              <a:noFill/>
            </a:ln>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0" name="Freeform 3760"/>
            <p:cNvSpPr>
              <a:spLocks/>
            </p:cNvSpPr>
            <p:nvPr/>
          </p:nvSpPr>
          <p:spPr bwMode="auto">
            <a:xfrm>
              <a:off x="3473162" y="5529983"/>
              <a:ext cx="239839" cy="106594"/>
            </a:xfrm>
            <a:custGeom>
              <a:avLst/>
              <a:gdLst>
                <a:gd name="T0" fmla="*/ 0 w 90"/>
                <a:gd name="T1" fmla="*/ 11 h 40"/>
                <a:gd name="T2" fmla="*/ 19 w 90"/>
                <a:gd name="T3" fmla="*/ 4 h 40"/>
                <a:gd name="T4" fmla="*/ 27 w 90"/>
                <a:gd name="T5" fmla="*/ 6 h 40"/>
                <a:gd name="T6" fmla="*/ 47 w 90"/>
                <a:gd name="T7" fmla="*/ 1 h 40"/>
                <a:gd name="T8" fmla="*/ 60 w 90"/>
                <a:gd name="T9" fmla="*/ 9 h 40"/>
                <a:gd name="T10" fmla="*/ 60 w 90"/>
                <a:gd name="T11" fmla="*/ 10 h 40"/>
                <a:gd name="T12" fmla="*/ 50 w 90"/>
                <a:gd name="T13" fmla="*/ 12 h 40"/>
                <a:gd name="T14" fmla="*/ 39 w 90"/>
                <a:gd name="T15" fmla="*/ 14 h 40"/>
                <a:gd name="T16" fmla="*/ 53 w 90"/>
                <a:gd name="T17" fmla="*/ 20 h 40"/>
                <a:gd name="T18" fmla="*/ 77 w 90"/>
                <a:gd name="T19" fmla="*/ 3 h 40"/>
                <a:gd name="T20" fmla="*/ 90 w 90"/>
                <a:gd name="T21" fmla="*/ 5 h 40"/>
                <a:gd name="T22" fmla="*/ 90 w 90"/>
                <a:gd name="T23" fmla="*/ 5 h 40"/>
                <a:gd name="T24" fmla="*/ 83 w 90"/>
                <a:gd name="T25" fmla="*/ 11 h 40"/>
                <a:gd name="T26" fmla="*/ 75 w 90"/>
                <a:gd name="T27" fmla="*/ 16 h 40"/>
                <a:gd name="T28" fmla="*/ 43 w 90"/>
                <a:gd name="T29" fmla="*/ 40 h 40"/>
                <a:gd name="T30" fmla="*/ 43 w 90"/>
                <a:gd name="T31" fmla="*/ 40 h 40"/>
                <a:gd name="T32" fmla="*/ 43 w 90"/>
                <a:gd name="T33" fmla="*/ 40 h 40"/>
                <a:gd name="T34" fmla="*/ 38 w 90"/>
                <a:gd name="T35" fmla="*/ 39 h 40"/>
                <a:gd name="T36" fmla="*/ 30 w 90"/>
                <a:gd name="T37" fmla="*/ 38 h 40"/>
                <a:gd name="T38" fmla="*/ 30 w 90"/>
                <a:gd name="T39" fmla="*/ 38 h 40"/>
                <a:gd name="T40" fmla="*/ 14 w 90"/>
                <a:gd name="T41" fmla="*/ 35 h 40"/>
                <a:gd name="T42" fmla="*/ 5 w 90"/>
                <a:gd name="T43" fmla="*/ 37 h 40"/>
                <a:gd name="T44" fmla="*/ 0 w 90"/>
                <a:gd name="T45" fmla="*/ 11 h 40"/>
                <a:gd name="T46" fmla="*/ 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0" y="11"/>
                  </a:moveTo>
                  <a:cubicBezTo>
                    <a:pt x="0" y="11"/>
                    <a:pt x="14" y="4"/>
                    <a:pt x="19" y="4"/>
                  </a:cubicBezTo>
                  <a:cubicBezTo>
                    <a:pt x="22" y="4"/>
                    <a:pt x="25" y="5"/>
                    <a:pt x="27" y="6"/>
                  </a:cubicBezTo>
                  <a:cubicBezTo>
                    <a:pt x="47" y="1"/>
                    <a:pt x="47" y="1"/>
                    <a:pt x="47" y="1"/>
                  </a:cubicBezTo>
                  <a:cubicBezTo>
                    <a:pt x="53" y="0"/>
                    <a:pt x="59" y="3"/>
                    <a:pt x="60" y="9"/>
                  </a:cubicBezTo>
                  <a:cubicBezTo>
                    <a:pt x="60" y="10"/>
                    <a:pt x="60" y="10"/>
                    <a:pt x="60" y="10"/>
                  </a:cubicBezTo>
                  <a:cubicBezTo>
                    <a:pt x="50" y="12"/>
                    <a:pt x="50" y="12"/>
                    <a:pt x="50" y="12"/>
                  </a:cubicBezTo>
                  <a:cubicBezTo>
                    <a:pt x="39" y="14"/>
                    <a:pt x="39" y="14"/>
                    <a:pt x="39" y="14"/>
                  </a:cubicBezTo>
                  <a:cubicBezTo>
                    <a:pt x="53" y="20"/>
                    <a:pt x="53" y="20"/>
                    <a:pt x="53" y="20"/>
                  </a:cubicBezTo>
                  <a:cubicBezTo>
                    <a:pt x="77" y="3"/>
                    <a:pt x="77" y="3"/>
                    <a:pt x="77" y="3"/>
                  </a:cubicBezTo>
                  <a:cubicBezTo>
                    <a:pt x="81" y="0"/>
                    <a:pt x="87" y="0"/>
                    <a:pt x="90" y="5"/>
                  </a:cubicBezTo>
                  <a:cubicBezTo>
                    <a:pt x="90" y="5"/>
                    <a:pt x="90" y="5"/>
                    <a:pt x="90" y="5"/>
                  </a:cubicBezTo>
                  <a:cubicBezTo>
                    <a:pt x="83" y="11"/>
                    <a:pt x="83" y="11"/>
                    <a:pt x="83" y="11"/>
                  </a:cubicBezTo>
                  <a:cubicBezTo>
                    <a:pt x="75" y="16"/>
                    <a:pt x="75" y="16"/>
                    <a:pt x="75" y="16"/>
                  </a:cubicBezTo>
                  <a:cubicBezTo>
                    <a:pt x="43" y="40"/>
                    <a:pt x="43" y="40"/>
                    <a:pt x="43" y="40"/>
                  </a:cubicBezTo>
                  <a:cubicBezTo>
                    <a:pt x="43" y="40"/>
                    <a:pt x="43" y="40"/>
                    <a:pt x="43" y="40"/>
                  </a:cubicBezTo>
                  <a:cubicBezTo>
                    <a:pt x="43" y="40"/>
                    <a:pt x="43" y="40"/>
                    <a:pt x="43" y="40"/>
                  </a:cubicBezTo>
                  <a:cubicBezTo>
                    <a:pt x="38" y="39"/>
                    <a:pt x="38" y="39"/>
                    <a:pt x="38" y="39"/>
                  </a:cubicBezTo>
                  <a:cubicBezTo>
                    <a:pt x="30" y="38"/>
                    <a:pt x="30" y="38"/>
                    <a:pt x="30" y="38"/>
                  </a:cubicBezTo>
                  <a:cubicBezTo>
                    <a:pt x="30" y="38"/>
                    <a:pt x="30" y="38"/>
                    <a:pt x="30" y="38"/>
                  </a:cubicBezTo>
                  <a:cubicBezTo>
                    <a:pt x="14" y="35"/>
                    <a:pt x="14" y="35"/>
                    <a:pt x="14" y="35"/>
                  </a:cubicBezTo>
                  <a:cubicBezTo>
                    <a:pt x="5" y="37"/>
                    <a:pt x="5" y="37"/>
                    <a:pt x="5" y="37"/>
                  </a:cubicBezTo>
                  <a:cubicBezTo>
                    <a:pt x="0" y="11"/>
                    <a:pt x="0" y="11"/>
                    <a:pt x="0" y="11"/>
                  </a:cubicBezTo>
                  <a:cubicBezTo>
                    <a:pt x="0" y="11"/>
                    <a:pt x="0" y="11"/>
                    <a:pt x="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1" name="Freeform 3757"/>
            <p:cNvSpPr>
              <a:spLocks/>
            </p:cNvSpPr>
            <p:nvPr/>
          </p:nvSpPr>
          <p:spPr bwMode="auto">
            <a:xfrm>
              <a:off x="1987553" y="5478268"/>
              <a:ext cx="481726" cy="248038"/>
            </a:xfrm>
            <a:custGeom>
              <a:avLst/>
              <a:gdLst>
                <a:gd name="T0" fmla="*/ 142 w 235"/>
                <a:gd name="T1" fmla="*/ 61 h 121"/>
                <a:gd name="T2" fmla="*/ 11 w 235"/>
                <a:gd name="T3" fmla="*/ 34 h 121"/>
                <a:gd name="T4" fmla="*/ 0 w 235"/>
                <a:gd name="T5" fmla="*/ 90 h 121"/>
                <a:gd name="T6" fmla="*/ 155 w 235"/>
                <a:gd name="T7" fmla="*/ 121 h 121"/>
                <a:gd name="T8" fmla="*/ 155 w 235"/>
                <a:gd name="T9" fmla="*/ 121 h 121"/>
                <a:gd name="T10" fmla="*/ 155 w 235"/>
                <a:gd name="T11" fmla="*/ 121 h 121"/>
                <a:gd name="T12" fmla="*/ 235 w 235"/>
                <a:gd name="T13" fmla="*/ 63 h 121"/>
                <a:gd name="T14" fmla="*/ 224 w 235"/>
                <a:gd name="T15" fmla="*/ 0 h 121"/>
                <a:gd name="T16" fmla="*/ 142 w 235"/>
                <a:gd name="T17" fmla="*/ 61 h 121"/>
                <a:gd name="T18" fmla="*/ 142 w 235"/>
                <a:gd name="T19" fmla="*/ 61 h 121"/>
                <a:gd name="T20" fmla="*/ 142 w 235"/>
                <a:gd name="T21"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5" h="121">
                  <a:moveTo>
                    <a:pt x="142" y="61"/>
                  </a:moveTo>
                  <a:lnTo>
                    <a:pt x="11" y="34"/>
                  </a:lnTo>
                  <a:lnTo>
                    <a:pt x="0" y="90"/>
                  </a:lnTo>
                  <a:lnTo>
                    <a:pt x="155" y="121"/>
                  </a:lnTo>
                  <a:lnTo>
                    <a:pt x="155" y="121"/>
                  </a:lnTo>
                  <a:lnTo>
                    <a:pt x="155" y="121"/>
                  </a:lnTo>
                  <a:lnTo>
                    <a:pt x="235" y="63"/>
                  </a:lnTo>
                  <a:lnTo>
                    <a:pt x="224" y="0"/>
                  </a:lnTo>
                  <a:lnTo>
                    <a:pt x="142" y="61"/>
                  </a:lnTo>
                  <a:lnTo>
                    <a:pt x="142" y="61"/>
                  </a:lnTo>
                  <a:lnTo>
                    <a:pt x="142" y="61"/>
                  </a:lnTo>
                  <a:close/>
                </a:path>
              </a:pathLst>
            </a:custGeom>
            <a:solidFill>
              <a:srgbClr val="45226D"/>
            </a:solidFill>
            <a:ln>
              <a:noFill/>
            </a:ln>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2" name="Freeform 3761"/>
            <p:cNvSpPr>
              <a:spLocks/>
            </p:cNvSpPr>
            <p:nvPr/>
          </p:nvSpPr>
          <p:spPr bwMode="auto">
            <a:xfrm>
              <a:off x="1755914" y="5537715"/>
              <a:ext cx="239839" cy="106594"/>
            </a:xfrm>
            <a:custGeom>
              <a:avLst/>
              <a:gdLst>
                <a:gd name="T0" fmla="*/ 90 w 90"/>
                <a:gd name="T1" fmla="*/ 11 h 40"/>
                <a:gd name="T2" fmla="*/ 71 w 90"/>
                <a:gd name="T3" fmla="*/ 4 h 40"/>
                <a:gd name="T4" fmla="*/ 63 w 90"/>
                <a:gd name="T5" fmla="*/ 6 h 40"/>
                <a:gd name="T6" fmla="*/ 43 w 90"/>
                <a:gd name="T7" fmla="*/ 1 h 40"/>
                <a:gd name="T8" fmla="*/ 30 w 90"/>
                <a:gd name="T9" fmla="*/ 9 h 40"/>
                <a:gd name="T10" fmla="*/ 30 w 90"/>
                <a:gd name="T11" fmla="*/ 10 h 40"/>
                <a:gd name="T12" fmla="*/ 40 w 90"/>
                <a:gd name="T13" fmla="*/ 12 h 40"/>
                <a:gd name="T14" fmla="*/ 51 w 90"/>
                <a:gd name="T15" fmla="*/ 14 h 40"/>
                <a:gd name="T16" fmla="*/ 37 w 90"/>
                <a:gd name="T17" fmla="*/ 20 h 40"/>
                <a:gd name="T18" fmla="*/ 13 w 90"/>
                <a:gd name="T19" fmla="*/ 3 h 40"/>
                <a:gd name="T20" fmla="*/ 0 w 90"/>
                <a:gd name="T21" fmla="*/ 5 h 40"/>
                <a:gd name="T22" fmla="*/ 0 w 90"/>
                <a:gd name="T23" fmla="*/ 5 h 40"/>
                <a:gd name="T24" fmla="*/ 7 w 90"/>
                <a:gd name="T25" fmla="*/ 11 h 40"/>
                <a:gd name="T26" fmla="*/ 15 w 90"/>
                <a:gd name="T27" fmla="*/ 16 h 40"/>
                <a:gd name="T28" fmla="*/ 47 w 90"/>
                <a:gd name="T29" fmla="*/ 40 h 40"/>
                <a:gd name="T30" fmla="*/ 47 w 90"/>
                <a:gd name="T31" fmla="*/ 40 h 40"/>
                <a:gd name="T32" fmla="*/ 47 w 90"/>
                <a:gd name="T33" fmla="*/ 40 h 40"/>
                <a:gd name="T34" fmla="*/ 52 w 90"/>
                <a:gd name="T35" fmla="*/ 39 h 40"/>
                <a:gd name="T36" fmla="*/ 60 w 90"/>
                <a:gd name="T37" fmla="*/ 38 h 40"/>
                <a:gd name="T38" fmla="*/ 60 w 90"/>
                <a:gd name="T39" fmla="*/ 38 h 40"/>
                <a:gd name="T40" fmla="*/ 76 w 90"/>
                <a:gd name="T41" fmla="*/ 35 h 40"/>
                <a:gd name="T42" fmla="*/ 85 w 90"/>
                <a:gd name="T43" fmla="*/ 37 h 40"/>
                <a:gd name="T44" fmla="*/ 90 w 90"/>
                <a:gd name="T45" fmla="*/ 11 h 40"/>
                <a:gd name="T46" fmla="*/ 90 w 90"/>
                <a:gd name="T47" fmla="*/ 11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40">
                  <a:moveTo>
                    <a:pt x="90" y="11"/>
                  </a:moveTo>
                  <a:cubicBezTo>
                    <a:pt x="90" y="11"/>
                    <a:pt x="76" y="4"/>
                    <a:pt x="71" y="4"/>
                  </a:cubicBezTo>
                  <a:cubicBezTo>
                    <a:pt x="68" y="4"/>
                    <a:pt x="65" y="5"/>
                    <a:pt x="63" y="6"/>
                  </a:cubicBezTo>
                  <a:cubicBezTo>
                    <a:pt x="43" y="1"/>
                    <a:pt x="43" y="1"/>
                    <a:pt x="43" y="1"/>
                  </a:cubicBezTo>
                  <a:cubicBezTo>
                    <a:pt x="37" y="0"/>
                    <a:pt x="31" y="3"/>
                    <a:pt x="30" y="9"/>
                  </a:cubicBezTo>
                  <a:cubicBezTo>
                    <a:pt x="30" y="10"/>
                    <a:pt x="30" y="10"/>
                    <a:pt x="30" y="10"/>
                  </a:cubicBezTo>
                  <a:cubicBezTo>
                    <a:pt x="40" y="12"/>
                    <a:pt x="40" y="12"/>
                    <a:pt x="40" y="12"/>
                  </a:cubicBezTo>
                  <a:cubicBezTo>
                    <a:pt x="51" y="14"/>
                    <a:pt x="51" y="14"/>
                    <a:pt x="51" y="14"/>
                  </a:cubicBezTo>
                  <a:cubicBezTo>
                    <a:pt x="37" y="20"/>
                    <a:pt x="37" y="20"/>
                    <a:pt x="37" y="20"/>
                  </a:cubicBezTo>
                  <a:cubicBezTo>
                    <a:pt x="13" y="3"/>
                    <a:pt x="13" y="3"/>
                    <a:pt x="13" y="3"/>
                  </a:cubicBezTo>
                  <a:cubicBezTo>
                    <a:pt x="9" y="0"/>
                    <a:pt x="3" y="0"/>
                    <a:pt x="0" y="5"/>
                  </a:cubicBezTo>
                  <a:cubicBezTo>
                    <a:pt x="0" y="5"/>
                    <a:pt x="0" y="5"/>
                    <a:pt x="0" y="5"/>
                  </a:cubicBezTo>
                  <a:cubicBezTo>
                    <a:pt x="7" y="11"/>
                    <a:pt x="7" y="11"/>
                    <a:pt x="7" y="11"/>
                  </a:cubicBezTo>
                  <a:cubicBezTo>
                    <a:pt x="15" y="16"/>
                    <a:pt x="15" y="16"/>
                    <a:pt x="15" y="16"/>
                  </a:cubicBezTo>
                  <a:cubicBezTo>
                    <a:pt x="47" y="40"/>
                    <a:pt x="47" y="40"/>
                    <a:pt x="47" y="40"/>
                  </a:cubicBezTo>
                  <a:cubicBezTo>
                    <a:pt x="47" y="40"/>
                    <a:pt x="47" y="40"/>
                    <a:pt x="47" y="40"/>
                  </a:cubicBezTo>
                  <a:cubicBezTo>
                    <a:pt x="47" y="40"/>
                    <a:pt x="47" y="40"/>
                    <a:pt x="47" y="40"/>
                  </a:cubicBezTo>
                  <a:cubicBezTo>
                    <a:pt x="52" y="39"/>
                    <a:pt x="52" y="39"/>
                    <a:pt x="52" y="39"/>
                  </a:cubicBezTo>
                  <a:cubicBezTo>
                    <a:pt x="60" y="38"/>
                    <a:pt x="60" y="38"/>
                    <a:pt x="60" y="38"/>
                  </a:cubicBezTo>
                  <a:cubicBezTo>
                    <a:pt x="60" y="38"/>
                    <a:pt x="60" y="38"/>
                    <a:pt x="60" y="38"/>
                  </a:cubicBezTo>
                  <a:cubicBezTo>
                    <a:pt x="76" y="35"/>
                    <a:pt x="76" y="35"/>
                    <a:pt x="76" y="35"/>
                  </a:cubicBezTo>
                  <a:cubicBezTo>
                    <a:pt x="85" y="37"/>
                    <a:pt x="85" y="37"/>
                    <a:pt x="85" y="37"/>
                  </a:cubicBezTo>
                  <a:cubicBezTo>
                    <a:pt x="90" y="11"/>
                    <a:pt x="90" y="11"/>
                    <a:pt x="90" y="11"/>
                  </a:cubicBezTo>
                  <a:cubicBezTo>
                    <a:pt x="90" y="11"/>
                    <a:pt x="90" y="11"/>
                    <a:pt x="90" y="11"/>
                  </a:cubicBezTo>
                  <a:close/>
                </a:path>
              </a:pathLst>
            </a:custGeom>
            <a:solidFill>
              <a:srgbClr val="CEA57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1087896">
                <a:defRPr/>
              </a:pPr>
              <a:endParaRPr lang="en-US" sz="2200" kern="0">
                <a:solidFill>
                  <a:srgbClr val="505050"/>
                </a:solidFill>
                <a:latin typeface="Segoe UI"/>
              </a:endParaRPr>
            </a:p>
          </p:txBody>
        </p:sp>
        <p:sp>
          <p:nvSpPr>
            <p:cNvPr id="833" name="Rectangle: Rounded Corners 832"/>
            <p:cNvSpPr/>
            <p:nvPr/>
          </p:nvSpPr>
          <p:spPr bwMode="auto">
            <a:xfrm>
              <a:off x="414135" y="5943601"/>
              <a:ext cx="3474720" cy="677861"/>
            </a:xfrm>
            <a:prstGeom prst="roundRect">
              <a:avLst>
                <a:gd name="adj" fmla="val 25919"/>
              </a:avLst>
            </a:prstGeom>
            <a:solidFill>
              <a:srgbClr val="51205E"/>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err="1">
                <a:gradFill>
                  <a:gsLst>
                    <a:gs pos="86726">
                      <a:srgbClr val="FFFFFF"/>
                    </a:gs>
                    <a:gs pos="61062">
                      <a:srgbClr val="FFFFFF"/>
                    </a:gs>
                  </a:gsLst>
                  <a:lin ang="5400000" scaled="0"/>
                </a:gradFill>
                <a:latin typeface="Segoe UI"/>
                <a:ea typeface="Segoe UI" pitchFamily="34" charset="0"/>
                <a:cs typeface="Segoe UI" pitchFamily="34" charset="0"/>
              </a:endParaRPr>
            </a:p>
          </p:txBody>
        </p:sp>
        <p:grpSp>
          <p:nvGrpSpPr>
            <p:cNvPr id="834" name="Group 833"/>
            <p:cNvGrpSpPr/>
            <p:nvPr/>
          </p:nvGrpSpPr>
          <p:grpSpPr>
            <a:xfrm>
              <a:off x="383065" y="4493799"/>
              <a:ext cx="731520" cy="731520"/>
              <a:chOff x="7777954" y="497204"/>
              <a:chExt cx="731520" cy="731520"/>
            </a:xfrm>
            <a:solidFill>
              <a:srgbClr val="B53594"/>
            </a:solidFill>
          </p:grpSpPr>
          <p:sp>
            <p:nvSpPr>
              <p:cNvPr id="837" name="Oval 836"/>
              <p:cNvSpPr/>
              <p:nvPr/>
            </p:nvSpPr>
            <p:spPr bwMode="auto">
              <a:xfrm>
                <a:off x="7777954" y="497204"/>
                <a:ext cx="731520" cy="731520"/>
              </a:xfrm>
              <a:prstGeom prst="ellipse">
                <a:avLst/>
              </a:prstGeom>
              <a:grpFill/>
              <a:ln w="9525" cap="flat" cmpd="sng" algn="ctr">
                <a:noFill/>
                <a:prstDash val="solid"/>
                <a:headEnd type="none" w="med" len="med"/>
                <a:tailEnd type="none" w="med" len="med"/>
              </a:ln>
              <a:effectLst/>
            </p:spPr>
            <p:txBody>
              <a:bodyPr lIns="93260" tIns="93260" rIns="34977" bIns="34977" rtlCol="0" anchor="b"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8" name="Group 837"/>
              <p:cNvGrpSpPr/>
              <p:nvPr/>
            </p:nvGrpSpPr>
            <p:grpSpPr>
              <a:xfrm>
                <a:off x="7879984" y="635394"/>
                <a:ext cx="526885" cy="439479"/>
                <a:chOff x="7898272" y="650625"/>
                <a:chExt cx="526885" cy="439479"/>
              </a:xfrm>
              <a:grpFill/>
            </p:grpSpPr>
            <p:sp>
              <p:nvSpPr>
                <p:cNvPr id="839" name="Rectangle 3458"/>
                <p:cNvSpPr>
                  <a:spLocks noChangeArrowheads="1"/>
                </p:cNvSpPr>
                <p:nvPr/>
              </p:nvSpPr>
              <p:spPr bwMode="auto">
                <a:xfrm>
                  <a:off x="7898272" y="650625"/>
                  <a:ext cx="370038" cy="439479"/>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856" kern="0" spc="-51" dirty="0">
                      <a:gradFill>
                        <a:gsLst>
                          <a:gs pos="17699">
                            <a:srgbClr val="FFFFFF"/>
                          </a:gs>
                          <a:gs pos="52000">
                            <a:srgbClr val="FFFFFF"/>
                          </a:gs>
                        </a:gsLst>
                        <a:lin ang="0" scaled="0"/>
                      </a:gradFill>
                      <a:latin typeface="Segoe UI Light" panose="020B0502040204020203" pitchFamily="34" charset="0"/>
                    </a:rPr>
                    <a:t>40</a:t>
                  </a:r>
                </a:p>
              </p:txBody>
            </p:sp>
            <p:sp>
              <p:nvSpPr>
                <p:cNvPr id="840" name="Rectangle 3459"/>
                <p:cNvSpPr>
                  <a:spLocks noChangeArrowheads="1"/>
                </p:cNvSpPr>
                <p:nvPr/>
              </p:nvSpPr>
              <p:spPr bwMode="auto">
                <a:xfrm>
                  <a:off x="8261651" y="691121"/>
                  <a:ext cx="163506" cy="251159"/>
                </a:xfrm>
                <a:prstGeom prst="rect">
                  <a:avLst/>
                </a:prstGeom>
                <a:grp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kern="0" dirty="0">
                      <a:solidFill>
                        <a:srgbClr val="FFFFFF"/>
                      </a:solidFill>
                      <a:latin typeface="Segoe UI Light" panose="020B0502040204020203" pitchFamily="34" charset="0"/>
                    </a:rPr>
                    <a:t>%</a:t>
                  </a:r>
                  <a:endParaRPr lang="en-US" altLang="en-US" sz="1632" kern="0" dirty="0">
                    <a:solidFill>
                      <a:srgbClr val="FFFFFF"/>
                    </a:solidFill>
                    <a:latin typeface="Segoe UI" panose="020B0502040204020203" pitchFamily="34" charset="0"/>
                  </a:endParaRPr>
                </a:p>
              </p:txBody>
            </p:sp>
          </p:grpSp>
        </p:grpSp>
        <p:sp>
          <p:nvSpPr>
            <p:cNvPr id="835" name="Rectangle 3460"/>
            <p:cNvSpPr>
              <a:spLocks noChangeArrowheads="1"/>
            </p:cNvSpPr>
            <p:nvPr/>
          </p:nvSpPr>
          <p:spPr bwMode="auto">
            <a:xfrm>
              <a:off x="554099" y="6035371"/>
              <a:ext cx="3429087" cy="470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632" b="1" kern="0" dirty="0">
                  <a:gradFill>
                    <a:gsLst>
                      <a:gs pos="86726">
                        <a:srgbClr val="FFFFFF"/>
                      </a:gs>
                      <a:gs pos="61062">
                        <a:srgbClr val="FFFFFF"/>
                      </a:gs>
                    </a:gsLst>
                    <a:lin ang="0" scaled="0"/>
                  </a:gradFill>
                  <a:latin typeface="Segoe UI" panose="020B0502040204020203" pitchFamily="34" charset="0"/>
                </a:rPr>
                <a:t>getting reworked </a:t>
              </a:r>
              <a:r>
                <a:rPr lang="en-US" altLang="en-US" sz="1428" kern="0" dirty="0">
                  <a:gradFill>
                    <a:gsLst>
                      <a:gs pos="86726">
                        <a:srgbClr val="FFFFFF"/>
                      </a:gs>
                      <a:gs pos="61062">
                        <a:srgbClr val="FFFFFF"/>
                      </a:gs>
                    </a:gsLst>
                    <a:lin ang="0" scaled="0"/>
                  </a:gradFill>
                  <a:latin typeface="Segoe UI" panose="020B0502040204020203" pitchFamily="34" charset="0"/>
                </a:rPr>
                <a:t>because they don’t meet the users’ original requirements</a:t>
              </a:r>
            </a:p>
          </p:txBody>
        </p:sp>
        <p:sp>
          <p:nvSpPr>
            <p:cNvPr id="836" name="Rectangle 3471"/>
            <p:cNvSpPr>
              <a:spLocks noChangeArrowheads="1"/>
            </p:cNvSpPr>
            <p:nvPr/>
          </p:nvSpPr>
          <p:spPr bwMode="auto">
            <a:xfrm>
              <a:off x="1223115" y="4687445"/>
              <a:ext cx="2327560" cy="219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17699">
                        <a:srgbClr val="FFFFFF"/>
                      </a:gs>
                      <a:gs pos="52000">
                        <a:srgbClr val="FFFFFF"/>
                      </a:gs>
                    </a:gsLst>
                    <a:lin ang="0" scaled="0"/>
                  </a:gradFill>
                  <a:latin typeface="Segoe UI" panose="020B0502040204020203" pitchFamily="34" charset="0"/>
                </a:rPr>
                <a:t>of implementations end up…</a:t>
              </a:r>
            </a:p>
          </p:txBody>
        </p:sp>
      </p:grpSp>
      <p:grpSp>
        <p:nvGrpSpPr>
          <p:cNvPr id="852" name="Group 851"/>
          <p:cNvGrpSpPr/>
          <p:nvPr/>
        </p:nvGrpSpPr>
        <p:grpSpPr>
          <a:xfrm>
            <a:off x="4604223" y="4295082"/>
            <a:ext cx="3543893" cy="2458196"/>
            <a:chOff x="8513241" y="4211247"/>
            <a:chExt cx="3474720" cy="2410215"/>
          </a:xfrm>
        </p:grpSpPr>
        <p:sp>
          <p:nvSpPr>
            <p:cNvPr id="853" name="Rectangle 3620"/>
            <p:cNvSpPr>
              <a:spLocks noChangeArrowheads="1"/>
            </p:cNvSpPr>
            <p:nvPr/>
          </p:nvSpPr>
          <p:spPr bwMode="auto">
            <a:xfrm>
              <a:off x="10042591" y="4682261"/>
              <a:ext cx="1831761" cy="659219"/>
            </a:xfrm>
            <a:prstGeom prst="rect">
              <a:avLst/>
            </a:prstGeom>
            <a:noFill/>
            <a:ln>
              <a:noFill/>
            </a:ln>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The average hourly cost of infrastructure failure is </a:t>
              </a:r>
            </a:p>
          </p:txBody>
        </p:sp>
        <p:grpSp>
          <p:nvGrpSpPr>
            <p:cNvPr id="854" name="Group 853"/>
            <p:cNvGrpSpPr/>
            <p:nvPr/>
          </p:nvGrpSpPr>
          <p:grpSpPr>
            <a:xfrm>
              <a:off x="9106294" y="4211247"/>
              <a:ext cx="828019" cy="828020"/>
              <a:chOff x="9105754" y="4292600"/>
              <a:chExt cx="828019" cy="828020"/>
            </a:xfrm>
            <a:solidFill>
              <a:srgbClr val="FFFFFF">
                <a:alpha val="60000"/>
              </a:srgbClr>
            </a:solidFill>
          </p:grpSpPr>
          <p:sp>
            <p:nvSpPr>
              <p:cNvPr id="887" name="Freeform 3638"/>
              <p:cNvSpPr>
                <a:spLocks/>
              </p:cNvSpPr>
              <p:nvPr/>
            </p:nvSpPr>
            <p:spPr bwMode="auto">
              <a:xfrm>
                <a:off x="9244671" y="4689245"/>
                <a:ext cx="9140" cy="0"/>
              </a:xfrm>
              <a:custGeom>
                <a:avLst/>
                <a:gdLst>
                  <a:gd name="T0" fmla="*/ 0 w 4"/>
                  <a:gd name="T1" fmla="*/ 4 w 4"/>
                  <a:gd name="T2" fmla="*/ 0 w 4"/>
                </a:gdLst>
                <a:ahLst/>
                <a:cxnLst>
                  <a:cxn ang="0">
                    <a:pos x="T0" y="0"/>
                  </a:cxn>
                  <a:cxn ang="0">
                    <a:pos x="T1" y="0"/>
                  </a:cxn>
                  <a:cxn ang="0">
                    <a:pos x="T2" y="0"/>
                  </a:cxn>
                </a:cxnLst>
                <a:rect l="0" t="0" r="r" b="b"/>
                <a:pathLst>
                  <a:path w="4">
                    <a:moveTo>
                      <a:pt x="0" y="0"/>
                    </a:moveTo>
                    <a:cubicBezTo>
                      <a:pt x="2" y="0"/>
                      <a:pt x="3" y="0"/>
                      <a:pt x="4" y="0"/>
                    </a:cubicBezTo>
                    <a:cubicBezTo>
                      <a:pt x="3" y="0"/>
                      <a:pt x="2" y="0"/>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88" name="Freeform 3639"/>
              <p:cNvSpPr>
                <a:spLocks/>
              </p:cNvSpPr>
              <p:nvPr/>
            </p:nvSpPr>
            <p:spPr bwMode="auto">
              <a:xfrm>
                <a:off x="9209941" y="4689245"/>
                <a:ext cx="12796" cy="3656"/>
              </a:xfrm>
              <a:custGeom>
                <a:avLst/>
                <a:gdLst>
                  <a:gd name="T0" fmla="*/ 0 w 5"/>
                  <a:gd name="T1" fmla="*/ 1 h 1"/>
                  <a:gd name="T2" fmla="*/ 5 w 5"/>
                  <a:gd name="T3" fmla="*/ 0 h 1"/>
                  <a:gd name="T4" fmla="*/ 0 w 5"/>
                  <a:gd name="T5" fmla="*/ 1 h 1"/>
                </a:gdLst>
                <a:ahLst/>
                <a:cxnLst>
                  <a:cxn ang="0">
                    <a:pos x="T0" y="T1"/>
                  </a:cxn>
                  <a:cxn ang="0">
                    <a:pos x="T2" y="T3"/>
                  </a:cxn>
                  <a:cxn ang="0">
                    <a:pos x="T4" y="T5"/>
                  </a:cxn>
                </a:cxnLst>
                <a:rect l="0" t="0" r="r" b="b"/>
                <a:pathLst>
                  <a:path w="5" h="1">
                    <a:moveTo>
                      <a:pt x="0" y="1"/>
                    </a:moveTo>
                    <a:cubicBezTo>
                      <a:pt x="2" y="1"/>
                      <a:pt x="3" y="0"/>
                      <a:pt x="5" y="0"/>
                    </a:cubicBezTo>
                    <a:cubicBezTo>
                      <a:pt x="3" y="0"/>
                      <a:pt x="2" y="1"/>
                      <a:pt x="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89" name="Freeform 3640"/>
              <p:cNvSpPr>
                <a:spLocks/>
              </p:cNvSpPr>
              <p:nvPr/>
            </p:nvSpPr>
            <p:spPr bwMode="auto">
              <a:xfrm>
                <a:off x="9253810" y="4689245"/>
                <a:ext cx="29246" cy="7311"/>
              </a:xfrm>
              <a:custGeom>
                <a:avLst/>
                <a:gdLst>
                  <a:gd name="T0" fmla="*/ 0 w 12"/>
                  <a:gd name="T1" fmla="*/ 0 h 3"/>
                  <a:gd name="T2" fmla="*/ 12 w 12"/>
                  <a:gd name="T3" fmla="*/ 3 h 3"/>
                  <a:gd name="T4" fmla="*/ 0 w 12"/>
                  <a:gd name="T5" fmla="*/ 0 h 3"/>
                </a:gdLst>
                <a:ahLst/>
                <a:cxnLst>
                  <a:cxn ang="0">
                    <a:pos x="T0" y="T1"/>
                  </a:cxn>
                  <a:cxn ang="0">
                    <a:pos x="T2" y="T3"/>
                  </a:cxn>
                  <a:cxn ang="0">
                    <a:pos x="T4" y="T5"/>
                  </a:cxn>
                </a:cxnLst>
                <a:rect l="0" t="0" r="r" b="b"/>
                <a:pathLst>
                  <a:path w="12" h="3">
                    <a:moveTo>
                      <a:pt x="0" y="0"/>
                    </a:moveTo>
                    <a:cubicBezTo>
                      <a:pt x="4" y="1"/>
                      <a:pt x="8" y="2"/>
                      <a:pt x="12" y="3"/>
                    </a:cubicBezTo>
                    <a:cubicBezTo>
                      <a:pt x="8" y="2"/>
                      <a:pt x="4" y="1"/>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0" name="Freeform 3641"/>
              <p:cNvSpPr>
                <a:spLocks/>
              </p:cNvSpPr>
              <p:nvPr/>
            </p:nvSpPr>
            <p:spPr bwMode="auto">
              <a:xfrm>
                <a:off x="9228220" y="4689245"/>
                <a:ext cx="10967" cy="0"/>
              </a:xfrm>
              <a:custGeom>
                <a:avLst/>
                <a:gdLst>
                  <a:gd name="T0" fmla="*/ 4 w 5"/>
                  <a:gd name="T1" fmla="*/ 0 w 5"/>
                  <a:gd name="T2" fmla="*/ 5 w 5"/>
                  <a:gd name="T3" fmla="*/ 4 w 5"/>
                </a:gdLst>
                <a:ahLst/>
                <a:cxnLst>
                  <a:cxn ang="0">
                    <a:pos x="T0" y="0"/>
                  </a:cxn>
                  <a:cxn ang="0">
                    <a:pos x="T1" y="0"/>
                  </a:cxn>
                  <a:cxn ang="0">
                    <a:pos x="T2" y="0"/>
                  </a:cxn>
                  <a:cxn ang="0">
                    <a:pos x="T3" y="0"/>
                  </a:cxn>
                </a:cxnLst>
                <a:rect l="0" t="0" r="r" b="b"/>
                <a:pathLst>
                  <a:path w="5">
                    <a:moveTo>
                      <a:pt x="4" y="0"/>
                    </a:moveTo>
                    <a:cubicBezTo>
                      <a:pt x="3" y="0"/>
                      <a:pt x="1" y="0"/>
                      <a:pt x="0" y="0"/>
                    </a:cubicBezTo>
                    <a:cubicBezTo>
                      <a:pt x="1" y="0"/>
                      <a:pt x="3" y="0"/>
                      <a:pt x="5" y="0"/>
                    </a:cubicBezTo>
                    <a:cubicBezTo>
                      <a:pt x="4" y="0"/>
                      <a:pt x="4" y="0"/>
                      <a:pt x="4"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1" name="Freeform 3656"/>
              <p:cNvSpPr>
                <a:spLocks/>
              </p:cNvSpPr>
              <p:nvPr/>
            </p:nvSpPr>
            <p:spPr bwMode="auto">
              <a:xfrm>
                <a:off x="9491431" y="4378509"/>
                <a:ext cx="356433" cy="535563"/>
              </a:xfrm>
              <a:custGeom>
                <a:avLst/>
                <a:gdLst>
                  <a:gd name="T0" fmla="*/ 130 w 150"/>
                  <a:gd name="T1" fmla="*/ 76 h 225"/>
                  <a:gd name="T2" fmla="*/ 114 w 150"/>
                  <a:gd name="T3" fmla="*/ 53 h 225"/>
                  <a:gd name="T4" fmla="*/ 75 w 150"/>
                  <a:gd name="T5" fmla="*/ 21 h 225"/>
                  <a:gd name="T6" fmla="*/ 12 w 150"/>
                  <a:gd name="T7" fmla="*/ 1 h 225"/>
                  <a:gd name="T8" fmla="*/ 0 w 150"/>
                  <a:gd name="T9" fmla="*/ 0 h 225"/>
                  <a:gd name="T10" fmla="*/ 0 w 150"/>
                  <a:gd name="T11" fmla="*/ 151 h 225"/>
                  <a:gd name="T12" fmla="*/ 0 w 150"/>
                  <a:gd name="T13" fmla="*/ 151 h 225"/>
                  <a:gd name="T14" fmla="*/ 0 w 150"/>
                  <a:gd name="T15" fmla="*/ 151 h 225"/>
                  <a:gd name="T16" fmla="*/ 0 w 150"/>
                  <a:gd name="T17" fmla="*/ 151 h 225"/>
                  <a:gd name="T18" fmla="*/ 129 w 150"/>
                  <a:gd name="T19" fmla="*/ 225 h 225"/>
                  <a:gd name="T20" fmla="*/ 142 w 150"/>
                  <a:gd name="T21" fmla="*/ 197 h 225"/>
                  <a:gd name="T22" fmla="*/ 149 w 150"/>
                  <a:gd name="T23" fmla="*/ 162 h 225"/>
                  <a:gd name="T24" fmla="*/ 149 w 150"/>
                  <a:gd name="T25" fmla="*/ 151 h 225"/>
                  <a:gd name="T26" fmla="*/ 130 w 150"/>
                  <a:gd name="T27" fmla="*/ 76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225">
                    <a:moveTo>
                      <a:pt x="130" y="76"/>
                    </a:moveTo>
                    <a:cubicBezTo>
                      <a:pt x="125" y="68"/>
                      <a:pt x="120" y="60"/>
                      <a:pt x="114" y="53"/>
                    </a:cubicBezTo>
                    <a:cubicBezTo>
                      <a:pt x="103" y="40"/>
                      <a:pt x="90" y="29"/>
                      <a:pt x="75" y="21"/>
                    </a:cubicBezTo>
                    <a:cubicBezTo>
                      <a:pt x="56" y="10"/>
                      <a:pt x="35" y="3"/>
                      <a:pt x="12" y="1"/>
                    </a:cubicBezTo>
                    <a:cubicBezTo>
                      <a:pt x="8" y="1"/>
                      <a:pt x="4" y="0"/>
                      <a:pt x="0" y="0"/>
                    </a:cubicBezTo>
                    <a:cubicBezTo>
                      <a:pt x="0" y="151"/>
                      <a:pt x="0" y="151"/>
                      <a:pt x="0" y="151"/>
                    </a:cubicBezTo>
                    <a:cubicBezTo>
                      <a:pt x="0" y="151"/>
                      <a:pt x="0" y="151"/>
                      <a:pt x="0" y="151"/>
                    </a:cubicBezTo>
                    <a:cubicBezTo>
                      <a:pt x="0" y="151"/>
                      <a:pt x="0" y="151"/>
                      <a:pt x="0" y="151"/>
                    </a:cubicBezTo>
                    <a:cubicBezTo>
                      <a:pt x="0" y="151"/>
                      <a:pt x="0" y="151"/>
                      <a:pt x="0" y="151"/>
                    </a:cubicBezTo>
                    <a:cubicBezTo>
                      <a:pt x="129" y="225"/>
                      <a:pt x="129" y="225"/>
                      <a:pt x="129" y="225"/>
                    </a:cubicBezTo>
                    <a:cubicBezTo>
                      <a:pt x="134" y="216"/>
                      <a:pt x="138" y="207"/>
                      <a:pt x="142" y="197"/>
                    </a:cubicBezTo>
                    <a:cubicBezTo>
                      <a:pt x="146" y="185"/>
                      <a:pt x="148" y="174"/>
                      <a:pt x="149" y="162"/>
                    </a:cubicBezTo>
                    <a:cubicBezTo>
                      <a:pt x="149" y="158"/>
                      <a:pt x="149" y="154"/>
                      <a:pt x="149" y="151"/>
                    </a:cubicBezTo>
                    <a:cubicBezTo>
                      <a:pt x="150" y="124"/>
                      <a:pt x="143" y="99"/>
                      <a:pt x="130" y="76"/>
                    </a:cubicBezTo>
                    <a:close/>
                  </a:path>
                </a:pathLst>
              </a:custGeom>
              <a:solidFill>
                <a:srgbClr val="EB3C00"/>
              </a:solidFill>
              <a:ln>
                <a:noFill/>
              </a:ln>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2" name="Freeform 3657"/>
              <p:cNvSpPr>
                <a:spLocks/>
              </p:cNvSpPr>
              <p:nvPr/>
            </p:nvSpPr>
            <p:spPr bwMode="auto">
              <a:xfrm>
                <a:off x="9453047" y="4696556"/>
                <a:ext cx="76770" cy="76770"/>
              </a:xfrm>
              <a:custGeom>
                <a:avLst/>
                <a:gdLst>
                  <a:gd name="T0" fmla="*/ 1 w 32"/>
                  <a:gd name="T1" fmla="*/ 14 h 32"/>
                  <a:gd name="T2" fmla="*/ 17 w 32"/>
                  <a:gd name="T3" fmla="*/ 0 h 32"/>
                  <a:gd name="T4" fmla="*/ 31 w 32"/>
                  <a:gd name="T5" fmla="*/ 17 h 32"/>
                  <a:gd name="T6" fmla="*/ 15 w 32"/>
                  <a:gd name="T7" fmla="*/ 31 h 32"/>
                  <a:gd name="T8" fmla="*/ 1 w 32"/>
                  <a:gd name="T9" fmla="*/ 14 h 32"/>
                </a:gdLst>
                <a:ahLst/>
                <a:cxnLst>
                  <a:cxn ang="0">
                    <a:pos x="T0" y="T1"/>
                  </a:cxn>
                  <a:cxn ang="0">
                    <a:pos x="T2" y="T3"/>
                  </a:cxn>
                  <a:cxn ang="0">
                    <a:pos x="T4" y="T5"/>
                  </a:cxn>
                  <a:cxn ang="0">
                    <a:pos x="T6" y="T7"/>
                  </a:cxn>
                  <a:cxn ang="0">
                    <a:pos x="T8" y="T9"/>
                  </a:cxn>
                </a:cxnLst>
                <a:rect l="0" t="0" r="r" b="b"/>
                <a:pathLst>
                  <a:path w="32" h="32">
                    <a:moveTo>
                      <a:pt x="1" y="14"/>
                    </a:moveTo>
                    <a:cubicBezTo>
                      <a:pt x="2" y="6"/>
                      <a:pt x="9" y="0"/>
                      <a:pt x="17" y="0"/>
                    </a:cubicBezTo>
                    <a:cubicBezTo>
                      <a:pt x="26" y="1"/>
                      <a:pt x="32" y="8"/>
                      <a:pt x="31" y="17"/>
                    </a:cubicBezTo>
                    <a:cubicBezTo>
                      <a:pt x="31" y="25"/>
                      <a:pt x="23" y="32"/>
                      <a:pt x="15" y="31"/>
                    </a:cubicBezTo>
                    <a:cubicBezTo>
                      <a:pt x="6" y="30"/>
                      <a:pt x="0" y="23"/>
                      <a:pt x="1" y="14"/>
                    </a:cubicBez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3" name="Freeform 3658"/>
              <p:cNvSpPr>
                <a:spLocks/>
              </p:cNvSpPr>
              <p:nvPr/>
            </p:nvSpPr>
            <p:spPr bwMode="auto">
              <a:xfrm>
                <a:off x="9482292" y="4292600"/>
                <a:ext cx="21934" cy="73114"/>
              </a:xfrm>
              <a:custGeom>
                <a:avLst/>
                <a:gdLst>
                  <a:gd name="T0" fmla="*/ 9 w 9"/>
                  <a:gd name="T1" fmla="*/ 3 h 31"/>
                  <a:gd name="T2" fmla="*/ 4 w 9"/>
                  <a:gd name="T3" fmla="*/ 0 h 31"/>
                  <a:gd name="T4" fmla="*/ 0 w 9"/>
                  <a:gd name="T5" fmla="*/ 3 h 31"/>
                  <a:gd name="T6" fmla="*/ 0 w 9"/>
                  <a:gd name="T7" fmla="*/ 27 h 31"/>
                  <a:gd name="T8" fmla="*/ 4 w 9"/>
                  <a:gd name="T9" fmla="*/ 31 h 31"/>
                  <a:gd name="T10" fmla="*/ 4 w 9"/>
                  <a:gd name="T11" fmla="*/ 31 h 31"/>
                  <a:gd name="T12" fmla="*/ 9 w 9"/>
                  <a:gd name="T13" fmla="*/ 27 h 31"/>
                  <a:gd name="T14" fmla="*/ 9 w 9"/>
                  <a:gd name="T15" fmla="*/ 27 h 31"/>
                  <a:gd name="T16" fmla="*/ 9 w 9"/>
                  <a:gd name="T1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31">
                    <a:moveTo>
                      <a:pt x="9" y="3"/>
                    </a:moveTo>
                    <a:cubicBezTo>
                      <a:pt x="9" y="1"/>
                      <a:pt x="7" y="0"/>
                      <a:pt x="4" y="0"/>
                    </a:cubicBezTo>
                    <a:cubicBezTo>
                      <a:pt x="2" y="0"/>
                      <a:pt x="0" y="1"/>
                      <a:pt x="0" y="3"/>
                    </a:cubicBezTo>
                    <a:cubicBezTo>
                      <a:pt x="0" y="27"/>
                      <a:pt x="0" y="27"/>
                      <a:pt x="0" y="27"/>
                    </a:cubicBezTo>
                    <a:cubicBezTo>
                      <a:pt x="4" y="31"/>
                      <a:pt x="4" y="31"/>
                      <a:pt x="4" y="31"/>
                    </a:cubicBezTo>
                    <a:cubicBezTo>
                      <a:pt x="4" y="31"/>
                      <a:pt x="4" y="31"/>
                      <a:pt x="4" y="31"/>
                    </a:cubicBezTo>
                    <a:cubicBezTo>
                      <a:pt x="9" y="27"/>
                      <a:pt x="9" y="27"/>
                      <a:pt x="9" y="27"/>
                    </a:cubicBezTo>
                    <a:cubicBezTo>
                      <a:pt x="9" y="27"/>
                      <a:pt x="9" y="27"/>
                      <a:pt x="9" y="27"/>
                    </a:cubicBezTo>
                    <a:cubicBezTo>
                      <a:pt x="9" y="3"/>
                      <a:pt x="9" y="3"/>
                      <a:pt x="9"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4" name="Freeform 3659"/>
              <p:cNvSpPr>
                <a:spLocks/>
              </p:cNvSpPr>
              <p:nvPr/>
            </p:nvSpPr>
            <p:spPr bwMode="auto">
              <a:xfrm>
                <a:off x="9860659" y="4725802"/>
                <a:ext cx="73114" cy="18279"/>
              </a:xfrm>
              <a:custGeom>
                <a:avLst/>
                <a:gdLst>
                  <a:gd name="T0" fmla="*/ 28 w 31"/>
                  <a:gd name="T1" fmla="*/ 0 h 8"/>
                  <a:gd name="T2" fmla="*/ 4 w 31"/>
                  <a:gd name="T3" fmla="*/ 0 h 8"/>
                  <a:gd name="T4" fmla="*/ 0 w 31"/>
                  <a:gd name="T5" fmla="*/ 4 h 8"/>
                  <a:gd name="T6" fmla="*/ 4 w 31"/>
                  <a:gd name="T7" fmla="*/ 8 h 8"/>
                  <a:gd name="T8" fmla="*/ 4 w 31"/>
                  <a:gd name="T9" fmla="*/ 8 h 8"/>
                  <a:gd name="T10" fmla="*/ 28 w 31"/>
                  <a:gd name="T11" fmla="*/ 8 h 8"/>
                  <a:gd name="T12" fmla="*/ 28 w 31"/>
                  <a:gd name="T13" fmla="*/ 8 h 8"/>
                  <a:gd name="T14" fmla="*/ 31 w 31"/>
                  <a:gd name="T15" fmla="*/ 4 h 8"/>
                  <a:gd name="T16" fmla="*/ 28 w 31"/>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8">
                    <a:moveTo>
                      <a:pt x="28" y="0"/>
                    </a:moveTo>
                    <a:cubicBezTo>
                      <a:pt x="4" y="0"/>
                      <a:pt x="4" y="0"/>
                      <a:pt x="4" y="0"/>
                    </a:cubicBezTo>
                    <a:cubicBezTo>
                      <a:pt x="0" y="4"/>
                      <a:pt x="0" y="4"/>
                      <a:pt x="0" y="4"/>
                    </a:cubicBezTo>
                    <a:cubicBezTo>
                      <a:pt x="4" y="8"/>
                      <a:pt x="4" y="8"/>
                      <a:pt x="4" y="8"/>
                    </a:cubicBezTo>
                    <a:cubicBezTo>
                      <a:pt x="4" y="8"/>
                      <a:pt x="4" y="8"/>
                      <a:pt x="4" y="8"/>
                    </a:cubicBezTo>
                    <a:cubicBezTo>
                      <a:pt x="28" y="8"/>
                      <a:pt x="28" y="8"/>
                      <a:pt x="28" y="8"/>
                    </a:cubicBezTo>
                    <a:cubicBezTo>
                      <a:pt x="28" y="8"/>
                      <a:pt x="28" y="8"/>
                      <a:pt x="28" y="8"/>
                    </a:cubicBezTo>
                    <a:cubicBezTo>
                      <a:pt x="30" y="8"/>
                      <a:pt x="31" y="6"/>
                      <a:pt x="31" y="4"/>
                    </a:cubicBezTo>
                    <a:cubicBezTo>
                      <a:pt x="31" y="1"/>
                      <a:pt x="30" y="0"/>
                      <a:pt x="28"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5" name="Freeform 3660"/>
              <p:cNvSpPr>
                <a:spLocks/>
              </p:cNvSpPr>
              <p:nvPr/>
            </p:nvSpPr>
            <p:spPr bwMode="auto">
              <a:xfrm>
                <a:off x="9262949" y="4349263"/>
                <a:ext cx="49353" cy="67631"/>
              </a:xfrm>
              <a:custGeom>
                <a:avLst/>
                <a:gdLst>
                  <a:gd name="T0" fmla="*/ 8 w 21"/>
                  <a:gd name="T1" fmla="*/ 1 h 28"/>
                  <a:gd name="T2" fmla="*/ 8 w 21"/>
                  <a:gd name="T3" fmla="*/ 1 h 28"/>
                  <a:gd name="T4" fmla="*/ 3 w 21"/>
                  <a:gd name="T5" fmla="*/ 1 h 28"/>
                  <a:gd name="T6" fmla="*/ 1 w 21"/>
                  <a:gd name="T7" fmla="*/ 5 h 28"/>
                  <a:gd name="T8" fmla="*/ 13 w 21"/>
                  <a:gd name="T9" fmla="*/ 26 h 28"/>
                  <a:gd name="T10" fmla="*/ 19 w 21"/>
                  <a:gd name="T11" fmla="*/ 28 h 28"/>
                  <a:gd name="T12" fmla="*/ 19 w 21"/>
                  <a:gd name="T13" fmla="*/ 28 h 28"/>
                  <a:gd name="T14" fmla="*/ 21 w 21"/>
                  <a:gd name="T15" fmla="*/ 22 h 28"/>
                  <a:gd name="T16" fmla="*/ 21 w 21"/>
                  <a:gd name="T17" fmla="*/ 22 h 28"/>
                  <a:gd name="T18" fmla="*/ 8 w 21"/>
                  <a:gd name="T19"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8">
                    <a:moveTo>
                      <a:pt x="8" y="1"/>
                    </a:moveTo>
                    <a:cubicBezTo>
                      <a:pt x="8" y="1"/>
                      <a:pt x="8" y="1"/>
                      <a:pt x="8" y="1"/>
                    </a:cubicBezTo>
                    <a:cubicBezTo>
                      <a:pt x="8" y="0"/>
                      <a:pt x="5" y="0"/>
                      <a:pt x="3" y="1"/>
                    </a:cubicBezTo>
                    <a:cubicBezTo>
                      <a:pt x="1" y="2"/>
                      <a:pt x="0" y="4"/>
                      <a:pt x="1" y="5"/>
                    </a:cubicBezTo>
                    <a:cubicBezTo>
                      <a:pt x="13" y="26"/>
                      <a:pt x="13" y="26"/>
                      <a:pt x="13" y="26"/>
                    </a:cubicBezTo>
                    <a:cubicBezTo>
                      <a:pt x="19" y="28"/>
                      <a:pt x="19" y="28"/>
                      <a:pt x="19" y="28"/>
                    </a:cubicBezTo>
                    <a:cubicBezTo>
                      <a:pt x="19" y="28"/>
                      <a:pt x="19" y="28"/>
                      <a:pt x="19" y="28"/>
                    </a:cubicBezTo>
                    <a:cubicBezTo>
                      <a:pt x="21" y="22"/>
                      <a:pt x="21" y="22"/>
                      <a:pt x="21" y="22"/>
                    </a:cubicBezTo>
                    <a:cubicBezTo>
                      <a:pt x="21" y="22"/>
                      <a:pt x="21" y="22"/>
                      <a:pt x="21" y="22"/>
                    </a:cubicBezTo>
                    <a:lnTo>
                      <a:pt x="8"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6" name="Freeform 3661"/>
              <p:cNvSpPr>
                <a:spLocks/>
              </p:cNvSpPr>
              <p:nvPr/>
            </p:nvSpPr>
            <p:spPr bwMode="auto">
              <a:xfrm>
                <a:off x="9672390" y="5054817"/>
                <a:ext cx="47524" cy="65803"/>
              </a:xfrm>
              <a:custGeom>
                <a:avLst/>
                <a:gdLst>
                  <a:gd name="T0" fmla="*/ 7 w 20"/>
                  <a:gd name="T1" fmla="*/ 1 h 28"/>
                  <a:gd name="T2" fmla="*/ 2 w 20"/>
                  <a:gd name="T3" fmla="*/ 0 h 28"/>
                  <a:gd name="T4" fmla="*/ 0 w 20"/>
                  <a:gd name="T5" fmla="*/ 5 h 28"/>
                  <a:gd name="T6" fmla="*/ 0 w 20"/>
                  <a:gd name="T7" fmla="*/ 5 h 28"/>
                  <a:gd name="T8" fmla="*/ 12 w 20"/>
                  <a:gd name="T9" fmla="*/ 26 h 28"/>
                  <a:gd name="T10" fmla="*/ 12 w 20"/>
                  <a:gd name="T11" fmla="*/ 26 h 28"/>
                  <a:gd name="T12" fmla="*/ 17 w 20"/>
                  <a:gd name="T13" fmla="*/ 27 h 28"/>
                  <a:gd name="T14" fmla="*/ 19 w 20"/>
                  <a:gd name="T15" fmla="*/ 22 h 28"/>
                  <a:gd name="T16" fmla="*/ 7 w 20"/>
                  <a:gd name="T17"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1"/>
                    </a:moveTo>
                    <a:cubicBezTo>
                      <a:pt x="2" y="0"/>
                      <a:pt x="2" y="0"/>
                      <a:pt x="2" y="0"/>
                    </a:cubicBezTo>
                    <a:cubicBezTo>
                      <a:pt x="0" y="5"/>
                      <a:pt x="0" y="5"/>
                      <a:pt x="0" y="5"/>
                    </a:cubicBezTo>
                    <a:cubicBezTo>
                      <a:pt x="0" y="5"/>
                      <a:pt x="0" y="5"/>
                      <a:pt x="0" y="5"/>
                    </a:cubicBezTo>
                    <a:cubicBezTo>
                      <a:pt x="12" y="26"/>
                      <a:pt x="12" y="26"/>
                      <a:pt x="12" y="26"/>
                    </a:cubicBezTo>
                    <a:cubicBezTo>
                      <a:pt x="12" y="26"/>
                      <a:pt x="12" y="26"/>
                      <a:pt x="12" y="26"/>
                    </a:cubicBezTo>
                    <a:cubicBezTo>
                      <a:pt x="13" y="28"/>
                      <a:pt x="15" y="28"/>
                      <a:pt x="17" y="27"/>
                    </a:cubicBezTo>
                    <a:cubicBezTo>
                      <a:pt x="19" y="25"/>
                      <a:pt x="20" y="23"/>
                      <a:pt x="19" y="22"/>
                    </a:cubicBezTo>
                    <a:lnTo>
                      <a:pt x="7" y="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7" name="Freeform 3662"/>
              <p:cNvSpPr>
                <a:spLocks/>
              </p:cNvSpPr>
              <p:nvPr/>
            </p:nvSpPr>
            <p:spPr bwMode="auto">
              <a:xfrm>
                <a:off x="9811307" y="4506459"/>
                <a:ext cx="65803" cy="47524"/>
              </a:xfrm>
              <a:custGeom>
                <a:avLst/>
                <a:gdLst>
                  <a:gd name="T0" fmla="*/ 6 w 28"/>
                  <a:gd name="T1" fmla="*/ 20 h 20"/>
                  <a:gd name="T2" fmla="*/ 27 w 28"/>
                  <a:gd name="T3" fmla="*/ 8 h 20"/>
                  <a:gd name="T4" fmla="*/ 27 w 28"/>
                  <a:gd name="T5" fmla="*/ 8 h 20"/>
                  <a:gd name="T6" fmla="*/ 27 w 28"/>
                  <a:gd name="T7" fmla="*/ 3 h 20"/>
                  <a:gd name="T8" fmla="*/ 23 w 28"/>
                  <a:gd name="T9" fmla="*/ 1 h 20"/>
                  <a:gd name="T10" fmla="*/ 2 w 28"/>
                  <a:gd name="T11" fmla="*/ 13 h 20"/>
                  <a:gd name="T12" fmla="*/ 0 w 28"/>
                  <a:gd name="T13" fmla="*/ 18 h 20"/>
                  <a:gd name="T14" fmla="*/ 6 w 28"/>
                  <a:gd name="T15" fmla="*/ 20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0">
                    <a:moveTo>
                      <a:pt x="6" y="20"/>
                    </a:moveTo>
                    <a:cubicBezTo>
                      <a:pt x="27" y="8"/>
                      <a:pt x="27" y="8"/>
                      <a:pt x="27" y="8"/>
                    </a:cubicBezTo>
                    <a:cubicBezTo>
                      <a:pt x="27" y="8"/>
                      <a:pt x="27" y="8"/>
                      <a:pt x="27" y="8"/>
                    </a:cubicBezTo>
                    <a:cubicBezTo>
                      <a:pt x="28" y="7"/>
                      <a:pt x="28" y="5"/>
                      <a:pt x="27" y="3"/>
                    </a:cubicBezTo>
                    <a:cubicBezTo>
                      <a:pt x="26" y="1"/>
                      <a:pt x="24" y="0"/>
                      <a:pt x="23" y="1"/>
                    </a:cubicBezTo>
                    <a:cubicBezTo>
                      <a:pt x="2" y="13"/>
                      <a:pt x="2" y="13"/>
                      <a:pt x="2" y="13"/>
                    </a:cubicBezTo>
                    <a:cubicBezTo>
                      <a:pt x="0" y="18"/>
                      <a:pt x="0" y="18"/>
                      <a:pt x="0" y="18"/>
                    </a:cubicBezTo>
                    <a:cubicBezTo>
                      <a:pt x="6" y="20"/>
                      <a:pt x="6" y="20"/>
                      <a:pt x="6" y="2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8" name="Freeform 3663"/>
              <p:cNvSpPr>
                <a:spLocks/>
              </p:cNvSpPr>
              <p:nvPr/>
            </p:nvSpPr>
            <p:spPr bwMode="auto">
              <a:xfrm>
                <a:off x="9105754" y="4506459"/>
                <a:ext cx="67631" cy="47524"/>
              </a:xfrm>
              <a:custGeom>
                <a:avLst/>
                <a:gdLst>
                  <a:gd name="T0" fmla="*/ 27 w 28"/>
                  <a:gd name="T1" fmla="*/ 13 h 20"/>
                  <a:gd name="T2" fmla="*/ 6 w 28"/>
                  <a:gd name="T3" fmla="*/ 1 h 20"/>
                  <a:gd name="T4" fmla="*/ 6 w 28"/>
                  <a:gd name="T5" fmla="*/ 1 h 20"/>
                  <a:gd name="T6" fmla="*/ 2 w 28"/>
                  <a:gd name="T7" fmla="*/ 3 h 20"/>
                  <a:gd name="T8" fmla="*/ 2 w 28"/>
                  <a:gd name="T9" fmla="*/ 8 h 20"/>
                  <a:gd name="T10" fmla="*/ 23 w 28"/>
                  <a:gd name="T11" fmla="*/ 20 h 20"/>
                  <a:gd name="T12" fmla="*/ 28 w 28"/>
                  <a:gd name="T13" fmla="*/ 18 h 20"/>
                  <a:gd name="T14" fmla="*/ 28 w 28"/>
                  <a:gd name="T15" fmla="*/ 18 h 20"/>
                  <a:gd name="T16" fmla="*/ 27 w 28"/>
                  <a:gd name="T17"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0">
                    <a:moveTo>
                      <a:pt x="27" y="13"/>
                    </a:moveTo>
                    <a:cubicBezTo>
                      <a:pt x="6" y="1"/>
                      <a:pt x="6" y="1"/>
                      <a:pt x="6" y="1"/>
                    </a:cubicBezTo>
                    <a:cubicBezTo>
                      <a:pt x="6" y="1"/>
                      <a:pt x="6" y="1"/>
                      <a:pt x="6" y="1"/>
                    </a:cubicBezTo>
                    <a:cubicBezTo>
                      <a:pt x="5" y="0"/>
                      <a:pt x="3" y="1"/>
                      <a:pt x="2" y="3"/>
                    </a:cubicBezTo>
                    <a:cubicBezTo>
                      <a:pt x="0" y="5"/>
                      <a:pt x="0" y="7"/>
                      <a:pt x="2" y="8"/>
                    </a:cubicBezTo>
                    <a:cubicBezTo>
                      <a:pt x="23" y="20"/>
                      <a:pt x="23" y="20"/>
                      <a:pt x="23" y="20"/>
                    </a:cubicBezTo>
                    <a:cubicBezTo>
                      <a:pt x="28" y="18"/>
                      <a:pt x="28" y="18"/>
                      <a:pt x="28" y="18"/>
                    </a:cubicBezTo>
                    <a:cubicBezTo>
                      <a:pt x="28" y="18"/>
                      <a:pt x="28" y="18"/>
                      <a:pt x="28" y="18"/>
                    </a:cubicBezTo>
                    <a:cubicBezTo>
                      <a:pt x="27" y="13"/>
                      <a:pt x="27" y="13"/>
                      <a:pt x="27"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899" name="Freeform 3664"/>
              <p:cNvSpPr>
                <a:spLocks/>
              </p:cNvSpPr>
              <p:nvPr/>
            </p:nvSpPr>
            <p:spPr bwMode="auto">
              <a:xfrm>
                <a:off x="9811307" y="4914072"/>
                <a:ext cx="65803" cy="49353"/>
              </a:xfrm>
              <a:custGeom>
                <a:avLst/>
                <a:gdLst>
                  <a:gd name="T0" fmla="*/ 27 w 28"/>
                  <a:gd name="T1" fmla="*/ 13 h 21"/>
                  <a:gd name="T2" fmla="*/ 6 w 28"/>
                  <a:gd name="T3" fmla="*/ 0 h 21"/>
                  <a:gd name="T4" fmla="*/ 0 w 28"/>
                  <a:gd name="T5" fmla="*/ 2 h 21"/>
                  <a:gd name="T6" fmla="*/ 2 w 28"/>
                  <a:gd name="T7" fmla="*/ 8 h 21"/>
                  <a:gd name="T8" fmla="*/ 2 w 28"/>
                  <a:gd name="T9" fmla="*/ 8 h 21"/>
                  <a:gd name="T10" fmla="*/ 23 w 28"/>
                  <a:gd name="T11" fmla="*/ 20 h 21"/>
                  <a:gd name="T12" fmla="*/ 23 w 28"/>
                  <a:gd name="T13" fmla="*/ 20 h 21"/>
                  <a:gd name="T14" fmla="*/ 27 w 28"/>
                  <a:gd name="T15" fmla="*/ 18 h 21"/>
                  <a:gd name="T16" fmla="*/ 27 w 28"/>
                  <a:gd name="T17" fmla="*/ 1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1">
                    <a:moveTo>
                      <a:pt x="27" y="13"/>
                    </a:moveTo>
                    <a:cubicBezTo>
                      <a:pt x="6" y="0"/>
                      <a:pt x="6" y="0"/>
                      <a:pt x="6" y="0"/>
                    </a:cubicBezTo>
                    <a:cubicBezTo>
                      <a:pt x="0" y="2"/>
                      <a:pt x="0" y="2"/>
                      <a:pt x="0" y="2"/>
                    </a:cubicBezTo>
                    <a:cubicBezTo>
                      <a:pt x="2" y="8"/>
                      <a:pt x="2" y="8"/>
                      <a:pt x="2" y="8"/>
                    </a:cubicBezTo>
                    <a:cubicBezTo>
                      <a:pt x="2" y="8"/>
                      <a:pt x="2" y="8"/>
                      <a:pt x="2" y="8"/>
                    </a:cubicBezTo>
                    <a:cubicBezTo>
                      <a:pt x="23" y="20"/>
                      <a:pt x="23" y="20"/>
                      <a:pt x="23" y="20"/>
                    </a:cubicBezTo>
                    <a:cubicBezTo>
                      <a:pt x="23" y="20"/>
                      <a:pt x="23" y="20"/>
                      <a:pt x="23" y="20"/>
                    </a:cubicBezTo>
                    <a:cubicBezTo>
                      <a:pt x="24" y="21"/>
                      <a:pt x="26" y="20"/>
                      <a:pt x="27" y="18"/>
                    </a:cubicBezTo>
                    <a:cubicBezTo>
                      <a:pt x="28" y="16"/>
                      <a:pt x="28" y="13"/>
                      <a:pt x="27" y="1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0" name="Freeform 3665"/>
              <p:cNvSpPr>
                <a:spLocks/>
              </p:cNvSpPr>
              <p:nvPr/>
            </p:nvSpPr>
            <p:spPr bwMode="auto">
              <a:xfrm>
                <a:off x="9672390" y="4349263"/>
                <a:ext cx="47524" cy="67631"/>
              </a:xfrm>
              <a:custGeom>
                <a:avLst/>
                <a:gdLst>
                  <a:gd name="T0" fmla="*/ 7 w 20"/>
                  <a:gd name="T1" fmla="*/ 26 h 28"/>
                  <a:gd name="T2" fmla="*/ 7 w 20"/>
                  <a:gd name="T3" fmla="*/ 26 h 28"/>
                  <a:gd name="T4" fmla="*/ 19 w 20"/>
                  <a:gd name="T5" fmla="*/ 5 h 28"/>
                  <a:gd name="T6" fmla="*/ 19 w 20"/>
                  <a:gd name="T7" fmla="*/ 5 h 28"/>
                  <a:gd name="T8" fmla="*/ 17 w 20"/>
                  <a:gd name="T9" fmla="*/ 1 h 28"/>
                  <a:gd name="T10" fmla="*/ 12 w 20"/>
                  <a:gd name="T11" fmla="*/ 1 h 28"/>
                  <a:gd name="T12" fmla="*/ 0 w 20"/>
                  <a:gd name="T13" fmla="*/ 22 h 28"/>
                  <a:gd name="T14" fmla="*/ 2 w 20"/>
                  <a:gd name="T15" fmla="*/ 28 h 28"/>
                  <a:gd name="T16" fmla="*/ 7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7" y="26"/>
                    </a:moveTo>
                    <a:cubicBezTo>
                      <a:pt x="7" y="26"/>
                      <a:pt x="7" y="26"/>
                      <a:pt x="7" y="26"/>
                    </a:cubicBezTo>
                    <a:cubicBezTo>
                      <a:pt x="19" y="5"/>
                      <a:pt x="19" y="5"/>
                      <a:pt x="19" y="5"/>
                    </a:cubicBezTo>
                    <a:cubicBezTo>
                      <a:pt x="19" y="5"/>
                      <a:pt x="19" y="5"/>
                      <a:pt x="19" y="5"/>
                    </a:cubicBezTo>
                    <a:cubicBezTo>
                      <a:pt x="20" y="4"/>
                      <a:pt x="19" y="2"/>
                      <a:pt x="17" y="1"/>
                    </a:cubicBezTo>
                    <a:cubicBezTo>
                      <a:pt x="15" y="0"/>
                      <a:pt x="13" y="0"/>
                      <a:pt x="12" y="1"/>
                    </a:cubicBezTo>
                    <a:cubicBezTo>
                      <a:pt x="0" y="22"/>
                      <a:pt x="0" y="22"/>
                      <a:pt x="0" y="22"/>
                    </a:cubicBezTo>
                    <a:cubicBezTo>
                      <a:pt x="2" y="28"/>
                      <a:pt x="2" y="28"/>
                      <a:pt x="2" y="28"/>
                    </a:cubicBezTo>
                    <a:lnTo>
                      <a:pt x="7" y="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1" name="Freeform 3666"/>
              <p:cNvSpPr>
                <a:spLocks/>
              </p:cNvSpPr>
              <p:nvPr/>
            </p:nvSpPr>
            <p:spPr bwMode="auto">
              <a:xfrm>
                <a:off x="9445735" y="4334640"/>
                <a:ext cx="10967" cy="27418"/>
              </a:xfrm>
              <a:custGeom>
                <a:avLst/>
                <a:gdLst>
                  <a:gd name="T0" fmla="*/ 3 w 4"/>
                  <a:gd name="T1" fmla="*/ 11 h 11"/>
                  <a:gd name="T2" fmla="*/ 4 w 4"/>
                  <a:gd name="T3" fmla="*/ 9 h 11"/>
                  <a:gd name="T4" fmla="*/ 4 w 4"/>
                  <a:gd name="T5" fmla="*/ 9 h 11"/>
                  <a:gd name="T6" fmla="*/ 3 w 4"/>
                  <a:gd name="T7" fmla="*/ 1 h 11"/>
                  <a:gd name="T8" fmla="*/ 3 w 4"/>
                  <a:gd name="T9" fmla="*/ 1 h 11"/>
                  <a:gd name="T10" fmla="*/ 2 w 4"/>
                  <a:gd name="T11" fmla="*/ 0 h 11"/>
                  <a:gd name="T12" fmla="*/ 0 w 4"/>
                  <a:gd name="T13" fmla="*/ 1 h 11"/>
                  <a:gd name="T14" fmla="*/ 1 w 4"/>
                  <a:gd name="T15" fmla="*/ 10 h 11"/>
                  <a:gd name="T16" fmla="*/ 3 w 4"/>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1">
                    <a:moveTo>
                      <a:pt x="3" y="11"/>
                    </a:moveTo>
                    <a:cubicBezTo>
                      <a:pt x="4" y="9"/>
                      <a:pt x="4" y="9"/>
                      <a:pt x="4" y="9"/>
                    </a:cubicBezTo>
                    <a:cubicBezTo>
                      <a:pt x="4" y="9"/>
                      <a:pt x="4" y="9"/>
                      <a:pt x="4" y="9"/>
                    </a:cubicBezTo>
                    <a:cubicBezTo>
                      <a:pt x="3" y="1"/>
                      <a:pt x="3" y="1"/>
                      <a:pt x="3" y="1"/>
                    </a:cubicBezTo>
                    <a:cubicBezTo>
                      <a:pt x="3" y="1"/>
                      <a:pt x="3" y="1"/>
                      <a:pt x="3" y="1"/>
                    </a:cubicBezTo>
                    <a:cubicBezTo>
                      <a:pt x="3" y="1"/>
                      <a:pt x="3" y="0"/>
                      <a:pt x="2" y="0"/>
                    </a:cubicBezTo>
                    <a:cubicBezTo>
                      <a:pt x="1" y="0"/>
                      <a:pt x="0" y="1"/>
                      <a:pt x="0" y="1"/>
                    </a:cubicBezTo>
                    <a:cubicBezTo>
                      <a:pt x="1" y="10"/>
                      <a:pt x="1" y="10"/>
                      <a:pt x="1" y="10"/>
                    </a:cubicBezTo>
                    <a:lnTo>
                      <a:pt x="3"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2" name="Freeform 3667"/>
              <p:cNvSpPr>
                <a:spLocks/>
              </p:cNvSpPr>
              <p:nvPr/>
            </p:nvSpPr>
            <p:spPr bwMode="auto">
              <a:xfrm>
                <a:off x="9866143" y="4689245"/>
                <a:ext cx="25590" cy="10967"/>
              </a:xfrm>
              <a:custGeom>
                <a:avLst/>
                <a:gdLst>
                  <a:gd name="T0" fmla="*/ 0 w 11"/>
                  <a:gd name="T1" fmla="*/ 2 h 4"/>
                  <a:gd name="T2" fmla="*/ 2 w 11"/>
                  <a:gd name="T3" fmla="*/ 4 h 4"/>
                  <a:gd name="T4" fmla="*/ 2 w 11"/>
                  <a:gd name="T5" fmla="*/ 4 h 4"/>
                  <a:gd name="T6" fmla="*/ 10 w 11"/>
                  <a:gd name="T7" fmla="*/ 3 h 4"/>
                  <a:gd name="T8" fmla="*/ 10 w 11"/>
                  <a:gd name="T9" fmla="*/ 3 h 4"/>
                  <a:gd name="T10" fmla="*/ 11 w 11"/>
                  <a:gd name="T11" fmla="*/ 1 h 4"/>
                  <a:gd name="T12" fmla="*/ 10 w 11"/>
                  <a:gd name="T13" fmla="*/ 0 h 4"/>
                  <a:gd name="T14" fmla="*/ 1 w 11"/>
                  <a:gd name="T15" fmla="*/ 1 h 4"/>
                  <a:gd name="T16" fmla="*/ 0 w 11"/>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0" y="2"/>
                    </a:moveTo>
                    <a:cubicBezTo>
                      <a:pt x="2" y="4"/>
                      <a:pt x="2" y="4"/>
                      <a:pt x="2" y="4"/>
                    </a:cubicBezTo>
                    <a:cubicBezTo>
                      <a:pt x="2" y="4"/>
                      <a:pt x="2" y="4"/>
                      <a:pt x="2" y="4"/>
                    </a:cubicBezTo>
                    <a:cubicBezTo>
                      <a:pt x="10" y="3"/>
                      <a:pt x="10" y="3"/>
                      <a:pt x="10" y="3"/>
                    </a:cubicBezTo>
                    <a:cubicBezTo>
                      <a:pt x="10" y="3"/>
                      <a:pt x="10" y="3"/>
                      <a:pt x="10" y="3"/>
                    </a:cubicBezTo>
                    <a:cubicBezTo>
                      <a:pt x="11" y="3"/>
                      <a:pt x="11" y="2"/>
                      <a:pt x="11" y="1"/>
                    </a:cubicBezTo>
                    <a:cubicBezTo>
                      <a:pt x="11" y="0"/>
                      <a:pt x="10" y="0"/>
                      <a:pt x="10" y="0"/>
                    </a:cubicBezTo>
                    <a:cubicBezTo>
                      <a:pt x="1" y="1"/>
                      <a:pt x="1" y="1"/>
                      <a:pt x="1" y="1"/>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3" name="Freeform 3668"/>
              <p:cNvSpPr>
                <a:spLocks/>
              </p:cNvSpPr>
              <p:nvPr/>
            </p:nvSpPr>
            <p:spPr bwMode="auto">
              <a:xfrm>
                <a:off x="9405522" y="4341952"/>
                <a:ext cx="12796" cy="25590"/>
              </a:xfrm>
              <a:custGeom>
                <a:avLst/>
                <a:gdLst>
                  <a:gd name="T0" fmla="*/ 4 w 5"/>
                  <a:gd name="T1" fmla="*/ 11 h 11"/>
                  <a:gd name="T2" fmla="*/ 5 w 5"/>
                  <a:gd name="T3" fmla="*/ 9 h 11"/>
                  <a:gd name="T4" fmla="*/ 5 w 5"/>
                  <a:gd name="T5" fmla="*/ 9 h 11"/>
                  <a:gd name="T6" fmla="*/ 3 w 5"/>
                  <a:gd name="T7" fmla="*/ 1 h 11"/>
                  <a:gd name="T8" fmla="*/ 3 w 5"/>
                  <a:gd name="T9" fmla="*/ 1 h 11"/>
                  <a:gd name="T10" fmla="*/ 1 w 5"/>
                  <a:gd name="T11" fmla="*/ 0 h 11"/>
                  <a:gd name="T12" fmla="*/ 0 w 5"/>
                  <a:gd name="T13" fmla="*/ 1 h 11"/>
                  <a:gd name="T14" fmla="*/ 2 w 5"/>
                  <a:gd name="T15" fmla="*/ 10 h 11"/>
                  <a:gd name="T16" fmla="*/ 4 w 5"/>
                  <a:gd name="T17"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4" y="11"/>
                    </a:moveTo>
                    <a:cubicBezTo>
                      <a:pt x="5" y="9"/>
                      <a:pt x="5" y="9"/>
                      <a:pt x="5" y="9"/>
                    </a:cubicBezTo>
                    <a:cubicBezTo>
                      <a:pt x="5" y="9"/>
                      <a:pt x="5" y="9"/>
                      <a:pt x="5" y="9"/>
                    </a:cubicBezTo>
                    <a:cubicBezTo>
                      <a:pt x="3" y="1"/>
                      <a:pt x="3" y="1"/>
                      <a:pt x="3" y="1"/>
                    </a:cubicBezTo>
                    <a:cubicBezTo>
                      <a:pt x="3" y="1"/>
                      <a:pt x="3" y="1"/>
                      <a:pt x="3" y="1"/>
                    </a:cubicBezTo>
                    <a:cubicBezTo>
                      <a:pt x="3" y="0"/>
                      <a:pt x="2" y="0"/>
                      <a:pt x="1" y="0"/>
                    </a:cubicBezTo>
                    <a:cubicBezTo>
                      <a:pt x="1" y="0"/>
                      <a:pt x="0" y="1"/>
                      <a:pt x="0" y="1"/>
                    </a:cubicBezTo>
                    <a:cubicBezTo>
                      <a:pt x="2" y="10"/>
                      <a:pt x="2" y="10"/>
                      <a:pt x="2" y="10"/>
                    </a:cubicBezTo>
                    <a:lnTo>
                      <a:pt x="4" y="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4" name="Freeform 3669"/>
              <p:cNvSpPr>
                <a:spLocks/>
              </p:cNvSpPr>
              <p:nvPr/>
            </p:nvSpPr>
            <p:spPr bwMode="auto">
              <a:xfrm>
                <a:off x="9858831" y="4647205"/>
                <a:ext cx="25590" cy="10967"/>
              </a:xfrm>
              <a:custGeom>
                <a:avLst/>
                <a:gdLst>
                  <a:gd name="T0" fmla="*/ 0 w 11"/>
                  <a:gd name="T1" fmla="*/ 4 h 5"/>
                  <a:gd name="T2" fmla="*/ 2 w 11"/>
                  <a:gd name="T3" fmla="*/ 5 h 5"/>
                  <a:gd name="T4" fmla="*/ 2 w 11"/>
                  <a:gd name="T5" fmla="*/ 5 h 5"/>
                  <a:gd name="T6" fmla="*/ 10 w 11"/>
                  <a:gd name="T7" fmla="*/ 3 h 5"/>
                  <a:gd name="T8" fmla="*/ 10 w 11"/>
                  <a:gd name="T9" fmla="*/ 3 h 5"/>
                  <a:gd name="T10" fmla="*/ 11 w 11"/>
                  <a:gd name="T11" fmla="*/ 2 h 5"/>
                  <a:gd name="T12" fmla="*/ 10 w 11"/>
                  <a:gd name="T13" fmla="*/ 0 h 5"/>
                  <a:gd name="T14" fmla="*/ 2 w 11"/>
                  <a:gd name="T15" fmla="*/ 2 h 5"/>
                  <a:gd name="T16" fmla="*/ 0 w 11"/>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0" y="4"/>
                    </a:moveTo>
                    <a:cubicBezTo>
                      <a:pt x="2" y="5"/>
                      <a:pt x="2" y="5"/>
                      <a:pt x="2" y="5"/>
                    </a:cubicBezTo>
                    <a:cubicBezTo>
                      <a:pt x="2" y="5"/>
                      <a:pt x="2" y="5"/>
                      <a:pt x="2" y="5"/>
                    </a:cubicBezTo>
                    <a:cubicBezTo>
                      <a:pt x="10" y="3"/>
                      <a:pt x="10" y="3"/>
                      <a:pt x="10" y="3"/>
                    </a:cubicBezTo>
                    <a:cubicBezTo>
                      <a:pt x="10" y="3"/>
                      <a:pt x="10" y="3"/>
                      <a:pt x="10" y="3"/>
                    </a:cubicBezTo>
                    <a:cubicBezTo>
                      <a:pt x="11" y="3"/>
                      <a:pt x="11" y="2"/>
                      <a:pt x="11" y="2"/>
                    </a:cubicBezTo>
                    <a:cubicBezTo>
                      <a:pt x="11" y="1"/>
                      <a:pt x="10" y="0"/>
                      <a:pt x="10" y="0"/>
                    </a:cubicBezTo>
                    <a:cubicBezTo>
                      <a:pt x="2" y="2"/>
                      <a:pt x="2" y="2"/>
                      <a:pt x="2" y="2"/>
                    </a:cubicBezTo>
                    <a:lnTo>
                      <a:pt x="0" y="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5" name="Freeform 3670"/>
              <p:cNvSpPr>
                <a:spLocks/>
              </p:cNvSpPr>
              <p:nvPr/>
            </p:nvSpPr>
            <p:spPr bwMode="auto">
              <a:xfrm>
                <a:off x="9365310" y="4351091"/>
                <a:ext cx="14623" cy="27418"/>
              </a:xfrm>
              <a:custGeom>
                <a:avLst/>
                <a:gdLst>
                  <a:gd name="T0" fmla="*/ 3 w 6"/>
                  <a:gd name="T1" fmla="*/ 10 h 11"/>
                  <a:gd name="T2" fmla="*/ 5 w 6"/>
                  <a:gd name="T3" fmla="*/ 11 h 11"/>
                  <a:gd name="T4" fmla="*/ 6 w 6"/>
                  <a:gd name="T5" fmla="*/ 9 h 11"/>
                  <a:gd name="T6" fmla="*/ 6 w 6"/>
                  <a:gd name="T7" fmla="*/ 9 h 11"/>
                  <a:gd name="T8" fmla="*/ 3 w 6"/>
                  <a:gd name="T9" fmla="*/ 1 h 11"/>
                  <a:gd name="T10" fmla="*/ 3 w 6"/>
                  <a:gd name="T11" fmla="*/ 1 h 11"/>
                  <a:gd name="T12" fmla="*/ 1 w 6"/>
                  <a:gd name="T13" fmla="*/ 1 h 11"/>
                  <a:gd name="T14" fmla="*/ 0 w 6"/>
                  <a:gd name="T15" fmla="*/ 2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5" y="11"/>
                      <a:pt x="5" y="11"/>
                      <a:pt x="5" y="11"/>
                    </a:cubicBezTo>
                    <a:cubicBezTo>
                      <a:pt x="6" y="9"/>
                      <a:pt x="6" y="9"/>
                      <a:pt x="6" y="9"/>
                    </a:cubicBezTo>
                    <a:cubicBezTo>
                      <a:pt x="6" y="9"/>
                      <a:pt x="6" y="9"/>
                      <a:pt x="6" y="9"/>
                    </a:cubicBezTo>
                    <a:cubicBezTo>
                      <a:pt x="3" y="1"/>
                      <a:pt x="3" y="1"/>
                      <a:pt x="3" y="1"/>
                    </a:cubicBezTo>
                    <a:cubicBezTo>
                      <a:pt x="3" y="1"/>
                      <a:pt x="3" y="1"/>
                      <a:pt x="3" y="1"/>
                    </a:cubicBezTo>
                    <a:cubicBezTo>
                      <a:pt x="3" y="1"/>
                      <a:pt x="2" y="0"/>
                      <a:pt x="1" y="1"/>
                    </a:cubicBezTo>
                    <a:cubicBezTo>
                      <a:pt x="1" y="1"/>
                      <a:pt x="0" y="1"/>
                      <a:pt x="0" y="2"/>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6" name="Freeform 3671"/>
              <p:cNvSpPr>
                <a:spLocks/>
              </p:cNvSpPr>
              <p:nvPr/>
            </p:nvSpPr>
            <p:spPr bwMode="auto">
              <a:xfrm>
                <a:off x="9847864" y="4606992"/>
                <a:ext cx="27418" cy="14623"/>
              </a:xfrm>
              <a:custGeom>
                <a:avLst/>
                <a:gdLst>
                  <a:gd name="T0" fmla="*/ 0 w 11"/>
                  <a:gd name="T1" fmla="*/ 5 h 6"/>
                  <a:gd name="T2" fmla="*/ 2 w 11"/>
                  <a:gd name="T3" fmla="*/ 6 h 6"/>
                  <a:gd name="T4" fmla="*/ 2 w 11"/>
                  <a:gd name="T5" fmla="*/ 6 h 6"/>
                  <a:gd name="T6" fmla="*/ 10 w 11"/>
                  <a:gd name="T7" fmla="*/ 3 h 6"/>
                  <a:gd name="T8" fmla="*/ 10 w 11"/>
                  <a:gd name="T9" fmla="*/ 3 h 6"/>
                  <a:gd name="T10" fmla="*/ 10 w 11"/>
                  <a:gd name="T11" fmla="*/ 2 h 6"/>
                  <a:gd name="T12" fmla="*/ 9 w 11"/>
                  <a:gd name="T13" fmla="*/ 1 h 6"/>
                  <a:gd name="T14" fmla="*/ 1 w 11"/>
                  <a:gd name="T15" fmla="*/ 3 h 6"/>
                  <a:gd name="T16" fmla="*/ 0 w 11"/>
                  <a:gd name="T1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0" y="5"/>
                    </a:moveTo>
                    <a:cubicBezTo>
                      <a:pt x="2" y="6"/>
                      <a:pt x="2" y="6"/>
                      <a:pt x="2" y="6"/>
                    </a:cubicBezTo>
                    <a:cubicBezTo>
                      <a:pt x="2" y="6"/>
                      <a:pt x="2" y="6"/>
                      <a:pt x="2" y="6"/>
                    </a:cubicBezTo>
                    <a:cubicBezTo>
                      <a:pt x="10" y="3"/>
                      <a:pt x="10" y="3"/>
                      <a:pt x="10" y="3"/>
                    </a:cubicBezTo>
                    <a:cubicBezTo>
                      <a:pt x="10" y="3"/>
                      <a:pt x="10" y="3"/>
                      <a:pt x="10" y="3"/>
                    </a:cubicBezTo>
                    <a:cubicBezTo>
                      <a:pt x="11" y="3"/>
                      <a:pt x="11" y="2"/>
                      <a:pt x="10" y="2"/>
                    </a:cubicBezTo>
                    <a:cubicBezTo>
                      <a:pt x="10" y="1"/>
                      <a:pt x="10" y="0"/>
                      <a:pt x="9" y="1"/>
                    </a:cubicBezTo>
                    <a:cubicBezTo>
                      <a:pt x="1" y="3"/>
                      <a:pt x="1" y="3"/>
                      <a:pt x="1" y="3"/>
                    </a:cubicBezTo>
                    <a:lnTo>
                      <a:pt x="0" y="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7" name="Freeform 3672"/>
              <p:cNvSpPr>
                <a:spLocks/>
              </p:cNvSpPr>
              <p:nvPr/>
            </p:nvSpPr>
            <p:spPr bwMode="auto">
              <a:xfrm>
                <a:off x="9326924" y="4367542"/>
                <a:ext cx="14623" cy="23763"/>
              </a:xfrm>
              <a:custGeom>
                <a:avLst/>
                <a:gdLst>
                  <a:gd name="T0" fmla="*/ 3 w 6"/>
                  <a:gd name="T1" fmla="*/ 9 h 10"/>
                  <a:gd name="T2" fmla="*/ 5 w 6"/>
                  <a:gd name="T3" fmla="*/ 10 h 10"/>
                  <a:gd name="T4" fmla="*/ 6 w 6"/>
                  <a:gd name="T5" fmla="*/ 8 h 10"/>
                  <a:gd name="T6" fmla="*/ 6 w 6"/>
                  <a:gd name="T7" fmla="*/ 8 h 10"/>
                  <a:gd name="T8" fmla="*/ 3 w 6"/>
                  <a:gd name="T9" fmla="*/ 0 h 10"/>
                  <a:gd name="T10" fmla="*/ 3 w 6"/>
                  <a:gd name="T11" fmla="*/ 0 h 10"/>
                  <a:gd name="T12" fmla="*/ 1 w 6"/>
                  <a:gd name="T13" fmla="*/ 0 h 10"/>
                  <a:gd name="T14" fmla="*/ 0 w 6"/>
                  <a:gd name="T15" fmla="*/ 1 h 10"/>
                  <a:gd name="T16" fmla="*/ 3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3" y="9"/>
                    </a:moveTo>
                    <a:cubicBezTo>
                      <a:pt x="5" y="10"/>
                      <a:pt x="5" y="10"/>
                      <a:pt x="5" y="10"/>
                    </a:cubicBezTo>
                    <a:cubicBezTo>
                      <a:pt x="6" y="8"/>
                      <a:pt x="6" y="8"/>
                      <a:pt x="6" y="8"/>
                    </a:cubicBezTo>
                    <a:cubicBezTo>
                      <a:pt x="6" y="8"/>
                      <a:pt x="6" y="8"/>
                      <a:pt x="6" y="8"/>
                    </a:cubicBezTo>
                    <a:cubicBezTo>
                      <a:pt x="3" y="0"/>
                      <a:pt x="3" y="0"/>
                      <a:pt x="3" y="0"/>
                    </a:cubicBezTo>
                    <a:cubicBezTo>
                      <a:pt x="3" y="0"/>
                      <a:pt x="3" y="0"/>
                      <a:pt x="3" y="0"/>
                    </a:cubicBezTo>
                    <a:cubicBezTo>
                      <a:pt x="2" y="0"/>
                      <a:pt x="2" y="0"/>
                      <a:pt x="1" y="0"/>
                    </a:cubicBezTo>
                    <a:cubicBezTo>
                      <a:pt x="0" y="0"/>
                      <a:pt x="0" y="1"/>
                      <a:pt x="0" y="1"/>
                    </a:cubicBezTo>
                    <a:lnTo>
                      <a:pt x="3"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8" name="Freeform 3673"/>
              <p:cNvSpPr>
                <a:spLocks/>
              </p:cNvSpPr>
              <p:nvPr/>
            </p:nvSpPr>
            <p:spPr bwMode="auto">
              <a:xfrm>
                <a:off x="9835069" y="4568606"/>
                <a:ext cx="25590" cy="14623"/>
              </a:xfrm>
              <a:custGeom>
                <a:avLst/>
                <a:gdLst>
                  <a:gd name="T0" fmla="*/ 2 w 11"/>
                  <a:gd name="T1" fmla="*/ 6 h 6"/>
                  <a:gd name="T2" fmla="*/ 10 w 11"/>
                  <a:gd name="T3" fmla="*/ 3 h 6"/>
                  <a:gd name="T4" fmla="*/ 10 w 11"/>
                  <a:gd name="T5" fmla="*/ 3 h 6"/>
                  <a:gd name="T6" fmla="*/ 10 w 11"/>
                  <a:gd name="T7" fmla="*/ 1 h 6"/>
                  <a:gd name="T8" fmla="*/ 9 w 11"/>
                  <a:gd name="T9" fmla="*/ 0 h 6"/>
                  <a:gd name="T10" fmla="*/ 1 w 11"/>
                  <a:gd name="T11" fmla="*/ 4 h 6"/>
                  <a:gd name="T12" fmla="*/ 0 w 11"/>
                  <a:gd name="T13" fmla="*/ 6 h 6"/>
                  <a:gd name="T14" fmla="*/ 2 w 11"/>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6">
                    <a:moveTo>
                      <a:pt x="2" y="6"/>
                    </a:moveTo>
                    <a:cubicBezTo>
                      <a:pt x="10" y="3"/>
                      <a:pt x="10" y="3"/>
                      <a:pt x="10" y="3"/>
                    </a:cubicBezTo>
                    <a:cubicBezTo>
                      <a:pt x="10" y="3"/>
                      <a:pt x="10" y="3"/>
                      <a:pt x="10" y="3"/>
                    </a:cubicBezTo>
                    <a:cubicBezTo>
                      <a:pt x="10" y="3"/>
                      <a:pt x="11" y="2"/>
                      <a:pt x="10" y="1"/>
                    </a:cubicBezTo>
                    <a:cubicBezTo>
                      <a:pt x="10" y="0"/>
                      <a:pt x="9" y="0"/>
                      <a:pt x="9" y="0"/>
                    </a:cubicBezTo>
                    <a:cubicBezTo>
                      <a:pt x="1" y="4"/>
                      <a:pt x="1" y="4"/>
                      <a:pt x="1" y="4"/>
                    </a:cubicBezTo>
                    <a:cubicBezTo>
                      <a:pt x="0" y="6"/>
                      <a:pt x="0" y="6"/>
                      <a:pt x="0" y="6"/>
                    </a:cubicBezTo>
                    <a:cubicBezTo>
                      <a:pt x="2" y="6"/>
                      <a:pt x="2" y="6"/>
                      <a:pt x="2"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09" name="Freeform 3674"/>
              <p:cNvSpPr>
                <a:spLocks/>
              </p:cNvSpPr>
              <p:nvPr/>
            </p:nvSpPr>
            <p:spPr bwMode="auto">
              <a:xfrm>
                <a:off x="9253810" y="4409583"/>
                <a:ext cx="18279" cy="20107"/>
              </a:xfrm>
              <a:custGeom>
                <a:avLst/>
                <a:gdLst>
                  <a:gd name="T0" fmla="*/ 6 w 8"/>
                  <a:gd name="T1" fmla="*/ 9 h 9"/>
                  <a:gd name="T2" fmla="*/ 8 w 8"/>
                  <a:gd name="T3" fmla="*/ 9 h 9"/>
                  <a:gd name="T4" fmla="*/ 8 w 8"/>
                  <a:gd name="T5" fmla="*/ 7 h 9"/>
                  <a:gd name="T6" fmla="*/ 8 w 8"/>
                  <a:gd name="T7" fmla="*/ 7 h 9"/>
                  <a:gd name="T8" fmla="*/ 3 w 8"/>
                  <a:gd name="T9" fmla="*/ 0 h 9"/>
                  <a:gd name="T10" fmla="*/ 3 w 8"/>
                  <a:gd name="T11" fmla="*/ 0 h 9"/>
                  <a:gd name="T12" fmla="*/ 1 w 8"/>
                  <a:gd name="T13" fmla="*/ 0 h 9"/>
                  <a:gd name="T14" fmla="*/ 1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3" y="0"/>
                      <a:pt x="3" y="0"/>
                      <a:pt x="3" y="0"/>
                    </a:cubicBezTo>
                    <a:cubicBezTo>
                      <a:pt x="3" y="0"/>
                      <a:pt x="3" y="0"/>
                      <a:pt x="3" y="0"/>
                    </a:cubicBezTo>
                    <a:cubicBezTo>
                      <a:pt x="3" y="0"/>
                      <a:pt x="2" y="0"/>
                      <a:pt x="1" y="0"/>
                    </a:cubicBezTo>
                    <a:cubicBezTo>
                      <a:pt x="1" y="1"/>
                      <a:pt x="0" y="2"/>
                      <a:pt x="1" y="2"/>
                    </a:cubicBezTo>
                    <a:lnTo>
                      <a:pt x="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0" name="Freeform 3675"/>
              <p:cNvSpPr>
                <a:spLocks/>
              </p:cNvSpPr>
              <p:nvPr/>
            </p:nvSpPr>
            <p:spPr bwMode="auto">
              <a:xfrm>
                <a:off x="9712603" y="5038367"/>
                <a:ext cx="16451" cy="20107"/>
              </a:xfrm>
              <a:custGeom>
                <a:avLst/>
                <a:gdLst>
                  <a:gd name="T0" fmla="*/ 2 w 7"/>
                  <a:gd name="T1" fmla="*/ 0 h 9"/>
                  <a:gd name="T2" fmla="*/ 0 w 7"/>
                  <a:gd name="T3" fmla="*/ 0 h 9"/>
                  <a:gd name="T4" fmla="*/ 0 w 7"/>
                  <a:gd name="T5" fmla="*/ 2 h 9"/>
                  <a:gd name="T6" fmla="*/ 0 w 7"/>
                  <a:gd name="T7" fmla="*/ 2 h 9"/>
                  <a:gd name="T8" fmla="*/ 5 w 7"/>
                  <a:gd name="T9" fmla="*/ 9 h 9"/>
                  <a:gd name="T10" fmla="*/ 5 w 7"/>
                  <a:gd name="T11" fmla="*/ 9 h 9"/>
                  <a:gd name="T12" fmla="*/ 6 w 7"/>
                  <a:gd name="T13" fmla="*/ 9 h 9"/>
                  <a:gd name="T14" fmla="*/ 7 w 7"/>
                  <a:gd name="T15" fmla="*/ 7 h 9"/>
                  <a:gd name="T16" fmla="*/ 2 w 7"/>
                  <a:gd name="T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0"/>
                    </a:moveTo>
                    <a:cubicBezTo>
                      <a:pt x="0" y="0"/>
                      <a:pt x="0" y="0"/>
                      <a:pt x="0" y="0"/>
                    </a:cubicBezTo>
                    <a:cubicBezTo>
                      <a:pt x="0" y="2"/>
                      <a:pt x="0" y="2"/>
                      <a:pt x="0" y="2"/>
                    </a:cubicBezTo>
                    <a:cubicBezTo>
                      <a:pt x="0" y="2"/>
                      <a:pt x="0" y="2"/>
                      <a:pt x="0" y="2"/>
                    </a:cubicBezTo>
                    <a:cubicBezTo>
                      <a:pt x="5" y="9"/>
                      <a:pt x="5" y="9"/>
                      <a:pt x="5" y="9"/>
                    </a:cubicBezTo>
                    <a:cubicBezTo>
                      <a:pt x="5" y="9"/>
                      <a:pt x="5" y="9"/>
                      <a:pt x="5" y="9"/>
                    </a:cubicBezTo>
                    <a:cubicBezTo>
                      <a:pt x="5" y="9"/>
                      <a:pt x="6" y="9"/>
                      <a:pt x="6" y="9"/>
                    </a:cubicBezTo>
                    <a:cubicBezTo>
                      <a:pt x="7" y="8"/>
                      <a:pt x="7" y="8"/>
                      <a:pt x="7" y="7"/>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1" name="Freeform 3676"/>
              <p:cNvSpPr>
                <a:spLocks/>
              </p:cNvSpPr>
              <p:nvPr/>
            </p:nvSpPr>
            <p:spPr bwMode="auto">
              <a:xfrm>
                <a:off x="9796684" y="4497320"/>
                <a:ext cx="21934" cy="16451"/>
              </a:xfrm>
              <a:custGeom>
                <a:avLst/>
                <a:gdLst>
                  <a:gd name="T0" fmla="*/ 2 w 9"/>
                  <a:gd name="T1" fmla="*/ 7 h 7"/>
                  <a:gd name="T2" fmla="*/ 9 w 9"/>
                  <a:gd name="T3" fmla="*/ 2 h 7"/>
                  <a:gd name="T4" fmla="*/ 9 w 9"/>
                  <a:gd name="T5" fmla="*/ 2 h 7"/>
                  <a:gd name="T6" fmla="*/ 9 w 9"/>
                  <a:gd name="T7" fmla="*/ 1 h 7"/>
                  <a:gd name="T8" fmla="*/ 7 w 9"/>
                  <a:gd name="T9" fmla="*/ 0 h 7"/>
                  <a:gd name="T10" fmla="*/ 0 w 9"/>
                  <a:gd name="T11" fmla="*/ 5 h 7"/>
                  <a:gd name="T12" fmla="*/ 0 w 9"/>
                  <a:gd name="T13" fmla="*/ 7 h 7"/>
                  <a:gd name="T14" fmla="*/ 2 w 9"/>
                  <a:gd name="T15" fmla="*/ 7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7">
                    <a:moveTo>
                      <a:pt x="2" y="7"/>
                    </a:moveTo>
                    <a:cubicBezTo>
                      <a:pt x="9" y="2"/>
                      <a:pt x="9" y="2"/>
                      <a:pt x="9" y="2"/>
                    </a:cubicBezTo>
                    <a:cubicBezTo>
                      <a:pt x="9" y="2"/>
                      <a:pt x="9" y="2"/>
                      <a:pt x="9" y="2"/>
                    </a:cubicBezTo>
                    <a:cubicBezTo>
                      <a:pt x="9" y="2"/>
                      <a:pt x="9" y="1"/>
                      <a:pt x="9" y="1"/>
                    </a:cubicBezTo>
                    <a:cubicBezTo>
                      <a:pt x="8" y="0"/>
                      <a:pt x="7" y="0"/>
                      <a:pt x="7" y="0"/>
                    </a:cubicBezTo>
                    <a:cubicBezTo>
                      <a:pt x="0" y="5"/>
                      <a:pt x="0" y="5"/>
                      <a:pt x="0" y="5"/>
                    </a:cubicBezTo>
                    <a:cubicBezTo>
                      <a:pt x="0" y="7"/>
                      <a:pt x="0" y="7"/>
                      <a:pt x="0" y="7"/>
                    </a:cubicBezTo>
                    <a:cubicBezTo>
                      <a:pt x="2" y="7"/>
                      <a:pt x="2" y="7"/>
                      <a:pt x="2" y="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2" name="Freeform 3677"/>
              <p:cNvSpPr>
                <a:spLocks/>
              </p:cNvSpPr>
              <p:nvPr/>
            </p:nvSpPr>
            <p:spPr bwMode="auto">
              <a:xfrm>
                <a:off x="9222737" y="4435173"/>
                <a:ext cx="18279" cy="21934"/>
              </a:xfrm>
              <a:custGeom>
                <a:avLst/>
                <a:gdLst>
                  <a:gd name="T0" fmla="*/ 6 w 8"/>
                  <a:gd name="T1" fmla="*/ 9 h 9"/>
                  <a:gd name="T2" fmla="*/ 8 w 8"/>
                  <a:gd name="T3" fmla="*/ 9 h 9"/>
                  <a:gd name="T4" fmla="*/ 8 w 8"/>
                  <a:gd name="T5" fmla="*/ 7 h 9"/>
                  <a:gd name="T6" fmla="*/ 8 w 8"/>
                  <a:gd name="T7" fmla="*/ 7 h 9"/>
                  <a:gd name="T8" fmla="*/ 2 w 8"/>
                  <a:gd name="T9" fmla="*/ 0 h 9"/>
                  <a:gd name="T10" fmla="*/ 2 w 8"/>
                  <a:gd name="T11" fmla="*/ 0 h 9"/>
                  <a:gd name="T12" fmla="*/ 1 w 8"/>
                  <a:gd name="T13" fmla="*/ 1 h 9"/>
                  <a:gd name="T14" fmla="*/ 0 w 8"/>
                  <a:gd name="T15" fmla="*/ 2 h 9"/>
                  <a:gd name="T16" fmla="*/ 6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6" y="9"/>
                    </a:moveTo>
                    <a:cubicBezTo>
                      <a:pt x="8" y="9"/>
                      <a:pt x="8" y="9"/>
                      <a:pt x="8" y="9"/>
                    </a:cubicBezTo>
                    <a:cubicBezTo>
                      <a:pt x="8" y="7"/>
                      <a:pt x="8" y="7"/>
                      <a:pt x="8" y="7"/>
                    </a:cubicBezTo>
                    <a:cubicBezTo>
                      <a:pt x="8" y="7"/>
                      <a:pt x="8" y="7"/>
                      <a:pt x="8" y="7"/>
                    </a:cubicBezTo>
                    <a:cubicBezTo>
                      <a:pt x="2" y="0"/>
                      <a:pt x="2" y="0"/>
                      <a:pt x="2" y="0"/>
                    </a:cubicBezTo>
                    <a:cubicBezTo>
                      <a:pt x="2" y="0"/>
                      <a:pt x="2" y="0"/>
                      <a:pt x="2" y="0"/>
                    </a:cubicBezTo>
                    <a:cubicBezTo>
                      <a:pt x="2" y="0"/>
                      <a:pt x="1" y="0"/>
                      <a:pt x="1" y="1"/>
                    </a:cubicBezTo>
                    <a:cubicBezTo>
                      <a:pt x="0" y="1"/>
                      <a:pt x="0" y="2"/>
                      <a:pt x="0" y="2"/>
                    </a:cubicBezTo>
                    <a:lnTo>
                      <a:pt x="6"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3" name="Freeform 3678"/>
              <p:cNvSpPr>
                <a:spLocks/>
              </p:cNvSpPr>
              <p:nvPr/>
            </p:nvSpPr>
            <p:spPr bwMode="auto">
              <a:xfrm>
                <a:off x="9743676" y="5014604"/>
                <a:ext cx="20107" cy="18279"/>
              </a:xfrm>
              <a:custGeom>
                <a:avLst/>
                <a:gdLst>
                  <a:gd name="T0" fmla="*/ 2 w 8"/>
                  <a:gd name="T1" fmla="*/ 0 h 8"/>
                  <a:gd name="T2" fmla="*/ 0 w 8"/>
                  <a:gd name="T3" fmla="*/ 0 h 8"/>
                  <a:gd name="T4" fmla="*/ 0 w 8"/>
                  <a:gd name="T5" fmla="*/ 2 h 8"/>
                  <a:gd name="T6" fmla="*/ 0 w 8"/>
                  <a:gd name="T7" fmla="*/ 2 h 8"/>
                  <a:gd name="T8" fmla="*/ 5 w 8"/>
                  <a:gd name="T9" fmla="*/ 8 h 8"/>
                  <a:gd name="T10" fmla="*/ 5 w 8"/>
                  <a:gd name="T11" fmla="*/ 8 h 8"/>
                  <a:gd name="T12" fmla="*/ 7 w 8"/>
                  <a:gd name="T13" fmla="*/ 8 h 8"/>
                  <a:gd name="T14" fmla="*/ 7 w 8"/>
                  <a:gd name="T15" fmla="*/ 6 h 8"/>
                  <a:gd name="T16" fmla="*/ 2 w 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2" y="0"/>
                    </a:moveTo>
                    <a:cubicBezTo>
                      <a:pt x="0" y="0"/>
                      <a:pt x="0" y="0"/>
                      <a:pt x="0" y="0"/>
                    </a:cubicBezTo>
                    <a:cubicBezTo>
                      <a:pt x="0" y="2"/>
                      <a:pt x="0" y="2"/>
                      <a:pt x="0" y="2"/>
                    </a:cubicBezTo>
                    <a:cubicBezTo>
                      <a:pt x="0" y="2"/>
                      <a:pt x="0" y="2"/>
                      <a:pt x="0" y="2"/>
                    </a:cubicBezTo>
                    <a:cubicBezTo>
                      <a:pt x="5" y="8"/>
                      <a:pt x="5" y="8"/>
                      <a:pt x="5" y="8"/>
                    </a:cubicBezTo>
                    <a:cubicBezTo>
                      <a:pt x="5" y="8"/>
                      <a:pt x="5" y="8"/>
                      <a:pt x="5" y="8"/>
                    </a:cubicBezTo>
                    <a:cubicBezTo>
                      <a:pt x="6" y="8"/>
                      <a:pt x="6" y="8"/>
                      <a:pt x="7" y="8"/>
                    </a:cubicBezTo>
                    <a:cubicBezTo>
                      <a:pt x="8" y="7"/>
                      <a:pt x="8" y="7"/>
                      <a:pt x="7" y="6"/>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4" name="Freeform 3679"/>
              <p:cNvSpPr>
                <a:spLocks/>
              </p:cNvSpPr>
              <p:nvPr/>
            </p:nvSpPr>
            <p:spPr bwMode="auto">
              <a:xfrm>
                <a:off x="9769266" y="4464419"/>
                <a:ext cx="21934" cy="18279"/>
              </a:xfrm>
              <a:custGeom>
                <a:avLst/>
                <a:gdLst>
                  <a:gd name="T0" fmla="*/ 2 w 9"/>
                  <a:gd name="T1" fmla="*/ 8 h 8"/>
                  <a:gd name="T2" fmla="*/ 9 w 9"/>
                  <a:gd name="T3" fmla="*/ 3 h 8"/>
                  <a:gd name="T4" fmla="*/ 9 w 9"/>
                  <a:gd name="T5" fmla="*/ 3 h 8"/>
                  <a:gd name="T6" fmla="*/ 8 w 9"/>
                  <a:gd name="T7" fmla="*/ 1 h 8"/>
                  <a:gd name="T8" fmla="*/ 7 w 9"/>
                  <a:gd name="T9" fmla="*/ 1 h 8"/>
                  <a:gd name="T10" fmla="*/ 0 w 9"/>
                  <a:gd name="T11" fmla="*/ 6 h 8"/>
                  <a:gd name="T12" fmla="*/ 0 w 9"/>
                  <a:gd name="T13" fmla="*/ 8 h 8"/>
                  <a:gd name="T14" fmla="*/ 2 w 9"/>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2" y="8"/>
                    </a:moveTo>
                    <a:cubicBezTo>
                      <a:pt x="9" y="3"/>
                      <a:pt x="9" y="3"/>
                      <a:pt x="9" y="3"/>
                    </a:cubicBezTo>
                    <a:cubicBezTo>
                      <a:pt x="9" y="3"/>
                      <a:pt x="9" y="3"/>
                      <a:pt x="9" y="3"/>
                    </a:cubicBezTo>
                    <a:cubicBezTo>
                      <a:pt x="9" y="2"/>
                      <a:pt x="9" y="2"/>
                      <a:pt x="8" y="1"/>
                    </a:cubicBezTo>
                    <a:cubicBezTo>
                      <a:pt x="8" y="0"/>
                      <a:pt x="7" y="0"/>
                      <a:pt x="7" y="1"/>
                    </a:cubicBezTo>
                    <a:cubicBezTo>
                      <a:pt x="0" y="6"/>
                      <a:pt x="0" y="6"/>
                      <a:pt x="0" y="6"/>
                    </a:cubicBezTo>
                    <a:cubicBezTo>
                      <a:pt x="0" y="8"/>
                      <a:pt x="0" y="8"/>
                      <a:pt x="0" y="8"/>
                    </a:cubicBezTo>
                    <a:cubicBezTo>
                      <a:pt x="2" y="8"/>
                      <a:pt x="2" y="8"/>
                      <a:pt x="2"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5" name="Freeform 3680"/>
              <p:cNvSpPr>
                <a:spLocks/>
              </p:cNvSpPr>
              <p:nvPr/>
            </p:nvSpPr>
            <p:spPr bwMode="auto">
              <a:xfrm>
                <a:off x="9193491" y="4464419"/>
                <a:ext cx="20107" cy="18279"/>
              </a:xfrm>
              <a:custGeom>
                <a:avLst/>
                <a:gdLst>
                  <a:gd name="T0" fmla="*/ 6 w 8"/>
                  <a:gd name="T1" fmla="*/ 8 h 8"/>
                  <a:gd name="T2" fmla="*/ 8 w 8"/>
                  <a:gd name="T3" fmla="*/ 8 h 8"/>
                  <a:gd name="T4" fmla="*/ 8 w 8"/>
                  <a:gd name="T5" fmla="*/ 6 h 8"/>
                  <a:gd name="T6" fmla="*/ 8 w 8"/>
                  <a:gd name="T7" fmla="*/ 6 h 8"/>
                  <a:gd name="T8" fmla="*/ 2 w 8"/>
                  <a:gd name="T9" fmla="*/ 1 h 8"/>
                  <a:gd name="T10" fmla="*/ 2 w 8"/>
                  <a:gd name="T11" fmla="*/ 1 h 8"/>
                  <a:gd name="T12" fmla="*/ 0 w 8"/>
                  <a:gd name="T13" fmla="*/ 1 h 8"/>
                  <a:gd name="T14" fmla="*/ 0 w 8"/>
                  <a:gd name="T15" fmla="*/ 3 h 8"/>
                  <a:gd name="T16" fmla="*/ 6 w 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8">
                    <a:moveTo>
                      <a:pt x="6" y="8"/>
                    </a:moveTo>
                    <a:cubicBezTo>
                      <a:pt x="8" y="8"/>
                      <a:pt x="8" y="8"/>
                      <a:pt x="8" y="8"/>
                    </a:cubicBezTo>
                    <a:cubicBezTo>
                      <a:pt x="8" y="6"/>
                      <a:pt x="8" y="6"/>
                      <a:pt x="8" y="6"/>
                    </a:cubicBezTo>
                    <a:cubicBezTo>
                      <a:pt x="8" y="6"/>
                      <a:pt x="8" y="6"/>
                      <a:pt x="8" y="6"/>
                    </a:cubicBezTo>
                    <a:cubicBezTo>
                      <a:pt x="2" y="1"/>
                      <a:pt x="2" y="1"/>
                      <a:pt x="2" y="1"/>
                    </a:cubicBezTo>
                    <a:cubicBezTo>
                      <a:pt x="2" y="1"/>
                      <a:pt x="2" y="1"/>
                      <a:pt x="2" y="1"/>
                    </a:cubicBezTo>
                    <a:cubicBezTo>
                      <a:pt x="2" y="0"/>
                      <a:pt x="1" y="0"/>
                      <a:pt x="0" y="1"/>
                    </a:cubicBezTo>
                    <a:cubicBezTo>
                      <a:pt x="0" y="2"/>
                      <a:pt x="0" y="2"/>
                      <a:pt x="0" y="3"/>
                    </a:cubicBezTo>
                    <a:lnTo>
                      <a:pt x="6"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6" name="Freeform 3681"/>
              <p:cNvSpPr>
                <a:spLocks/>
              </p:cNvSpPr>
              <p:nvPr/>
            </p:nvSpPr>
            <p:spPr bwMode="auto">
              <a:xfrm>
                <a:off x="9769266" y="4985358"/>
                <a:ext cx="21934" cy="18279"/>
              </a:xfrm>
              <a:custGeom>
                <a:avLst/>
                <a:gdLst>
                  <a:gd name="T0" fmla="*/ 2 w 9"/>
                  <a:gd name="T1" fmla="*/ 0 h 8"/>
                  <a:gd name="T2" fmla="*/ 0 w 9"/>
                  <a:gd name="T3" fmla="*/ 0 h 8"/>
                  <a:gd name="T4" fmla="*/ 0 w 9"/>
                  <a:gd name="T5" fmla="*/ 2 h 8"/>
                  <a:gd name="T6" fmla="*/ 0 w 9"/>
                  <a:gd name="T7" fmla="*/ 2 h 8"/>
                  <a:gd name="T8" fmla="*/ 7 w 9"/>
                  <a:gd name="T9" fmla="*/ 8 h 8"/>
                  <a:gd name="T10" fmla="*/ 7 w 9"/>
                  <a:gd name="T11" fmla="*/ 8 h 8"/>
                  <a:gd name="T12" fmla="*/ 8 w 9"/>
                  <a:gd name="T13" fmla="*/ 7 h 8"/>
                  <a:gd name="T14" fmla="*/ 9 w 9"/>
                  <a:gd name="T15" fmla="*/ 6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8"/>
                      <a:pt x="7" y="8"/>
                      <a:pt x="7" y="8"/>
                    </a:cubicBezTo>
                    <a:cubicBezTo>
                      <a:pt x="7" y="8"/>
                      <a:pt x="7" y="8"/>
                      <a:pt x="7" y="8"/>
                    </a:cubicBezTo>
                    <a:cubicBezTo>
                      <a:pt x="7" y="8"/>
                      <a:pt x="8" y="8"/>
                      <a:pt x="8" y="7"/>
                    </a:cubicBezTo>
                    <a:cubicBezTo>
                      <a:pt x="9" y="7"/>
                      <a:pt x="9" y="6"/>
                      <a:pt x="9" y="6"/>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7" name="Freeform 3682"/>
              <p:cNvSpPr>
                <a:spLocks/>
              </p:cNvSpPr>
              <p:nvPr/>
            </p:nvSpPr>
            <p:spPr bwMode="auto">
              <a:xfrm>
                <a:off x="9743676" y="4435173"/>
                <a:ext cx="20107" cy="21934"/>
              </a:xfrm>
              <a:custGeom>
                <a:avLst/>
                <a:gdLst>
                  <a:gd name="T0" fmla="*/ 2 w 8"/>
                  <a:gd name="T1" fmla="*/ 9 h 9"/>
                  <a:gd name="T2" fmla="*/ 2 w 8"/>
                  <a:gd name="T3" fmla="*/ 9 h 9"/>
                  <a:gd name="T4" fmla="*/ 7 w 8"/>
                  <a:gd name="T5" fmla="*/ 2 h 9"/>
                  <a:gd name="T6" fmla="*/ 7 w 8"/>
                  <a:gd name="T7" fmla="*/ 2 h 9"/>
                  <a:gd name="T8" fmla="*/ 7 w 8"/>
                  <a:gd name="T9" fmla="*/ 1 h 9"/>
                  <a:gd name="T10" fmla="*/ 5 w 8"/>
                  <a:gd name="T11" fmla="*/ 0 h 9"/>
                  <a:gd name="T12" fmla="*/ 0 w 8"/>
                  <a:gd name="T13" fmla="*/ 7 h 9"/>
                  <a:gd name="T14" fmla="*/ 0 w 8"/>
                  <a:gd name="T15" fmla="*/ 9 h 9"/>
                  <a:gd name="T16" fmla="*/ 2 w 8"/>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9">
                    <a:moveTo>
                      <a:pt x="2" y="9"/>
                    </a:moveTo>
                    <a:cubicBezTo>
                      <a:pt x="2" y="9"/>
                      <a:pt x="2" y="9"/>
                      <a:pt x="2" y="9"/>
                    </a:cubicBezTo>
                    <a:cubicBezTo>
                      <a:pt x="7" y="2"/>
                      <a:pt x="7" y="2"/>
                      <a:pt x="7" y="2"/>
                    </a:cubicBezTo>
                    <a:cubicBezTo>
                      <a:pt x="7" y="2"/>
                      <a:pt x="7" y="2"/>
                      <a:pt x="7" y="2"/>
                    </a:cubicBezTo>
                    <a:cubicBezTo>
                      <a:pt x="8" y="2"/>
                      <a:pt x="8" y="1"/>
                      <a:pt x="7" y="1"/>
                    </a:cubicBezTo>
                    <a:cubicBezTo>
                      <a:pt x="6" y="0"/>
                      <a:pt x="6" y="0"/>
                      <a:pt x="5" y="0"/>
                    </a:cubicBezTo>
                    <a:cubicBezTo>
                      <a:pt x="0" y="7"/>
                      <a:pt x="0" y="7"/>
                      <a:pt x="0" y="7"/>
                    </a:cubicBezTo>
                    <a:cubicBezTo>
                      <a:pt x="0" y="9"/>
                      <a:pt x="0" y="9"/>
                      <a:pt x="0" y="9"/>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8" name="Freeform 3683"/>
              <p:cNvSpPr>
                <a:spLocks/>
              </p:cNvSpPr>
              <p:nvPr/>
            </p:nvSpPr>
            <p:spPr bwMode="auto">
              <a:xfrm>
                <a:off x="9167901" y="4497320"/>
                <a:ext cx="21934" cy="16451"/>
              </a:xfrm>
              <a:custGeom>
                <a:avLst/>
                <a:gdLst>
                  <a:gd name="T0" fmla="*/ 7 w 9"/>
                  <a:gd name="T1" fmla="*/ 7 h 7"/>
                  <a:gd name="T2" fmla="*/ 9 w 9"/>
                  <a:gd name="T3" fmla="*/ 7 h 7"/>
                  <a:gd name="T4" fmla="*/ 9 w 9"/>
                  <a:gd name="T5" fmla="*/ 5 h 7"/>
                  <a:gd name="T6" fmla="*/ 9 w 9"/>
                  <a:gd name="T7" fmla="*/ 5 h 7"/>
                  <a:gd name="T8" fmla="*/ 2 w 9"/>
                  <a:gd name="T9" fmla="*/ 0 h 7"/>
                  <a:gd name="T10" fmla="*/ 2 w 9"/>
                  <a:gd name="T11" fmla="*/ 0 h 7"/>
                  <a:gd name="T12" fmla="*/ 0 w 9"/>
                  <a:gd name="T13" fmla="*/ 1 h 7"/>
                  <a:gd name="T14" fmla="*/ 0 w 9"/>
                  <a:gd name="T15" fmla="*/ 2 h 7"/>
                  <a:gd name="T16" fmla="*/ 7 w 9"/>
                  <a:gd name="T17"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7">
                    <a:moveTo>
                      <a:pt x="7" y="7"/>
                    </a:moveTo>
                    <a:cubicBezTo>
                      <a:pt x="9" y="7"/>
                      <a:pt x="9" y="7"/>
                      <a:pt x="9" y="7"/>
                    </a:cubicBezTo>
                    <a:cubicBezTo>
                      <a:pt x="9" y="5"/>
                      <a:pt x="9" y="5"/>
                      <a:pt x="9" y="5"/>
                    </a:cubicBezTo>
                    <a:cubicBezTo>
                      <a:pt x="9" y="5"/>
                      <a:pt x="9" y="5"/>
                      <a:pt x="9" y="5"/>
                    </a:cubicBezTo>
                    <a:cubicBezTo>
                      <a:pt x="2" y="0"/>
                      <a:pt x="2" y="0"/>
                      <a:pt x="2" y="0"/>
                    </a:cubicBezTo>
                    <a:cubicBezTo>
                      <a:pt x="2" y="0"/>
                      <a:pt x="2" y="0"/>
                      <a:pt x="2" y="0"/>
                    </a:cubicBezTo>
                    <a:cubicBezTo>
                      <a:pt x="1" y="0"/>
                      <a:pt x="1" y="0"/>
                      <a:pt x="0" y="1"/>
                    </a:cubicBezTo>
                    <a:cubicBezTo>
                      <a:pt x="0" y="1"/>
                      <a:pt x="0" y="2"/>
                      <a:pt x="0" y="2"/>
                    </a:cubicBezTo>
                    <a:lnTo>
                      <a:pt x="7" y="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19" name="Freeform 3684"/>
              <p:cNvSpPr>
                <a:spLocks/>
              </p:cNvSpPr>
              <p:nvPr/>
            </p:nvSpPr>
            <p:spPr bwMode="auto">
              <a:xfrm>
                <a:off x="9796684" y="4954285"/>
                <a:ext cx="21934" cy="18279"/>
              </a:xfrm>
              <a:custGeom>
                <a:avLst/>
                <a:gdLst>
                  <a:gd name="T0" fmla="*/ 2 w 9"/>
                  <a:gd name="T1" fmla="*/ 0 h 8"/>
                  <a:gd name="T2" fmla="*/ 0 w 9"/>
                  <a:gd name="T3" fmla="*/ 0 h 8"/>
                  <a:gd name="T4" fmla="*/ 0 w 9"/>
                  <a:gd name="T5" fmla="*/ 2 h 8"/>
                  <a:gd name="T6" fmla="*/ 0 w 9"/>
                  <a:gd name="T7" fmla="*/ 2 h 8"/>
                  <a:gd name="T8" fmla="*/ 7 w 9"/>
                  <a:gd name="T9" fmla="*/ 7 h 8"/>
                  <a:gd name="T10" fmla="*/ 7 w 9"/>
                  <a:gd name="T11" fmla="*/ 7 h 8"/>
                  <a:gd name="T12" fmla="*/ 9 w 9"/>
                  <a:gd name="T13" fmla="*/ 7 h 8"/>
                  <a:gd name="T14" fmla="*/ 9 w 9"/>
                  <a:gd name="T15" fmla="*/ 5 h 8"/>
                  <a:gd name="T16" fmla="*/ 2 w 9"/>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8">
                    <a:moveTo>
                      <a:pt x="2" y="0"/>
                    </a:moveTo>
                    <a:cubicBezTo>
                      <a:pt x="0" y="0"/>
                      <a:pt x="0" y="0"/>
                      <a:pt x="0" y="0"/>
                    </a:cubicBezTo>
                    <a:cubicBezTo>
                      <a:pt x="0" y="2"/>
                      <a:pt x="0" y="2"/>
                      <a:pt x="0" y="2"/>
                    </a:cubicBezTo>
                    <a:cubicBezTo>
                      <a:pt x="0" y="2"/>
                      <a:pt x="0" y="2"/>
                      <a:pt x="0" y="2"/>
                    </a:cubicBezTo>
                    <a:cubicBezTo>
                      <a:pt x="7" y="7"/>
                      <a:pt x="7" y="7"/>
                      <a:pt x="7" y="7"/>
                    </a:cubicBezTo>
                    <a:cubicBezTo>
                      <a:pt x="7" y="7"/>
                      <a:pt x="7" y="7"/>
                      <a:pt x="7" y="7"/>
                    </a:cubicBezTo>
                    <a:cubicBezTo>
                      <a:pt x="7" y="8"/>
                      <a:pt x="8" y="7"/>
                      <a:pt x="9" y="7"/>
                    </a:cubicBezTo>
                    <a:cubicBezTo>
                      <a:pt x="9" y="6"/>
                      <a:pt x="9" y="5"/>
                      <a:pt x="9" y="5"/>
                    </a:cubicBezTo>
                    <a:lnTo>
                      <a:pt x="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0" name="Freeform 3685"/>
              <p:cNvSpPr>
                <a:spLocks/>
              </p:cNvSpPr>
              <p:nvPr/>
            </p:nvSpPr>
            <p:spPr bwMode="auto">
              <a:xfrm>
                <a:off x="9712603" y="4409583"/>
                <a:ext cx="16451" cy="20107"/>
              </a:xfrm>
              <a:custGeom>
                <a:avLst/>
                <a:gdLst>
                  <a:gd name="T0" fmla="*/ 2 w 7"/>
                  <a:gd name="T1" fmla="*/ 9 h 9"/>
                  <a:gd name="T2" fmla="*/ 2 w 7"/>
                  <a:gd name="T3" fmla="*/ 9 h 9"/>
                  <a:gd name="T4" fmla="*/ 7 w 7"/>
                  <a:gd name="T5" fmla="*/ 2 h 9"/>
                  <a:gd name="T6" fmla="*/ 7 w 7"/>
                  <a:gd name="T7" fmla="*/ 2 h 9"/>
                  <a:gd name="T8" fmla="*/ 6 w 7"/>
                  <a:gd name="T9" fmla="*/ 0 h 9"/>
                  <a:gd name="T10" fmla="*/ 5 w 7"/>
                  <a:gd name="T11" fmla="*/ 0 h 9"/>
                  <a:gd name="T12" fmla="*/ 0 w 7"/>
                  <a:gd name="T13" fmla="*/ 7 h 9"/>
                  <a:gd name="T14" fmla="*/ 0 w 7"/>
                  <a:gd name="T15" fmla="*/ 9 h 9"/>
                  <a:gd name="T16" fmla="*/ 2 w 7"/>
                  <a:gd name="T17"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9">
                    <a:moveTo>
                      <a:pt x="2" y="9"/>
                    </a:moveTo>
                    <a:cubicBezTo>
                      <a:pt x="2" y="9"/>
                      <a:pt x="2" y="9"/>
                      <a:pt x="2" y="9"/>
                    </a:cubicBezTo>
                    <a:cubicBezTo>
                      <a:pt x="7" y="2"/>
                      <a:pt x="7" y="2"/>
                      <a:pt x="7" y="2"/>
                    </a:cubicBezTo>
                    <a:cubicBezTo>
                      <a:pt x="7" y="2"/>
                      <a:pt x="7" y="2"/>
                      <a:pt x="7" y="2"/>
                    </a:cubicBezTo>
                    <a:cubicBezTo>
                      <a:pt x="7" y="2"/>
                      <a:pt x="7" y="1"/>
                      <a:pt x="6" y="0"/>
                    </a:cubicBezTo>
                    <a:cubicBezTo>
                      <a:pt x="6" y="0"/>
                      <a:pt x="5" y="0"/>
                      <a:pt x="5" y="0"/>
                    </a:cubicBezTo>
                    <a:cubicBezTo>
                      <a:pt x="0" y="7"/>
                      <a:pt x="0" y="7"/>
                      <a:pt x="0" y="7"/>
                    </a:cubicBezTo>
                    <a:cubicBezTo>
                      <a:pt x="0" y="9"/>
                      <a:pt x="0" y="9"/>
                      <a:pt x="0" y="9"/>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1" name="Freeform 3686"/>
              <p:cNvSpPr>
                <a:spLocks/>
              </p:cNvSpPr>
              <p:nvPr/>
            </p:nvSpPr>
            <p:spPr bwMode="auto">
              <a:xfrm>
                <a:off x="9835069" y="4884826"/>
                <a:ext cx="25590" cy="14623"/>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9" y="6"/>
                      <a:pt x="10" y="6"/>
                      <a:pt x="10" y="5"/>
                    </a:cubicBezTo>
                    <a:cubicBezTo>
                      <a:pt x="11" y="4"/>
                      <a:pt x="10" y="4"/>
                      <a:pt x="1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2" name="Freeform 3687"/>
              <p:cNvSpPr>
                <a:spLocks/>
              </p:cNvSpPr>
              <p:nvPr/>
            </p:nvSpPr>
            <p:spPr bwMode="auto">
              <a:xfrm>
                <a:off x="9643144" y="4367542"/>
                <a:ext cx="14623" cy="23763"/>
              </a:xfrm>
              <a:custGeom>
                <a:avLst/>
                <a:gdLst>
                  <a:gd name="T0" fmla="*/ 2 w 6"/>
                  <a:gd name="T1" fmla="*/ 9 h 10"/>
                  <a:gd name="T2" fmla="*/ 2 w 6"/>
                  <a:gd name="T3" fmla="*/ 9 h 10"/>
                  <a:gd name="T4" fmla="*/ 6 w 6"/>
                  <a:gd name="T5" fmla="*/ 1 h 10"/>
                  <a:gd name="T6" fmla="*/ 6 w 6"/>
                  <a:gd name="T7" fmla="*/ 1 h 10"/>
                  <a:gd name="T8" fmla="*/ 5 w 6"/>
                  <a:gd name="T9" fmla="*/ 0 h 10"/>
                  <a:gd name="T10" fmla="*/ 3 w 6"/>
                  <a:gd name="T11" fmla="*/ 0 h 10"/>
                  <a:gd name="T12" fmla="*/ 0 w 6"/>
                  <a:gd name="T13" fmla="*/ 8 h 10"/>
                  <a:gd name="T14" fmla="*/ 0 w 6"/>
                  <a:gd name="T15" fmla="*/ 10 h 10"/>
                  <a:gd name="T16" fmla="*/ 2 w 6"/>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0">
                    <a:moveTo>
                      <a:pt x="2" y="9"/>
                    </a:moveTo>
                    <a:cubicBezTo>
                      <a:pt x="2" y="9"/>
                      <a:pt x="2" y="9"/>
                      <a:pt x="2" y="9"/>
                    </a:cubicBezTo>
                    <a:cubicBezTo>
                      <a:pt x="6" y="1"/>
                      <a:pt x="6" y="1"/>
                      <a:pt x="6" y="1"/>
                    </a:cubicBezTo>
                    <a:cubicBezTo>
                      <a:pt x="6" y="1"/>
                      <a:pt x="6" y="1"/>
                      <a:pt x="6" y="1"/>
                    </a:cubicBezTo>
                    <a:cubicBezTo>
                      <a:pt x="6" y="1"/>
                      <a:pt x="6" y="0"/>
                      <a:pt x="5" y="0"/>
                    </a:cubicBezTo>
                    <a:cubicBezTo>
                      <a:pt x="4" y="0"/>
                      <a:pt x="3" y="0"/>
                      <a:pt x="3" y="0"/>
                    </a:cubicBezTo>
                    <a:cubicBezTo>
                      <a:pt x="0" y="8"/>
                      <a:pt x="0" y="8"/>
                      <a:pt x="0" y="8"/>
                    </a:cubicBezTo>
                    <a:cubicBezTo>
                      <a:pt x="0" y="10"/>
                      <a:pt x="0" y="10"/>
                      <a:pt x="0" y="10"/>
                    </a:cubicBezTo>
                    <a:lnTo>
                      <a:pt x="2" y="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3" name="Freeform 3688"/>
              <p:cNvSpPr>
                <a:spLocks/>
              </p:cNvSpPr>
              <p:nvPr/>
            </p:nvSpPr>
            <p:spPr bwMode="auto">
              <a:xfrm>
                <a:off x="9847864" y="4846441"/>
                <a:ext cx="27418" cy="14623"/>
              </a:xfrm>
              <a:custGeom>
                <a:avLst/>
                <a:gdLst>
                  <a:gd name="T0" fmla="*/ 10 w 11"/>
                  <a:gd name="T1" fmla="*/ 3 h 6"/>
                  <a:gd name="T2" fmla="*/ 2 w 11"/>
                  <a:gd name="T3" fmla="*/ 0 h 6"/>
                  <a:gd name="T4" fmla="*/ 0 w 11"/>
                  <a:gd name="T5" fmla="*/ 1 h 6"/>
                  <a:gd name="T6" fmla="*/ 1 w 11"/>
                  <a:gd name="T7" fmla="*/ 3 h 6"/>
                  <a:gd name="T8" fmla="*/ 1 w 11"/>
                  <a:gd name="T9" fmla="*/ 3 h 6"/>
                  <a:gd name="T10" fmla="*/ 9 w 11"/>
                  <a:gd name="T11" fmla="*/ 6 h 6"/>
                  <a:gd name="T12" fmla="*/ 9 w 11"/>
                  <a:gd name="T13" fmla="*/ 6 h 6"/>
                  <a:gd name="T14" fmla="*/ 10 w 11"/>
                  <a:gd name="T15" fmla="*/ 5 h 6"/>
                  <a:gd name="T16" fmla="*/ 10 w 11"/>
                  <a:gd name="T1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6">
                    <a:moveTo>
                      <a:pt x="10" y="3"/>
                    </a:moveTo>
                    <a:cubicBezTo>
                      <a:pt x="2" y="0"/>
                      <a:pt x="2" y="0"/>
                      <a:pt x="2" y="0"/>
                    </a:cubicBezTo>
                    <a:cubicBezTo>
                      <a:pt x="0" y="1"/>
                      <a:pt x="0" y="1"/>
                      <a:pt x="0" y="1"/>
                    </a:cubicBezTo>
                    <a:cubicBezTo>
                      <a:pt x="1" y="3"/>
                      <a:pt x="1" y="3"/>
                      <a:pt x="1" y="3"/>
                    </a:cubicBezTo>
                    <a:cubicBezTo>
                      <a:pt x="1" y="3"/>
                      <a:pt x="1" y="3"/>
                      <a:pt x="1" y="3"/>
                    </a:cubicBezTo>
                    <a:cubicBezTo>
                      <a:pt x="9" y="6"/>
                      <a:pt x="9" y="6"/>
                      <a:pt x="9" y="6"/>
                    </a:cubicBezTo>
                    <a:cubicBezTo>
                      <a:pt x="9" y="6"/>
                      <a:pt x="9" y="6"/>
                      <a:pt x="9" y="6"/>
                    </a:cubicBezTo>
                    <a:cubicBezTo>
                      <a:pt x="10" y="6"/>
                      <a:pt x="10" y="6"/>
                      <a:pt x="10" y="5"/>
                    </a:cubicBezTo>
                    <a:cubicBezTo>
                      <a:pt x="11" y="4"/>
                      <a:pt x="11" y="3"/>
                      <a:pt x="10" y="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4" name="Freeform 3689"/>
              <p:cNvSpPr>
                <a:spLocks/>
              </p:cNvSpPr>
              <p:nvPr/>
            </p:nvSpPr>
            <p:spPr bwMode="auto">
              <a:xfrm>
                <a:off x="9606587" y="4351091"/>
                <a:ext cx="12796" cy="27418"/>
              </a:xfrm>
              <a:custGeom>
                <a:avLst/>
                <a:gdLst>
                  <a:gd name="T0" fmla="*/ 3 w 6"/>
                  <a:gd name="T1" fmla="*/ 10 h 11"/>
                  <a:gd name="T2" fmla="*/ 3 w 6"/>
                  <a:gd name="T3" fmla="*/ 10 h 11"/>
                  <a:gd name="T4" fmla="*/ 5 w 6"/>
                  <a:gd name="T5" fmla="*/ 2 h 11"/>
                  <a:gd name="T6" fmla="*/ 5 w 6"/>
                  <a:gd name="T7" fmla="*/ 2 h 11"/>
                  <a:gd name="T8" fmla="*/ 4 w 6"/>
                  <a:gd name="T9" fmla="*/ 1 h 11"/>
                  <a:gd name="T10" fmla="*/ 3 w 6"/>
                  <a:gd name="T11" fmla="*/ 1 h 11"/>
                  <a:gd name="T12" fmla="*/ 0 w 6"/>
                  <a:gd name="T13" fmla="*/ 9 h 11"/>
                  <a:gd name="T14" fmla="*/ 1 w 6"/>
                  <a:gd name="T15" fmla="*/ 11 h 11"/>
                  <a:gd name="T16" fmla="*/ 3 w 6"/>
                  <a:gd name="T17"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1">
                    <a:moveTo>
                      <a:pt x="3" y="10"/>
                    </a:moveTo>
                    <a:cubicBezTo>
                      <a:pt x="3" y="10"/>
                      <a:pt x="3" y="10"/>
                      <a:pt x="3" y="10"/>
                    </a:cubicBezTo>
                    <a:cubicBezTo>
                      <a:pt x="5" y="2"/>
                      <a:pt x="5" y="2"/>
                      <a:pt x="5" y="2"/>
                    </a:cubicBezTo>
                    <a:cubicBezTo>
                      <a:pt x="5" y="2"/>
                      <a:pt x="5" y="2"/>
                      <a:pt x="5" y="2"/>
                    </a:cubicBezTo>
                    <a:cubicBezTo>
                      <a:pt x="6" y="1"/>
                      <a:pt x="5" y="1"/>
                      <a:pt x="4" y="1"/>
                    </a:cubicBezTo>
                    <a:cubicBezTo>
                      <a:pt x="4" y="0"/>
                      <a:pt x="3" y="1"/>
                      <a:pt x="3" y="1"/>
                    </a:cubicBezTo>
                    <a:cubicBezTo>
                      <a:pt x="0" y="9"/>
                      <a:pt x="0" y="9"/>
                      <a:pt x="0" y="9"/>
                    </a:cubicBezTo>
                    <a:cubicBezTo>
                      <a:pt x="1" y="11"/>
                      <a:pt x="1" y="11"/>
                      <a:pt x="1" y="11"/>
                    </a:cubicBezTo>
                    <a:lnTo>
                      <a:pt x="3" y="1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5" name="Freeform 3690"/>
              <p:cNvSpPr>
                <a:spLocks/>
              </p:cNvSpPr>
              <p:nvPr/>
            </p:nvSpPr>
            <p:spPr bwMode="auto">
              <a:xfrm>
                <a:off x="9858831" y="4808056"/>
                <a:ext cx="25590" cy="12796"/>
              </a:xfrm>
              <a:custGeom>
                <a:avLst/>
                <a:gdLst>
                  <a:gd name="T0" fmla="*/ 10 w 11"/>
                  <a:gd name="T1" fmla="*/ 2 h 5"/>
                  <a:gd name="T2" fmla="*/ 2 w 11"/>
                  <a:gd name="T3" fmla="*/ 0 h 5"/>
                  <a:gd name="T4" fmla="*/ 0 w 11"/>
                  <a:gd name="T5" fmla="*/ 1 h 5"/>
                  <a:gd name="T6" fmla="*/ 2 w 11"/>
                  <a:gd name="T7" fmla="*/ 3 h 5"/>
                  <a:gd name="T8" fmla="*/ 2 w 11"/>
                  <a:gd name="T9" fmla="*/ 3 h 5"/>
                  <a:gd name="T10" fmla="*/ 10 w 11"/>
                  <a:gd name="T11" fmla="*/ 5 h 5"/>
                  <a:gd name="T12" fmla="*/ 10 w 11"/>
                  <a:gd name="T13" fmla="*/ 5 h 5"/>
                  <a:gd name="T14" fmla="*/ 11 w 11"/>
                  <a:gd name="T15" fmla="*/ 4 h 5"/>
                  <a:gd name="T16" fmla="*/ 10 w 11"/>
                  <a:gd name="T1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5">
                    <a:moveTo>
                      <a:pt x="10" y="2"/>
                    </a:moveTo>
                    <a:cubicBezTo>
                      <a:pt x="2" y="0"/>
                      <a:pt x="2" y="0"/>
                      <a:pt x="2" y="0"/>
                    </a:cubicBezTo>
                    <a:cubicBezTo>
                      <a:pt x="0" y="1"/>
                      <a:pt x="0" y="1"/>
                      <a:pt x="0" y="1"/>
                    </a:cubicBezTo>
                    <a:cubicBezTo>
                      <a:pt x="2" y="3"/>
                      <a:pt x="2" y="3"/>
                      <a:pt x="2" y="3"/>
                    </a:cubicBezTo>
                    <a:cubicBezTo>
                      <a:pt x="2" y="3"/>
                      <a:pt x="2" y="3"/>
                      <a:pt x="2" y="3"/>
                    </a:cubicBezTo>
                    <a:cubicBezTo>
                      <a:pt x="10" y="5"/>
                      <a:pt x="10" y="5"/>
                      <a:pt x="10" y="5"/>
                    </a:cubicBezTo>
                    <a:cubicBezTo>
                      <a:pt x="10" y="5"/>
                      <a:pt x="10" y="5"/>
                      <a:pt x="10" y="5"/>
                    </a:cubicBezTo>
                    <a:cubicBezTo>
                      <a:pt x="10" y="5"/>
                      <a:pt x="11" y="4"/>
                      <a:pt x="11" y="4"/>
                    </a:cubicBezTo>
                    <a:cubicBezTo>
                      <a:pt x="11" y="3"/>
                      <a:pt x="11" y="2"/>
                      <a:pt x="10" y="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6" name="Freeform 3691"/>
              <p:cNvSpPr>
                <a:spLocks/>
              </p:cNvSpPr>
              <p:nvPr/>
            </p:nvSpPr>
            <p:spPr bwMode="auto">
              <a:xfrm>
                <a:off x="9568201" y="4341952"/>
                <a:ext cx="10967" cy="25590"/>
              </a:xfrm>
              <a:custGeom>
                <a:avLst/>
                <a:gdLst>
                  <a:gd name="T0" fmla="*/ 3 w 5"/>
                  <a:gd name="T1" fmla="*/ 0 h 11"/>
                  <a:gd name="T2" fmla="*/ 2 w 5"/>
                  <a:gd name="T3" fmla="*/ 1 h 11"/>
                  <a:gd name="T4" fmla="*/ 0 w 5"/>
                  <a:gd name="T5" fmla="*/ 9 h 11"/>
                  <a:gd name="T6" fmla="*/ 1 w 5"/>
                  <a:gd name="T7" fmla="*/ 11 h 11"/>
                  <a:gd name="T8" fmla="*/ 3 w 5"/>
                  <a:gd name="T9" fmla="*/ 10 h 11"/>
                  <a:gd name="T10" fmla="*/ 3 w 5"/>
                  <a:gd name="T11" fmla="*/ 10 h 11"/>
                  <a:gd name="T12" fmla="*/ 5 w 5"/>
                  <a:gd name="T13" fmla="*/ 1 h 11"/>
                  <a:gd name="T14" fmla="*/ 5 w 5"/>
                  <a:gd name="T15" fmla="*/ 1 h 11"/>
                  <a:gd name="T16" fmla="*/ 3 w 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1">
                    <a:moveTo>
                      <a:pt x="3" y="0"/>
                    </a:moveTo>
                    <a:cubicBezTo>
                      <a:pt x="3" y="0"/>
                      <a:pt x="2" y="0"/>
                      <a:pt x="2" y="1"/>
                    </a:cubicBezTo>
                    <a:cubicBezTo>
                      <a:pt x="0" y="9"/>
                      <a:pt x="0" y="9"/>
                      <a:pt x="0" y="9"/>
                    </a:cubicBezTo>
                    <a:cubicBezTo>
                      <a:pt x="1" y="11"/>
                      <a:pt x="1" y="11"/>
                      <a:pt x="1" y="11"/>
                    </a:cubicBezTo>
                    <a:cubicBezTo>
                      <a:pt x="3" y="10"/>
                      <a:pt x="3" y="10"/>
                      <a:pt x="3" y="10"/>
                    </a:cubicBezTo>
                    <a:cubicBezTo>
                      <a:pt x="3" y="10"/>
                      <a:pt x="3" y="10"/>
                      <a:pt x="3" y="10"/>
                    </a:cubicBezTo>
                    <a:cubicBezTo>
                      <a:pt x="5" y="1"/>
                      <a:pt x="5" y="1"/>
                      <a:pt x="5" y="1"/>
                    </a:cubicBezTo>
                    <a:cubicBezTo>
                      <a:pt x="5" y="1"/>
                      <a:pt x="5" y="1"/>
                      <a:pt x="5" y="1"/>
                    </a:cubicBezTo>
                    <a:cubicBezTo>
                      <a:pt x="5" y="1"/>
                      <a:pt x="4" y="0"/>
                      <a:pt x="3"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7" name="Freeform 3692"/>
              <p:cNvSpPr>
                <a:spLocks/>
              </p:cNvSpPr>
              <p:nvPr/>
            </p:nvSpPr>
            <p:spPr bwMode="auto">
              <a:xfrm>
                <a:off x="9866143" y="4771499"/>
                <a:ext cx="25590" cy="9140"/>
              </a:xfrm>
              <a:custGeom>
                <a:avLst/>
                <a:gdLst>
                  <a:gd name="T0" fmla="*/ 10 w 11"/>
                  <a:gd name="T1" fmla="*/ 1 h 4"/>
                  <a:gd name="T2" fmla="*/ 2 w 11"/>
                  <a:gd name="T3" fmla="*/ 0 h 4"/>
                  <a:gd name="T4" fmla="*/ 0 w 11"/>
                  <a:gd name="T5" fmla="*/ 1 h 4"/>
                  <a:gd name="T6" fmla="*/ 1 w 11"/>
                  <a:gd name="T7" fmla="*/ 3 h 4"/>
                  <a:gd name="T8" fmla="*/ 1 w 11"/>
                  <a:gd name="T9" fmla="*/ 3 h 4"/>
                  <a:gd name="T10" fmla="*/ 10 w 11"/>
                  <a:gd name="T11" fmla="*/ 4 h 4"/>
                  <a:gd name="T12" fmla="*/ 10 w 11"/>
                  <a:gd name="T13" fmla="*/ 4 h 4"/>
                  <a:gd name="T14" fmla="*/ 11 w 11"/>
                  <a:gd name="T15" fmla="*/ 2 h 4"/>
                  <a:gd name="T16" fmla="*/ 10 w 1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4">
                    <a:moveTo>
                      <a:pt x="10" y="1"/>
                    </a:moveTo>
                    <a:cubicBezTo>
                      <a:pt x="2" y="0"/>
                      <a:pt x="2" y="0"/>
                      <a:pt x="2" y="0"/>
                    </a:cubicBezTo>
                    <a:cubicBezTo>
                      <a:pt x="0" y="1"/>
                      <a:pt x="0" y="1"/>
                      <a:pt x="0" y="1"/>
                    </a:cubicBezTo>
                    <a:cubicBezTo>
                      <a:pt x="1" y="3"/>
                      <a:pt x="1" y="3"/>
                      <a:pt x="1" y="3"/>
                    </a:cubicBezTo>
                    <a:cubicBezTo>
                      <a:pt x="1" y="3"/>
                      <a:pt x="1" y="3"/>
                      <a:pt x="1" y="3"/>
                    </a:cubicBezTo>
                    <a:cubicBezTo>
                      <a:pt x="10" y="4"/>
                      <a:pt x="10" y="4"/>
                      <a:pt x="10" y="4"/>
                    </a:cubicBezTo>
                    <a:cubicBezTo>
                      <a:pt x="10" y="4"/>
                      <a:pt x="10" y="4"/>
                      <a:pt x="10" y="4"/>
                    </a:cubicBezTo>
                    <a:cubicBezTo>
                      <a:pt x="10" y="4"/>
                      <a:pt x="11" y="3"/>
                      <a:pt x="11" y="2"/>
                    </a:cubicBezTo>
                    <a:cubicBezTo>
                      <a:pt x="11" y="1"/>
                      <a:pt x="11" y="1"/>
                      <a:pt x="10" y="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8" name="Freeform 3693"/>
              <p:cNvSpPr>
                <a:spLocks/>
              </p:cNvSpPr>
              <p:nvPr/>
            </p:nvSpPr>
            <p:spPr bwMode="auto">
              <a:xfrm>
                <a:off x="9529817" y="4334640"/>
                <a:ext cx="7311" cy="27418"/>
              </a:xfrm>
              <a:custGeom>
                <a:avLst/>
                <a:gdLst>
                  <a:gd name="T0" fmla="*/ 2 w 3"/>
                  <a:gd name="T1" fmla="*/ 0 h 11"/>
                  <a:gd name="T2" fmla="*/ 0 w 3"/>
                  <a:gd name="T3" fmla="*/ 1 h 11"/>
                  <a:gd name="T4" fmla="*/ 0 w 3"/>
                  <a:gd name="T5" fmla="*/ 9 h 11"/>
                  <a:gd name="T6" fmla="*/ 1 w 3"/>
                  <a:gd name="T7" fmla="*/ 11 h 11"/>
                  <a:gd name="T8" fmla="*/ 2 w 3"/>
                  <a:gd name="T9" fmla="*/ 10 h 11"/>
                  <a:gd name="T10" fmla="*/ 2 w 3"/>
                  <a:gd name="T11" fmla="*/ 10 h 11"/>
                  <a:gd name="T12" fmla="*/ 3 w 3"/>
                  <a:gd name="T13" fmla="*/ 1 h 11"/>
                  <a:gd name="T14" fmla="*/ 3 w 3"/>
                  <a:gd name="T15" fmla="*/ 1 h 11"/>
                  <a:gd name="T16" fmla="*/ 2 w 3"/>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 h="11">
                    <a:moveTo>
                      <a:pt x="2" y="0"/>
                    </a:moveTo>
                    <a:cubicBezTo>
                      <a:pt x="1" y="0"/>
                      <a:pt x="0" y="1"/>
                      <a:pt x="0" y="1"/>
                    </a:cubicBezTo>
                    <a:cubicBezTo>
                      <a:pt x="0" y="9"/>
                      <a:pt x="0" y="9"/>
                      <a:pt x="0" y="9"/>
                    </a:cubicBezTo>
                    <a:cubicBezTo>
                      <a:pt x="1" y="11"/>
                      <a:pt x="1" y="11"/>
                      <a:pt x="1" y="11"/>
                    </a:cubicBezTo>
                    <a:cubicBezTo>
                      <a:pt x="2" y="10"/>
                      <a:pt x="2" y="10"/>
                      <a:pt x="2" y="10"/>
                    </a:cubicBezTo>
                    <a:cubicBezTo>
                      <a:pt x="2" y="10"/>
                      <a:pt x="2" y="10"/>
                      <a:pt x="2" y="10"/>
                    </a:cubicBezTo>
                    <a:cubicBezTo>
                      <a:pt x="3" y="1"/>
                      <a:pt x="3" y="1"/>
                      <a:pt x="3" y="1"/>
                    </a:cubicBezTo>
                    <a:cubicBezTo>
                      <a:pt x="3" y="1"/>
                      <a:pt x="3" y="1"/>
                      <a:pt x="3" y="1"/>
                    </a:cubicBezTo>
                    <a:cubicBezTo>
                      <a:pt x="3" y="1"/>
                      <a:pt x="3" y="0"/>
                      <a:pt x="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29" name="Freeform 3694"/>
              <p:cNvSpPr>
                <a:spLocks/>
              </p:cNvSpPr>
              <p:nvPr/>
            </p:nvSpPr>
            <p:spPr bwMode="auto">
              <a:xfrm>
                <a:off x="9493260" y="4725802"/>
                <a:ext cx="250417" cy="164507"/>
              </a:xfrm>
              <a:custGeom>
                <a:avLst/>
                <a:gdLst>
                  <a:gd name="T0" fmla="*/ 9 w 105"/>
                  <a:gd name="T1" fmla="*/ 1 h 69"/>
                  <a:gd name="T2" fmla="*/ 2 w 105"/>
                  <a:gd name="T3" fmla="*/ 5 h 69"/>
                  <a:gd name="T4" fmla="*/ 2 w 105"/>
                  <a:gd name="T5" fmla="*/ 13 h 69"/>
                  <a:gd name="T6" fmla="*/ 96 w 105"/>
                  <a:gd name="T7" fmla="*/ 69 h 69"/>
                  <a:gd name="T8" fmla="*/ 105 w 105"/>
                  <a:gd name="T9" fmla="*/ 66 h 69"/>
                  <a:gd name="T10" fmla="*/ 105 w 105"/>
                  <a:gd name="T11" fmla="*/ 66 h 69"/>
                  <a:gd name="T12" fmla="*/ 103 w 105"/>
                  <a:gd name="T13" fmla="*/ 57 h 69"/>
                  <a:gd name="T14" fmla="*/ 103 w 105"/>
                  <a:gd name="T15" fmla="*/ 57 h 69"/>
                  <a:gd name="T16" fmla="*/ 9 w 105"/>
                  <a:gd name="T17" fmla="*/ 1 h 69"/>
                  <a:gd name="T18" fmla="*/ 9 w 105"/>
                  <a:gd name="T19" fmla="*/ 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9" y="1"/>
                    </a:moveTo>
                    <a:cubicBezTo>
                      <a:pt x="7" y="0"/>
                      <a:pt x="4" y="2"/>
                      <a:pt x="2" y="5"/>
                    </a:cubicBezTo>
                    <a:cubicBezTo>
                      <a:pt x="0" y="8"/>
                      <a:pt x="0" y="12"/>
                      <a:pt x="2" y="13"/>
                    </a:cubicBezTo>
                    <a:cubicBezTo>
                      <a:pt x="96" y="69"/>
                      <a:pt x="96" y="69"/>
                      <a:pt x="96" y="69"/>
                    </a:cubicBezTo>
                    <a:cubicBezTo>
                      <a:pt x="105" y="66"/>
                      <a:pt x="105" y="66"/>
                      <a:pt x="105" y="66"/>
                    </a:cubicBezTo>
                    <a:cubicBezTo>
                      <a:pt x="105" y="66"/>
                      <a:pt x="105" y="66"/>
                      <a:pt x="105" y="66"/>
                    </a:cubicBezTo>
                    <a:cubicBezTo>
                      <a:pt x="103" y="57"/>
                      <a:pt x="103" y="57"/>
                      <a:pt x="103" y="57"/>
                    </a:cubicBezTo>
                    <a:cubicBezTo>
                      <a:pt x="103" y="57"/>
                      <a:pt x="103" y="57"/>
                      <a:pt x="103" y="57"/>
                    </a:cubicBezTo>
                    <a:cubicBezTo>
                      <a:pt x="9" y="1"/>
                      <a:pt x="9" y="1"/>
                      <a:pt x="9" y="1"/>
                    </a:cubicBezTo>
                    <a:cubicBezTo>
                      <a:pt x="9" y="1"/>
                      <a:pt x="9" y="1"/>
                      <a:pt x="9" y="1"/>
                    </a:cubicBez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sp>
            <p:nvSpPr>
              <p:cNvPr id="930" name="Freeform 3695"/>
              <p:cNvSpPr>
                <a:spLocks/>
              </p:cNvSpPr>
              <p:nvPr/>
            </p:nvSpPr>
            <p:spPr bwMode="auto">
              <a:xfrm>
                <a:off x="9474981" y="4506459"/>
                <a:ext cx="36557" cy="212032"/>
              </a:xfrm>
              <a:custGeom>
                <a:avLst/>
                <a:gdLst>
                  <a:gd name="T0" fmla="*/ 1 w 15"/>
                  <a:gd name="T1" fmla="*/ 85 h 89"/>
                  <a:gd name="T2" fmla="*/ 8 w 15"/>
                  <a:gd name="T3" fmla="*/ 89 h 89"/>
                  <a:gd name="T4" fmla="*/ 15 w 15"/>
                  <a:gd name="T5" fmla="*/ 85 h 89"/>
                  <a:gd name="T6" fmla="*/ 14 w 15"/>
                  <a:gd name="T7" fmla="*/ 7 h 89"/>
                  <a:gd name="T8" fmla="*/ 7 w 15"/>
                  <a:gd name="T9" fmla="*/ 0 h 89"/>
                  <a:gd name="T10" fmla="*/ 7 w 15"/>
                  <a:gd name="T11" fmla="*/ 0 h 89"/>
                  <a:gd name="T12" fmla="*/ 0 w 15"/>
                  <a:gd name="T13" fmla="*/ 7 h 89"/>
                  <a:gd name="T14" fmla="*/ 0 w 15"/>
                  <a:gd name="T15" fmla="*/ 7 h 89"/>
                  <a:gd name="T16" fmla="*/ 1 w 15"/>
                  <a:gd name="T17" fmla="*/ 85 h 89"/>
                  <a:gd name="T18" fmla="*/ 1 w 15"/>
                  <a:gd name="T19" fmla="*/ 85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89">
                    <a:moveTo>
                      <a:pt x="1" y="85"/>
                    </a:moveTo>
                    <a:cubicBezTo>
                      <a:pt x="1" y="87"/>
                      <a:pt x="4" y="89"/>
                      <a:pt x="8" y="89"/>
                    </a:cubicBezTo>
                    <a:cubicBezTo>
                      <a:pt x="12" y="89"/>
                      <a:pt x="15" y="87"/>
                      <a:pt x="15" y="85"/>
                    </a:cubicBezTo>
                    <a:cubicBezTo>
                      <a:pt x="14" y="7"/>
                      <a:pt x="14" y="7"/>
                      <a:pt x="14" y="7"/>
                    </a:cubicBezTo>
                    <a:cubicBezTo>
                      <a:pt x="7" y="0"/>
                      <a:pt x="7" y="0"/>
                      <a:pt x="7" y="0"/>
                    </a:cubicBezTo>
                    <a:cubicBezTo>
                      <a:pt x="7" y="0"/>
                      <a:pt x="7" y="0"/>
                      <a:pt x="7" y="0"/>
                    </a:cubicBezTo>
                    <a:cubicBezTo>
                      <a:pt x="0" y="7"/>
                      <a:pt x="0" y="7"/>
                      <a:pt x="0" y="7"/>
                    </a:cubicBezTo>
                    <a:cubicBezTo>
                      <a:pt x="0" y="7"/>
                      <a:pt x="0" y="7"/>
                      <a:pt x="0" y="7"/>
                    </a:cubicBezTo>
                    <a:cubicBezTo>
                      <a:pt x="1" y="85"/>
                      <a:pt x="1" y="85"/>
                      <a:pt x="1" y="85"/>
                    </a:cubicBezTo>
                    <a:cubicBezTo>
                      <a:pt x="1" y="85"/>
                      <a:pt x="1" y="85"/>
                      <a:pt x="1" y="85"/>
                    </a:cubicBez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1109758">
                  <a:defRPr/>
                </a:pPr>
                <a:endParaRPr lang="en-US" sz="2244" kern="0">
                  <a:solidFill>
                    <a:srgbClr val="505050"/>
                  </a:solidFill>
                  <a:latin typeface="Segoe UI"/>
                </a:endParaRPr>
              </a:p>
            </p:txBody>
          </p:sp>
        </p:grpSp>
        <p:grpSp>
          <p:nvGrpSpPr>
            <p:cNvPr id="855" name="Group 854"/>
            <p:cNvGrpSpPr/>
            <p:nvPr/>
          </p:nvGrpSpPr>
          <p:grpSpPr>
            <a:xfrm>
              <a:off x="8975401" y="4516700"/>
              <a:ext cx="604963" cy="1354445"/>
              <a:chOff x="7259638" y="4019551"/>
              <a:chExt cx="857250" cy="1919288"/>
            </a:xfrm>
          </p:grpSpPr>
          <p:sp>
            <p:nvSpPr>
              <p:cNvPr id="864" name="Freeform 5"/>
              <p:cNvSpPr>
                <a:spLocks/>
              </p:cNvSpPr>
              <p:nvPr/>
            </p:nvSpPr>
            <p:spPr bwMode="auto">
              <a:xfrm>
                <a:off x="7527925" y="4249738"/>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5" name="Freeform 6"/>
              <p:cNvSpPr>
                <a:spLocks/>
              </p:cNvSpPr>
              <p:nvPr/>
            </p:nvSpPr>
            <p:spPr bwMode="auto">
              <a:xfrm>
                <a:off x="7534275" y="4776788"/>
                <a:ext cx="363538"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rgbClr val="0082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6" name="Freeform 7"/>
              <p:cNvSpPr>
                <a:spLocks/>
              </p:cNvSpPr>
              <p:nvPr/>
            </p:nvSpPr>
            <p:spPr bwMode="auto">
              <a:xfrm>
                <a:off x="7326313" y="4132263"/>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7" name="Freeform 8"/>
              <p:cNvSpPr>
                <a:spLocks/>
              </p:cNvSpPr>
              <p:nvPr/>
            </p:nvSpPr>
            <p:spPr bwMode="auto">
              <a:xfrm>
                <a:off x="7523163" y="4019551"/>
                <a:ext cx="122238"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8" name="Freeform 9"/>
              <p:cNvSpPr>
                <a:spLocks/>
              </p:cNvSpPr>
              <p:nvPr/>
            </p:nvSpPr>
            <p:spPr bwMode="auto">
              <a:xfrm>
                <a:off x="7300913" y="5065713"/>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69" name="Freeform 10"/>
              <p:cNvSpPr>
                <a:spLocks/>
              </p:cNvSpPr>
              <p:nvPr/>
            </p:nvSpPr>
            <p:spPr bwMode="auto">
              <a:xfrm>
                <a:off x="8020050" y="5921376"/>
                <a:ext cx="17463"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0" name="Freeform 11"/>
              <p:cNvSpPr>
                <a:spLocks/>
              </p:cNvSpPr>
              <p:nvPr/>
            </p:nvSpPr>
            <p:spPr bwMode="auto">
              <a:xfrm>
                <a:off x="7332663" y="5915026"/>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1" name="Freeform 12"/>
              <p:cNvSpPr>
                <a:spLocks/>
              </p:cNvSpPr>
              <p:nvPr/>
            </p:nvSpPr>
            <p:spPr bwMode="auto">
              <a:xfrm>
                <a:off x="7300913" y="5065713"/>
                <a:ext cx="4763"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2" name="Freeform 13"/>
              <p:cNvSpPr>
                <a:spLocks noEditPoints="1"/>
              </p:cNvSpPr>
              <p:nvPr/>
            </p:nvSpPr>
            <p:spPr bwMode="auto">
              <a:xfrm>
                <a:off x="7300913" y="5065713"/>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3" name="Freeform 14"/>
              <p:cNvSpPr>
                <a:spLocks/>
              </p:cNvSpPr>
              <p:nvPr/>
            </p:nvSpPr>
            <p:spPr bwMode="auto">
              <a:xfrm>
                <a:off x="8067675" y="5065713"/>
                <a:ext cx="4763"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4" name="Freeform 15"/>
              <p:cNvSpPr>
                <a:spLocks/>
              </p:cNvSpPr>
              <p:nvPr/>
            </p:nvSpPr>
            <p:spPr bwMode="auto">
              <a:xfrm>
                <a:off x="7945438" y="5076826"/>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5" name="Freeform 16"/>
              <p:cNvSpPr>
                <a:spLocks/>
              </p:cNvSpPr>
              <p:nvPr/>
            </p:nvSpPr>
            <p:spPr bwMode="auto">
              <a:xfrm>
                <a:off x="7627938" y="5392738"/>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6" name="Freeform 17"/>
              <p:cNvSpPr>
                <a:spLocks/>
              </p:cNvSpPr>
              <p:nvPr/>
            </p:nvSpPr>
            <p:spPr bwMode="auto">
              <a:xfrm>
                <a:off x="7621588" y="5103813"/>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7" name="Freeform 18"/>
              <p:cNvSpPr>
                <a:spLocks/>
              </p:cNvSpPr>
              <p:nvPr/>
            </p:nvSpPr>
            <p:spPr bwMode="auto">
              <a:xfrm>
                <a:off x="7859713" y="5194301"/>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8" name="Freeform 19"/>
              <p:cNvSpPr>
                <a:spLocks/>
              </p:cNvSpPr>
              <p:nvPr/>
            </p:nvSpPr>
            <p:spPr bwMode="auto">
              <a:xfrm>
                <a:off x="7859713" y="4948238"/>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79" name="Freeform 20"/>
              <p:cNvSpPr>
                <a:spLocks/>
              </p:cNvSpPr>
              <p:nvPr/>
            </p:nvSpPr>
            <p:spPr bwMode="auto">
              <a:xfrm>
                <a:off x="7775575" y="5008563"/>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0" name="Freeform 21"/>
              <p:cNvSpPr>
                <a:spLocks/>
              </p:cNvSpPr>
              <p:nvPr/>
            </p:nvSpPr>
            <p:spPr bwMode="auto">
              <a:xfrm>
                <a:off x="7945438" y="5292726"/>
                <a:ext cx="55563"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1" name="Freeform 22"/>
              <p:cNvSpPr>
                <a:spLocks/>
              </p:cNvSpPr>
              <p:nvPr/>
            </p:nvSpPr>
            <p:spPr bwMode="auto">
              <a:xfrm>
                <a:off x="7689850" y="5362576"/>
                <a:ext cx="74613"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2" name="Freeform 23"/>
              <p:cNvSpPr>
                <a:spLocks/>
              </p:cNvSpPr>
              <p:nvPr/>
            </p:nvSpPr>
            <p:spPr bwMode="auto">
              <a:xfrm>
                <a:off x="7689850" y="5016501"/>
                <a:ext cx="74613"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3" name="Freeform 24"/>
              <p:cNvSpPr>
                <a:spLocks/>
              </p:cNvSpPr>
              <p:nvPr/>
            </p:nvSpPr>
            <p:spPr bwMode="auto">
              <a:xfrm>
                <a:off x="7259638" y="4800601"/>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rgbClr val="823B8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4" name="Rectangle 25"/>
              <p:cNvSpPr>
                <a:spLocks noChangeArrowheads="1"/>
              </p:cNvSpPr>
              <p:nvPr/>
            </p:nvSpPr>
            <p:spPr bwMode="auto">
              <a:xfrm>
                <a:off x="7286625" y="5037138"/>
                <a:ext cx="803275" cy="26988"/>
              </a:xfrm>
              <a:prstGeom prst="rect">
                <a:avLst/>
              </a:prstGeom>
              <a:solidFill>
                <a:srgbClr val="823B8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5" name="Rectangle 26"/>
              <p:cNvSpPr>
                <a:spLocks noChangeArrowheads="1"/>
              </p:cNvSpPr>
              <p:nvPr/>
            </p:nvSpPr>
            <p:spPr bwMode="auto">
              <a:xfrm>
                <a:off x="7259638" y="4854576"/>
                <a:ext cx="857250" cy="184150"/>
              </a:xfrm>
              <a:prstGeom prst="rect">
                <a:avLst/>
              </a:prstGeom>
              <a:solidFill>
                <a:srgbClr val="4423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sp>
            <p:nvSpPr>
              <p:cNvPr id="886" name="Freeform 27"/>
              <p:cNvSpPr>
                <a:spLocks/>
              </p:cNvSpPr>
              <p:nvPr/>
            </p:nvSpPr>
            <p:spPr bwMode="auto">
              <a:xfrm>
                <a:off x="7345363" y="5767388"/>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rgbClr val="00B29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kern="0">
                  <a:solidFill>
                    <a:srgbClr val="404040"/>
                  </a:solidFill>
                  <a:latin typeface="Segoe UI"/>
                </a:endParaRPr>
              </a:p>
            </p:txBody>
          </p:sp>
        </p:grpSp>
        <p:grpSp>
          <p:nvGrpSpPr>
            <p:cNvPr id="856" name="Group 855"/>
            <p:cNvGrpSpPr/>
            <p:nvPr/>
          </p:nvGrpSpPr>
          <p:grpSpPr>
            <a:xfrm>
              <a:off x="8513241" y="5942471"/>
              <a:ext cx="3474720" cy="678991"/>
              <a:chOff x="8811305" y="5844144"/>
              <a:chExt cx="3474720" cy="678991"/>
            </a:xfrm>
          </p:grpSpPr>
          <p:sp>
            <p:nvSpPr>
              <p:cNvPr id="862" name="Freeform 3614"/>
              <p:cNvSpPr>
                <a:spLocks/>
              </p:cNvSpPr>
              <p:nvPr/>
            </p:nvSpPr>
            <p:spPr bwMode="auto">
              <a:xfrm>
                <a:off x="8811305" y="5844144"/>
                <a:ext cx="3474720" cy="678991"/>
              </a:xfrm>
              <a:prstGeom prst="roundRect">
                <a:avLst/>
              </a:prstGeom>
              <a:solidFill>
                <a:srgbClr val="51205E"/>
              </a:solidFill>
              <a:ln w="9525" cap="flat" cmpd="sng" algn="ctr">
                <a:noFill/>
                <a:prstDash val="solid"/>
                <a:headEnd type="none" w="med" len="med"/>
                <a:tailEnd type="none" w="med" len="med"/>
              </a:ln>
              <a:effectLst/>
              <a:ex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a:gradFill>
                    <a:gsLst>
                      <a:gs pos="86726">
                        <a:srgbClr val="FFFFFF"/>
                      </a:gs>
                      <a:gs pos="61062">
                        <a:srgbClr val="FFFFFF"/>
                      </a:gs>
                    </a:gsLst>
                    <a:lin ang="5400000" scaled="0"/>
                  </a:gradFill>
                  <a:latin typeface="Segoe UI"/>
                  <a:cs typeface="Segoe UI" pitchFamily="34" charset="0"/>
                </a:endParaRPr>
              </a:p>
            </p:txBody>
          </p:sp>
          <p:sp>
            <p:nvSpPr>
              <p:cNvPr id="863" name="Rectangle 3620"/>
              <p:cNvSpPr>
                <a:spLocks noChangeArrowheads="1"/>
              </p:cNvSpPr>
              <p:nvPr/>
            </p:nvSpPr>
            <p:spPr bwMode="auto">
              <a:xfrm>
                <a:off x="8955444" y="5936479"/>
                <a:ext cx="3230673" cy="4708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1428" kern="0" dirty="0">
                    <a:gradFill>
                      <a:gsLst>
                        <a:gs pos="86726">
                          <a:srgbClr val="FFFFFF"/>
                        </a:gs>
                        <a:gs pos="61062">
                          <a:srgbClr val="FFFFFF"/>
                        </a:gs>
                      </a:gsLst>
                      <a:lin ang="0" scaled="0"/>
                    </a:gradFill>
                    <a:latin typeface="Segoe UI" panose="020B0502040204020203" pitchFamily="34" charset="0"/>
                  </a:rPr>
                  <a:t>It takes on average </a:t>
                </a:r>
                <a:r>
                  <a:rPr lang="en-US" altLang="en-US" sz="1632" b="1" kern="0" dirty="0">
                    <a:gradFill>
                      <a:gsLst>
                        <a:gs pos="86726">
                          <a:srgbClr val="FFFFFF"/>
                        </a:gs>
                        <a:gs pos="61062">
                          <a:srgbClr val="FFFFFF"/>
                        </a:gs>
                      </a:gsLst>
                      <a:lin ang="0" scaled="0"/>
                    </a:gradFill>
                    <a:latin typeface="Segoe UI" panose="020B0502040204020203" pitchFamily="34" charset="0"/>
                  </a:rPr>
                  <a:t>200 minutes</a:t>
                </a:r>
                <a:r>
                  <a:rPr lang="en-US" altLang="en-US" sz="1428" kern="0" dirty="0">
                    <a:gradFill>
                      <a:gsLst>
                        <a:gs pos="86726">
                          <a:srgbClr val="FFFFFF"/>
                        </a:gs>
                        <a:gs pos="61062">
                          <a:srgbClr val="FFFFFF"/>
                        </a:gs>
                      </a:gsLst>
                      <a:lin ang="0" scaled="0"/>
                    </a:gradFill>
                    <a:latin typeface="Segoe UI" panose="020B0502040204020203" pitchFamily="34" charset="0"/>
                  </a:rPr>
                  <a:t> to diagnose and repair a production issue</a:t>
                </a:r>
              </a:p>
            </p:txBody>
          </p:sp>
        </p:grpSp>
        <p:grpSp>
          <p:nvGrpSpPr>
            <p:cNvPr id="857" name="Group 856"/>
            <p:cNvGrpSpPr/>
            <p:nvPr/>
          </p:nvGrpSpPr>
          <p:grpSpPr>
            <a:xfrm>
              <a:off x="10726804" y="5155376"/>
              <a:ext cx="747392" cy="747392"/>
              <a:chOff x="11583107" y="4742169"/>
              <a:chExt cx="747392" cy="747392"/>
            </a:xfrm>
          </p:grpSpPr>
          <p:grpSp>
            <p:nvGrpSpPr>
              <p:cNvPr id="858" name="Group 857"/>
              <p:cNvGrpSpPr/>
              <p:nvPr/>
            </p:nvGrpSpPr>
            <p:grpSpPr>
              <a:xfrm>
                <a:off x="11583107" y="4742169"/>
                <a:ext cx="747392" cy="747392"/>
                <a:chOff x="7777955" y="466725"/>
                <a:chExt cx="608745" cy="608745"/>
              </a:xfrm>
              <a:solidFill>
                <a:srgbClr val="8D2376"/>
              </a:solidFill>
            </p:grpSpPr>
            <p:sp>
              <p:nvSpPr>
                <p:cNvPr id="860" name="Oval 859"/>
                <p:cNvSpPr/>
                <p:nvPr/>
              </p:nvSpPr>
              <p:spPr bwMode="auto">
                <a:xfrm>
                  <a:off x="7777955" y="466725"/>
                  <a:ext cx="608745" cy="608745"/>
                </a:xfrm>
                <a:prstGeom prst="ellipse">
                  <a:avLst/>
                </a:prstGeom>
                <a:solidFill>
                  <a:srgbClr val="4185C6"/>
                </a:solidFill>
                <a:ln w="9525" cap="flat" cmpd="sng" algn="ctr">
                  <a:noFill/>
                  <a:prstDash val="solid"/>
                  <a:headEnd type="none" w="med" len="med"/>
                  <a:tailEnd type="none" w="med" len="med"/>
                </a:ln>
                <a:effectLst/>
              </p:spPr>
              <p:txBody>
                <a:bodyPr lIns="93260" tIns="0" rIns="34977" bIns="34977" rtlCol="0" anchor="t" anchorCtr="0"/>
                <a:lstStyle/>
                <a:p>
                  <a:pPr algn="ctr" defTabSz="950961">
                    <a:defRPr/>
                  </a:pPr>
                  <a:endParaRPr lang="en-US" sz="816"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61" name="Rectangle 3458"/>
                <p:cNvSpPr>
                  <a:spLocks noChangeArrowheads="1"/>
                </p:cNvSpPr>
                <p:nvPr/>
              </p:nvSpPr>
              <p:spPr bwMode="auto">
                <a:xfrm>
                  <a:off x="7850735" y="579298"/>
                  <a:ext cx="490396" cy="2556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32597">
                    <a:defRPr/>
                  </a:pPr>
                  <a:r>
                    <a:rPr lang="en-US" altLang="en-US" sz="2040" kern="0" spc="-51" dirty="0">
                      <a:gradFill>
                        <a:gsLst>
                          <a:gs pos="17699">
                            <a:srgbClr val="FFFFFF"/>
                          </a:gs>
                          <a:gs pos="52000">
                            <a:srgbClr val="FFFFFF"/>
                          </a:gs>
                        </a:gsLst>
                        <a:lin ang="0" scaled="0"/>
                      </a:gradFill>
                      <a:latin typeface="Segoe UI Light" panose="020B0502040204020203" pitchFamily="34" charset="0"/>
                    </a:rPr>
                    <a:t>$100</a:t>
                  </a:r>
                  <a:r>
                    <a:rPr lang="en-US" altLang="en-US" sz="2040" kern="0" spc="-51" dirty="0">
                      <a:gradFill>
                        <a:gsLst>
                          <a:gs pos="17699">
                            <a:srgbClr val="FFFFFF"/>
                          </a:gs>
                          <a:gs pos="52000">
                            <a:srgbClr val="FFFFFF"/>
                          </a:gs>
                        </a:gsLst>
                        <a:lin ang="0" scaled="0"/>
                      </a:gradFill>
                      <a:latin typeface="Segoe UI Semibold" panose="020B0702040204020203" pitchFamily="34" charset="0"/>
                      <a:cs typeface="Segoe UI Semibold" panose="020B0702040204020203" pitchFamily="34" charset="0"/>
                    </a:rPr>
                    <a:t>k</a:t>
                  </a:r>
                </a:p>
              </p:txBody>
            </p:sp>
          </p:grpSp>
          <p:sp>
            <p:nvSpPr>
              <p:cNvPr id="859" name="Rectangle 858"/>
              <p:cNvSpPr/>
              <p:nvPr/>
            </p:nvSpPr>
            <p:spPr>
              <a:xfrm>
                <a:off x="11645833" y="5120141"/>
                <a:ext cx="633508" cy="233590"/>
              </a:xfrm>
              <a:prstGeom prst="rect">
                <a:avLst/>
              </a:prstGeom>
            </p:spPr>
            <p:txBody>
              <a:bodyPr wrap="none">
                <a:spAutoFit/>
              </a:bodyPr>
              <a:lstStyle/>
              <a:p>
                <a:pPr algn="ctr" defTabSz="932597">
                  <a:defRPr/>
                </a:pPr>
                <a:r>
                  <a:rPr lang="en-US" altLang="en-US" sz="918" kern="0" dirty="0">
                    <a:gradFill>
                      <a:gsLst>
                        <a:gs pos="86726">
                          <a:srgbClr val="FFFFFF"/>
                        </a:gs>
                        <a:gs pos="61062">
                          <a:srgbClr val="FFFFFF"/>
                        </a:gs>
                      </a:gsLst>
                      <a:lin ang="0" scaled="0"/>
                    </a:gradFill>
                    <a:latin typeface="Segoe UI"/>
                  </a:rPr>
                  <a:t>per hour</a:t>
                </a:r>
                <a:endParaRPr lang="en-US" sz="918" kern="0" dirty="0">
                  <a:solidFill>
                    <a:srgbClr val="FFFFFF"/>
                  </a:solidFill>
                  <a:latin typeface="Segoe UI"/>
                </a:endParaRPr>
              </a:p>
            </p:txBody>
          </p:sp>
        </p:grpSp>
      </p:grpSp>
    </p:spTree>
    <p:extLst>
      <p:ext uri="{BB962C8B-B14F-4D97-AF65-F5344CB8AC3E}">
        <p14:creationId xmlns:p14="http://schemas.microsoft.com/office/powerpoint/2010/main" val="1877227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2"/>
                                        </p:tgtEl>
                                        <p:attrNameLst>
                                          <p:attrName>style.visibility</p:attrName>
                                        </p:attrNameLst>
                                      </p:cBhvr>
                                      <p:to>
                                        <p:strVal val="visible"/>
                                      </p:to>
                                    </p:set>
                                    <p:animEffect transition="in" filter="wipe(left)">
                                      <p:cBhvr>
                                        <p:cTn id="7" dur="1000"/>
                                        <p:tgtEl>
                                          <p:spTgt spid="792"/>
                                        </p:tgtEl>
                                      </p:cBhvr>
                                    </p:animEffect>
                                  </p:childTnLst>
                                </p:cTn>
                              </p:par>
                              <p:par>
                                <p:cTn id="8" presetID="22" presetClass="entr" presetSubtype="1" fill="hold" grpId="0" nodeType="withEffect">
                                  <p:stCondLst>
                                    <p:cond delay="1000"/>
                                  </p:stCondLst>
                                  <p:childTnLst>
                                    <p:set>
                                      <p:cBhvr>
                                        <p:cTn id="9" dur="1" fill="hold">
                                          <p:stCondLst>
                                            <p:cond delay="0"/>
                                          </p:stCondLst>
                                        </p:cTn>
                                        <p:tgtEl>
                                          <p:spTgt spid="788"/>
                                        </p:tgtEl>
                                        <p:attrNameLst>
                                          <p:attrName>style.visibility</p:attrName>
                                        </p:attrNameLst>
                                      </p:cBhvr>
                                      <p:to>
                                        <p:strVal val="visible"/>
                                      </p:to>
                                    </p:set>
                                    <p:animEffect transition="in" filter="wipe(up)">
                                      <p:cBhvr>
                                        <p:cTn id="10" dur="500"/>
                                        <p:tgtEl>
                                          <p:spTgt spid="788"/>
                                        </p:tgtEl>
                                      </p:cBhvr>
                                    </p:animEffect>
                                  </p:childTnLst>
                                </p:cTn>
                              </p:par>
                              <p:par>
                                <p:cTn id="11" presetID="22" presetClass="entr" presetSubtype="1" fill="hold" grpId="0" nodeType="withEffect">
                                  <p:stCondLst>
                                    <p:cond delay="1000"/>
                                  </p:stCondLst>
                                  <p:childTnLst>
                                    <p:set>
                                      <p:cBhvr>
                                        <p:cTn id="12" dur="1" fill="hold">
                                          <p:stCondLst>
                                            <p:cond delay="0"/>
                                          </p:stCondLst>
                                        </p:cTn>
                                        <p:tgtEl>
                                          <p:spTgt spid="790"/>
                                        </p:tgtEl>
                                        <p:attrNameLst>
                                          <p:attrName>style.visibility</p:attrName>
                                        </p:attrNameLst>
                                      </p:cBhvr>
                                      <p:to>
                                        <p:strVal val="visible"/>
                                      </p:to>
                                    </p:set>
                                    <p:animEffect transition="in" filter="wipe(up)">
                                      <p:cBhvr>
                                        <p:cTn id="13" dur="500"/>
                                        <p:tgtEl>
                                          <p:spTgt spid="790"/>
                                        </p:tgtEl>
                                      </p:cBhvr>
                                    </p:animEffect>
                                  </p:childTnLst>
                                </p:cTn>
                              </p:par>
                              <p:par>
                                <p:cTn id="14" presetID="22" presetClass="entr" presetSubtype="1" fill="hold" grpId="0" nodeType="withEffect">
                                  <p:stCondLst>
                                    <p:cond delay="1000"/>
                                  </p:stCondLst>
                                  <p:childTnLst>
                                    <p:set>
                                      <p:cBhvr>
                                        <p:cTn id="15" dur="1" fill="hold">
                                          <p:stCondLst>
                                            <p:cond delay="0"/>
                                          </p:stCondLst>
                                        </p:cTn>
                                        <p:tgtEl>
                                          <p:spTgt spid="789"/>
                                        </p:tgtEl>
                                        <p:attrNameLst>
                                          <p:attrName>style.visibility</p:attrName>
                                        </p:attrNameLst>
                                      </p:cBhvr>
                                      <p:to>
                                        <p:strVal val="visible"/>
                                      </p:to>
                                    </p:set>
                                    <p:animEffect transition="in" filter="wipe(up)">
                                      <p:cBhvr>
                                        <p:cTn id="16" dur="500"/>
                                        <p:tgtEl>
                                          <p:spTgt spid="78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0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5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animBg="1"/>
      <p:bldP spid="789" grpId="0" animBg="1"/>
      <p:bldP spid="790" grpId="0" animBg="1"/>
      <p:bldP spid="7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AutoShape 63"/>
          <p:cNvSpPr>
            <a:spLocks noChangeAspect="1" noChangeArrowheads="1" noTextEdit="1"/>
          </p:cNvSpPr>
          <p:nvPr/>
        </p:nvSpPr>
        <p:spPr bwMode="auto">
          <a:xfrm>
            <a:off x="3352286" y="2270043"/>
            <a:ext cx="5922930" cy="29395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1" name="Freeform 67"/>
          <p:cNvSpPr>
            <a:spLocks/>
          </p:cNvSpPr>
          <p:nvPr/>
        </p:nvSpPr>
        <p:spPr bwMode="auto">
          <a:xfrm>
            <a:off x="3352287" y="3515564"/>
            <a:ext cx="3100397" cy="1694009"/>
          </a:xfrm>
          <a:custGeom>
            <a:avLst/>
            <a:gdLst>
              <a:gd name="T0" fmla="*/ 2545 w 2545"/>
              <a:gd name="T1" fmla="*/ 365 h 1391"/>
              <a:gd name="T2" fmla="*/ 2464 w 2545"/>
              <a:gd name="T3" fmla="*/ 486 h 1391"/>
              <a:gd name="T4" fmla="*/ 2395 w 2545"/>
              <a:gd name="T5" fmla="*/ 587 h 1391"/>
              <a:gd name="T6" fmla="*/ 2333 w 2545"/>
              <a:gd name="T7" fmla="*/ 679 h 1391"/>
              <a:gd name="T8" fmla="*/ 2271 w 2545"/>
              <a:gd name="T9" fmla="*/ 767 h 1391"/>
              <a:gd name="T10" fmla="*/ 2203 w 2545"/>
              <a:gd name="T11" fmla="*/ 861 h 1391"/>
              <a:gd name="T12" fmla="*/ 2134 w 2545"/>
              <a:gd name="T13" fmla="*/ 951 h 1391"/>
              <a:gd name="T14" fmla="*/ 2059 w 2545"/>
              <a:gd name="T15" fmla="*/ 1033 h 1391"/>
              <a:gd name="T16" fmla="*/ 1968 w 2545"/>
              <a:gd name="T17" fmla="*/ 1114 h 1391"/>
              <a:gd name="T18" fmla="*/ 1859 w 2545"/>
              <a:gd name="T19" fmla="*/ 1192 h 1391"/>
              <a:gd name="T20" fmla="*/ 1733 w 2545"/>
              <a:gd name="T21" fmla="*/ 1263 h 1391"/>
              <a:gd name="T22" fmla="*/ 1591 w 2545"/>
              <a:gd name="T23" fmla="*/ 1322 h 1391"/>
              <a:gd name="T24" fmla="*/ 1430 w 2545"/>
              <a:gd name="T25" fmla="*/ 1366 h 1391"/>
              <a:gd name="T26" fmla="*/ 1250 w 2545"/>
              <a:gd name="T27" fmla="*/ 1390 h 1391"/>
              <a:gd name="T28" fmla="*/ 1250 w 2545"/>
              <a:gd name="T29" fmla="*/ 1390 h 1391"/>
              <a:gd name="T30" fmla="*/ 1100 w 2545"/>
              <a:gd name="T31" fmla="*/ 1387 h 1391"/>
              <a:gd name="T32" fmla="*/ 900 w 2545"/>
              <a:gd name="T33" fmla="*/ 1351 h 1391"/>
              <a:gd name="T34" fmla="*/ 713 w 2545"/>
              <a:gd name="T35" fmla="*/ 1287 h 1391"/>
              <a:gd name="T36" fmla="*/ 540 w 2545"/>
              <a:gd name="T37" fmla="*/ 1192 h 1391"/>
              <a:gd name="T38" fmla="*/ 387 w 2545"/>
              <a:gd name="T39" fmla="*/ 1072 h 1391"/>
              <a:gd name="T40" fmla="*/ 256 w 2545"/>
              <a:gd name="T41" fmla="*/ 929 h 1391"/>
              <a:gd name="T42" fmla="*/ 149 w 2545"/>
              <a:gd name="T43" fmla="*/ 766 h 1391"/>
              <a:gd name="T44" fmla="*/ 68 w 2545"/>
              <a:gd name="T45" fmla="*/ 586 h 1391"/>
              <a:gd name="T46" fmla="*/ 18 w 2545"/>
              <a:gd name="T47" fmla="*/ 392 h 1391"/>
              <a:gd name="T48" fmla="*/ 0 w 2545"/>
              <a:gd name="T49" fmla="*/ 187 h 1391"/>
              <a:gd name="T50" fmla="*/ 4 w 2545"/>
              <a:gd name="T51" fmla="*/ 125 h 1391"/>
              <a:gd name="T52" fmla="*/ 402 w 2545"/>
              <a:gd name="T53" fmla="*/ 187 h 1391"/>
              <a:gd name="T54" fmla="*/ 418 w 2545"/>
              <a:gd name="T55" fmla="*/ 349 h 1391"/>
              <a:gd name="T56" fmla="*/ 464 w 2545"/>
              <a:gd name="T57" fmla="*/ 499 h 1391"/>
              <a:gd name="T58" fmla="*/ 539 w 2545"/>
              <a:gd name="T59" fmla="*/ 636 h 1391"/>
              <a:gd name="T60" fmla="*/ 636 w 2545"/>
              <a:gd name="T61" fmla="*/ 754 h 1391"/>
              <a:gd name="T62" fmla="*/ 756 w 2545"/>
              <a:gd name="T63" fmla="*/ 852 h 1391"/>
              <a:gd name="T64" fmla="*/ 891 w 2545"/>
              <a:gd name="T65" fmla="*/ 926 h 1391"/>
              <a:gd name="T66" fmla="*/ 1043 w 2545"/>
              <a:gd name="T67" fmla="*/ 973 h 1391"/>
              <a:gd name="T68" fmla="*/ 1205 w 2545"/>
              <a:gd name="T69" fmla="*/ 989 h 1391"/>
              <a:gd name="T70" fmla="*/ 1250 w 2545"/>
              <a:gd name="T71" fmla="*/ 988 h 1391"/>
              <a:gd name="T72" fmla="*/ 1409 w 2545"/>
              <a:gd name="T73" fmla="*/ 963 h 1391"/>
              <a:gd name="T74" fmla="*/ 1558 w 2545"/>
              <a:gd name="T75" fmla="*/ 908 h 1391"/>
              <a:gd name="T76" fmla="*/ 1689 w 2545"/>
              <a:gd name="T77" fmla="*/ 829 h 1391"/>
              <a:gd name="T78" fmla="*/ 1801 w 2545"/>
              <a:gd name="T79" fmla="*/ 724 h 1391"/>
              <a:gd name="T80" fmla="*/ 1906 w 2545"/>
              <a:gd name="T81" fmla="*/ 583 h 1391"/>
              <a:gd name="T82" fmla="*/ 2031 w 2545"/>
              <a:gd name="T83" fmla="*/ 399 h 1391"/>
              <a:gd name="T84" fmla="*/ 2166 w 2545"/>
              <a:gd name="T85" fmla="*/ 202 h 1391"/>
              <a:gd name="T86" fmla="*/ 2306 w 2545"/>
              <a:gd name="T8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45" h="1391">
                <a:moveTo>
                  <a:pt x="2306" y="0"/>
                </a:moveTo>
                <a:lnTo>
                  <a:pt x="2545" y="365"/>
                </a:lnTo>
                <a:lnTo>
                  <a:pt x="2502" y="429"/>
                </a:lnTo>
                <a:lnTo>
                  <a:pt x="2464" y="486"/>
                </a:lnTo>
                <a:lnTo>
                  <a:pt x="2429" y="539"/>
                </a:lnTo>
                <a:lnTo>
                  <a:pt x="2395" y="587"/>
                </a:lnTo>
                <a:lnTo>
                  <a:pt x="2364" y="635"/>
                </a:lnTo>
                <a:lnTo>
                  <a:pt x="2333" y="679"/>
                </a:lnTo>
                <a:lnTo>
                  <a:pt x="2302" y="723"/>
                </a:lnTo>
                <a:lnTo>
                  <a:pt x="2271" y="767"/>
                </a:lnTo>
                <a:lnTo>
                  <a:pt x="2239" y="813"/>
                </a:lnTo>
                <a:lnTo>
                  <a:pt x="2203" y="861"/>
                </a:lnTo>
                <a:lnTo>
                  <a:pt x="2165" y="913"/>
                </a:lnTo>
                <a:lnTo>
                  <a:pt x="2134" y="951"/>
                </a:lnTo>
                <a:lnTo>
                  <a:pt x="2099" y="992"/>
                </a:lnTo>
                <a:lnTo>
                  <a:pt x="2059" y="1033"/>
                </a:lnTo>
                <a:lnTo>
                  <a:pt x="2015" y="1075"/>
                </a:lnTo>
                <a:lnTo>
                  <a:pt x="1968" y="1114"/>
                </a:lnTo>
                <a:lnTo>
                  <a:pt x="1915" y="1154"/>
                </a:lnTo>
                <a:lnTo>
                  <a:pt x="1859" y="1192"/>
                </a:lnTo>
                <a:lnTo>
                  <a:pt x="1798" y="1229"/>
                </a:lnTo>
                <a:lnTo>
                  <a:pt x="1733" y="1263"/>
                </a:lnTo>
                <a:lnTo>
                  <a:pt x="1664" y="1294"/>
                </a:lnTo>
                <a:lnTo>
                  <a:pt x="1591" y="1322"/>
                </a:lnTo>
                <a:lnTo>
                  <a:pt x="1512" y="1345"/>
                </a:lnTo>
                <a:lnTo>
                  <a:pt x="1430" y="1366"/>
                </a:lnTo>
                <a:lnTo>
                  <a:pt x="1342" y="1381"/>
                </a:lnTo>
                <a:lnTo>
                  <a:pt x="1250" y="1390"/>
                </a:lnTo>
                <a:lnTo>
                  <a:pt x="1250" y="1390"/>
                </a:lnTo>
                <a:lnTo>
                  <a:pt x="1250" y="1390"/>
                </a:lnTo>
                <a:lnTo>
                  <a:pt x="1205" y="1391"/>
                </a:lnTo>
                <a:lnTo>
                  <a:pt x="1100" y="1387"/>
                </a:lnTo>
                <a:lnTo>
                  <a:pt x="999" y="1373"/>
                </a:lnTo>
                <a:lnTo>
                  <a:pt x="900" y="1351"/>
                </a:lnTo>
                <a:lnTo>
                  <a:pt x="804" y="1323"/>
                </a:lnTo>
                <a:lnTo>
                  <a:pt x="713" y="1287"/>
                </a:lnTo>
                <a:lnTo>
                  <a:pt x="624" y="1242"/>
                </a:lnTo>
                <a:lnTo>
                  <a:pt x="540" y="1192"/>
                </a:lnTo>
                <a:lnTo>
                  <a:pt x="462" y="1135"/>
                </a:lnTo>
                <a:lnTo>
                  <a:pt x="387" y="1072"/>
                </a:lnTo>
                <a:lnTo>
                  <a:pt x="320" y="1002"/>
                </a:lnTo>
                <a:lnTo>
                  <a:pt x="256" y="929"/>
                </a:lnTo>
                <a:lnTo>
                  <a:pt x="199" y="849"/>
                </a:lnTo>
                <a:lnTo>
                  <a:pt x="149" y="766"/>
                </a:lnTo>
                <a:lnTo>
                  <a:pt x="105" y="679"/>
                </a:lnTo>
                <a:lnTo>
                  <a:pt x="68" y="586"/>
                </a:lnTo>
                <a:lnTo>
                  <a:pt x="38" y="490"/>
                </a:lnTo>
                <a:lnTo>
                  <a:pt x="18" y="392"/>
                </a:lnTo>
                <a:lnTo>
                  <a:pt x="4" y="292"/>
                </a:lnTo>
                <a:lnTo>
                  <a:pt x="0" y="187"/>
                </a:lnTo>
                <a:lnTo>
                  <a:pt x="1" y="156"/>
                </a:lnTo>
                <a:lnTo>
                  <a:pt x="4" y="125"/>
                </a:lnTo>
                <a:lnTo>
                  <a:pt x="404" y="125"/>
                </a:lnTo>
                <a:lnTo>
                  <a:pt x="402" y="187"/>
                </a:lnTo>
                <a:lnTo>
                  <a:pt x="405" y="270"/>
                </a:lnTo>
                <a:lnTo>
                  <a:pt x="418" y="349"/>
                </a:lnTo>
                <a:lnTo>
                  <a:pt x="437" y="426"/>
                </a:lnTo>
                <a:lnTo>
                  <a:pt x="464" y="499"/>
                </a:lnTo>
                <a:lnTo>
                  <a:pt x="498" y="570"/>
                </a:lnTo>
                <a:lnTo>
                  <a:pt x="539" y="636"/>
                </a:lnTo>
                <a:lnTo>
                  <a:pt x="585" y="698"/>
                </a:lnTo>
                <a:lnTo>
                  <a:pt x="636" y="754"/>
                </a:lnTo>
                <a:lnTo>
                  <a:pt x="694" y="807"/>
                </a:lnTo>
                <a:lnTo>
                  <a:pt x="756" y="852"/>
                </a:lnTo>
                <a:lnTo>
                  <a:pt x="822" y="892"/>
                </a:lnTo>
                <a:lnTo>
                  <a:pt x="891" y="926"/>
                </a:lnTo>
                <a:lnTo>
                  <a:pt x="965" y="954"/>
                </a:lnTo>
                <a:lnTo>
                  <a:pt x="1043" y="973"/>
                </a:lnTo>
                <a:lnTo>
                  <a:pt x="1122" y="985"/>
                </a:lnTo>
                <a:lnTo>
                  <a:pt x="1205" y="989"/>
                </a:lnTo>
                <a:lnTo>
                  <a:pt x="1250" y="988"/>
                </a:lnTo>
                <a:lnTo>
                  <a:pt x="1250" y="988"/>
                </a:lnTo>
                <a:lnTo>
                  <a:pt x="1331" y="979"/>
                </a:lnTo>
                <a:lnTo>
                  <a:pt x="1409" y="963"/>
                </a:lnTo>
                <a:lnTo>
                  <a:pt x="1486" y="939"/>
                </a:lnTo>
                <a:lnTo>
                  <a:pt x="1558" y="908"/>
                </a:lnTo>
                <a:lnTo>
                  <a:pt x="1626" y="872"/>
                </a:lnTo>
                <a:lnTo>
                  <a:pt x="1689" y="829"/>
                </a:lnTo>
                <a:lnTo>
                  <a:pt x="1748" y="779"/>
                </a:lnTo>
                <a:lnTo>
                  <a:pt x="1801" y="724"/>
                </a:lnTo>
                <a:lnTo>
                  <a:pt x="1848" y="665"/>
                </a:lnTo>
                <a:lnTo>
                  <a:pt x="1906" y="583"/>
                </a:lnTo>
                <a:lnTo>
                  <a:pt x="1966" y="493"/>
                </a:lnTo>
                <a:lnTo>
                  <a:pt x="2031" y="399"/>
                </a:lnTo>
                <a:lnTo>
                  <a:pt x="2097" y="302"/>
                </a:lnTo>
                <a:lnTo>
                  <a:pt x="2166" y="202"/>
                </a:lnTo>
                <a:lnTo>
                  <a:pt x="2236" y="102"/>
                </a:lnTo>
                <a:lnTo>
                  <a:pt x="2306" y="0"/>
                </a:lnTo>
                <a:close/>
              </a:path>
            </a:pathLst>
          </a:custGeom>
          <a:solidFill>
            <a:srgbClr val="D83B01"/>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2" name="Freeform 68"/>
          <p:cNvSpPr>
            <a:spLocks/>
          </p:cNvSpPr>
          <p:nvPr/>
        </p:nvSpPr>
        <p:spPr bwMode="auto">
          <a:xfrm>
            <a:off x="3737398" y="2937896"/>
            <a:ext cx="1720818" cy="1087090"/>
          </a:xfrm>
          <a:custGeom>
            <a:avLst/>
            <a:gdLst>
              <a:gd name="T0" fmla="*/ 161 w 1413"/>
              <a:gd name="T1" fmla="*/ 0 h 892"/>
              <a:gd name="T2" fmla="*/ 1413 w 1413"/>
              <a:gd name="T3" fmla="*/ 389 h 892"/>
              <a:gd name="T4" fmla="*/ 1252 w 1413"/>
              <a:gd name="T5" fmla="*/ 892 h 892"/>
              <a:gd name="T6" fmla="*/ 0 w 1413"/>
              <a:gd name="T7" fmla="*/ 504 h 892"/>
              <a:gd name="T8" fmla="*/ 161 w 1413"/>
              <a:gd name="T9" fmla="*/ 0 h 892"/>
            </a:gdLst>
            <a:ahLst/>
            <a:cxnLst>
              <a:cxn ang="0">
                <a:pos x="T0" y="T1"/>
              </a:cxn>
              <a:cxn ang="0">
                <a:pos x="T2" y="T3"/>
              </a:cxn>
              <a:cxn ang="0">
                <a:pos x="T4" y="T5"/>
              </a:cxn>
              <a:cxn ang="0">
                <a:pos x="T6" y="T7"/>
              </a:cxn>
              <a:cxn ang="0">
                <a:pos x="T8" y="T9"/>
              </a:cxn>
            </a:cxnLst>
            <a:rect l="0" t="0" r="r" b="b"/>
            <a:pathLst>
              <a:path w="1413" h="892">
                <a:moveTo>
                  <a:pt x="161" y="0"/>
                </a:moveTo>
                <a:lnTo>
                  <a:pt x="1413" y="389"/>
                </a:lnTo>
                <a:lnTo>
                  <a:pt x="1252" y="892"/>
                </a:lnTo>
                <a:lnTo>
                  <a:pt x="0" y="504"/>
                </a:lnTo>
                <a:lnTo>
                  <a:pt x="161"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3" name="Freeform 69"/>
          <p:cNvSpPr>
            <a:spLocks/>
          </p:cNvSpPr>
          <p:nvPr/>
        </p:nvSpPr>
        <p:spPr bwMode="auto">
          <a:xfrm>
            <a:off x="3352287" y="2277355"/>
            <a:ext cx="3076023" cy="1679385"/>
          </a:xfrm>
          <a:custGeom>
            <a:avLst/>
            <a:gdLst>
              <a:gd name="T0" fmla="*/ 1404 w 2524"/>
              <a:gd name="T1" fmla="*/ 16 h 1377"/>
              <a:gd name="T2" fmla="*/ 1683 w 2524"/>
              <a:gd name="T3" fmla="*/ 103 h 1377"/>
              <a:gd name="T4" fmla="*/ 1931 w 2524"/>
              <a:gd name="T5" fmla="*/ 249 h 1377"/>
              <a:gd name="T6" fmla="*/ 2134 w 2524"/>
              <a:gd name="T7" fmla="*/ 441 h 1377"/>
              <a:gd name="T8" fmla="*/ 2216 w 2524"/>
              <a:gd name="T9" fmla="*/ 549 h 1377"/>
              <a:gd name="T10" fmla="*/ 2247 w 2524"/>
              <a:gd name="T11" fmla="*/ 591 h 1377"/>
              <a:gd name="T12" fmla="*/ 2268 w 2524"/>
              <a:gd name="T13" fmla="*/ 619 h 1377"/>
              <a:gd name="T14" fmla="*/ 2281 w 2524"/>
              <a:gd name="T15" fmla="*/ 637 h 1377"/>
              <a:gd name="T16" fmla="*/ 2287 w 2524"/>
              <a:gd name="T17" fmla="*/ 646 h 1377"/>
              <a:gd name="T18" fmla="*/ 2286 w 2524"/>
              <a:gd name="T19" fmla="*/ 644 h 1377"/>
              <a:gd name="T20" fmla="*/ 2281 w 2524"/>
              <a:gd name="T21" fmla="*/ 639 h 1377"/>
              <a:gd name="T22" fmla="*/ 2272 w 2524"/>
              <a:gd name="T23" fmla="*/ 625 h 1377"/>
              <a:gd name="T24" fmla="*/ 2261 w 2524"/>
              <a:gd name="T25" fmla="*/ 609 h 1377"/>
              <a:gd name="T26" fmla="*/ 2247 w 2524"/>
              <a:gd name="T27" fmla="*/ 591 h 1377"/>
              <a:gd name="T28" fmla="*/ 2233 w 2524"/>
              <a:gd name="T29" fmla="*/ 572 h 1377"/>
              <a:gd name="T30" fmla="*/ 2219 w 2524"/>
              <a:gd name="T31" fmla="*/ 553 h 1377"/>
              <a:gd name="T32" fmla="*/ 2208 w 2524"/>
              <a:gd name="T33" fmla="*/ 537 h 1377"/>
              <a:gd name="T34" fmla="*/ 2199 w 2524"/>
              <a:gd name="T35" fmla="*/ 524 h 1377"/>
              <a:gd name="T36" fmla="*/ 2193 w 2524"/>
              <a:gd name="T37" fmla="*/ 516 h 1377"/>
              <a:gd name="T38" fmla="*/ 2209 w 2524"/>
              <a:gd name="T39" fmla="*/ 536 h 1377"/>
              <a:gd name="T40" fmla="*/ 2278 w 2524"/>
              <a:gd name="T41" fmla="*/ 630 h 1377"/>
              <a:gd name="T42" fmla="*/ 2371 w 2524"/>
              <a:gd name="T43" fmla="*/ 765 h 1377"/>
              <a:gd name="T44" fmla="*/ 2483 w 2524"/>
              <a:gd name="T45" fmla="*/ 928 h 1377"/>
              <a:gd name="T46" fmla="*/ 2206 w 2524"/>
              <a:gd name="T47" fmla="*/ 1251 h 1377"/>
              <a:gd name="T48" fmla="*/ 1966 w 2524"/>
              <a:gd name="T49" fmla="*/ 902 h 1377"/>
              <a:gd name="T50" fmla="*/ 1804 w 2524"/>
              <a:gd name="T51" fmla="*/ 678 h 1377"/>
              <a:gd name="T52" fmla="*/ 1635 w 2524"/>
              <a:gd name="T53" fmla="*/ 533 h 1377"/>
              <a:gd name="T54" fmla="*/ 1433 w 2524"/>
              <a:gd name="T55" fmla="*/ 435 h 1377"/>
              <a:gd name="T56" fmla="*/ 1205 w 2524"/>
              <a:gd name="T57" fmla="*/ 400 h 1377"/>
              <a:gd name="T58" fmla="*/ 1118 w 2524"/>
              <a:gd name="T59" fmla="*/ 405 h 1377"/>
              <a:gd name="T60" fmla="*/ 950 w 2524"/>
              <a:gd name="T61" fmla="*/ 441 h 1377"/>
              <a:gd name="T62" fmla="*/ 745 w 2524"/>
              <a:gd name="T63" fmla="*/ 544 h 1377"/>
              <a:gd name="T64" fmla="*/ 580 w 2524"/>
              <a:gd name="T65" fmla="*/ 699 h 1377"/>
              <a:gd name="T66" fmla="*/ 465 w 2524"/>
              <a:gd name="T67" fmla="*/ 895 h 1377"/>
              <a:gd name="T68" fmla="*/ 408 w 2524"/>
              <a:gd name="T69" fmla="*/ 1118 h 1377"/>
              <a:gd name="T70" fmla="*/ 6 w 2524"/>
              <a:gd name="T71" fmla="*/ 1095 h 1377"/>
              <a:gd name="T72" fmla="*/ 71 w 2524"/>
              <a:gd name="T73" fmla="*/ 803 h 1377"/>
              <a:gd name="T74" fmla="*/ 202 w 2524"/>
              <a:gd name="T75" fmla="*/ 541 h 1377"/>
              <a:gd name="T76" fmla="*/ 387 w 2524"/>
              <a:gd name="T77" fmla="*/ 321 h 1377"/>
              <a:gd name="T78" fmla="*/ 623 w 2524"/>
              <a:gd name="T79" fmla="*/ 150 h 1377"/>
              <a:gd name="T80" fmla="*/ 898 w 2524"/>
              <a:gd name="T81" fmla="*/ 40 h 1377"/>
              <a:gd name="T82" fmla="*/ 1102 w 2524"/>
              <a:gd name="T83" fmla="*/ 4 h 1377"/>
              <a:gd name="T84" fmla="*/ 1158 w 2524"/>
              <a:gd name="T85" fmla="*/ 0 h 1377"/>
              <a:gd name="T86" fmla="*/ 1205 w 2524"/>
              <a:gd name="T87" fmla="*/ 0 h 1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24" h="1377">
                <a:moveTo>
                  <a:pt x="1205" y="0"/>
                </a:moveTo>
                <a:lnTo>
                  <a:pt x="1305" y="4"/>
                </a:lnTo>
                <a:lnTo>
                  <a:pt x="1404" y="16"/>
                </a:lnTo>
                <a:lnTo>
                  <a:pt x="1501" y="38"/>
                </a:lnTo>
                <a:lnTo>
                  <a:pt x="1593" y="66"/>
                </a:lnTo>
                <a:lnTo>
                  <a:pt x="1683" y="103"/>
                </a:lnTo>
                <a:lnTo>
                  <a:pt x="1770" y="144"/>
                </a:lnTo>
                <a:lnTo>
                  <a:pt x="1853" y="194"/>
                </a:lnTo>
                <a:lnTo>
                  <a:pt x="1931" y="249"/>
                </a:lnTo>
                <a:lnTo>
                  <a:pt x="2003" y="307"/>
                </a:lnTo>
                <a:lnTo>
                  <a:pt x="2072" y="372"/>
                </a:lnTo>
                <a:lnTo>
                  <a:pt x="2134" y="441"/>
                </a:lnTo>
                <a:lnTo>
                  <a:pt x="2191" y="513"/>
                </a:lnTo>
                <a:lnTo>
                  <a:pt x="2205" y="533"/>
                </a:lnTo>
                <a:lnTo>
                  <a:pt x="2216" y="549"/>
                </a:lnTo>
                <a:lnTo>
                  <a:pt x="2228" y="565"/>
                </a:lnTo>
                <a:lnTo>
                  <a:pt x="2239" y="578"/>
                </a:lnTo>
                <a:lnTo>
                  <a:pt x="2247" y="591"/>
                </a:lnTo>
                <a:lnTo>
                  <a:pt x="2255" y="602"/>
                </a:lnTo>
                <a:lnTo>
                  <a:pt x="2262" y="612"/>
                </a:lnTo>
                <a:lnTo>
                  <a:pt x="2268" y="619"/>
                </a:lnTo>
                <a:lnTo>
                  <a:pt x="2272" y="627"/>
                </a:lnTo>
                <a:lnTo>
                  <a:pt x="2277" y="633"/>
                </a:lnTo>
                <a:lnTo>
                  <a:pt x="2281" y="637"/>
                </a:lnTo>
                <a:lnTo>
                  <a:pt x="2283" y="642"/>
                </a:lnTo>
                <a:lnTo>
                  <a:pt x="2286" y="643"/>
                </a:lnTo>
                <a:lnTo>
                  <a:pt x="2287" y="646"/>
                </a:lnTo>
                <a:lnTo>
                  <a:pt x="2287" y="646"/>
                </a:lnTo>
                <a:lnTo>
                  <a:pt x="2287" y="646"/>
                </a:lnTo>
                <a:lnTo>
                  <a:pt x="2286" y="644"/>
                </a:lnTo>
                <a:lnTo>
                  <a:pt x="2286" y="643"/>
                </a:lnTo>
                <a:lnTo>
                  <a:pt x="2283" y="642"/>
                </a:lnTo>
                <a:lnTo>
                  <a:pt x="2281" y="639"/>
                </a:lnTo>
                <a:lnTo>
                  <a:pt x="2278" y="634"/>
                </a:lnTo>
                <a:lnTo>
                  <a:pt x="2275" y="630"/>
                </a:lnTo>
                <a:lnTo>
                  <a:pt x="2272" y="625"/>
                </a:lnTo>
                <a:lnTo>
                  <a:pt x="2268" y="621"/>
                </a:lnTo>
                <a:lnTo>
                  <a:pt x="2265" y="615"/>
                </a:lnTo>
                <a:lnTo>
                  <a:pt x="2261" y="609"/>
                </a:lnTo>
                <a:lnTo>
                  <a:pt x="2256" y="603"/>
                </a:lnTo>
                <a:lnTo>
                  <a:pt x="2252" y="597"/>
                </a:lnTo>
                <a:lnTo>
                  <a:pt x="2247" y="591"/>
                </a:lnTo>
                <a:lnTo>
                  <a:pt x="2243" y="584"/>
                </a:lnTo>
                <a:lnTo>
                  <a:pt x="2239" y="578"/>
                </a:lnTo>
                <a:lnTo>
                  <a:pt x="2233" y="572"/>
                </a:lnTo>
                <a:lnTo>
                  <a:pt x="2228" y="565"/>
                </a:lnTo>
                <a:lnTo>
                  <a:pt x="2224" y="559"/>
                </a:lnTo>
                <a:lnTo>
                  <a:pt x="2219" y="553"/>
                </a:lnTo>
                <a:lnTo>
                  <a:pt x="2215" y="547"/>
                </a:lnTo>
                <a:lnTo>
                  <a:pt x="2212" y="541"/>
                </a:lnTo>
                <a:lnTo>
                  <a:pt x="2208" y="537"/>
                </a:lnTo>
                <a:lnTo>
                  <a:pt x="2205" y="531"/>
                </a:lnTo>
                <a:lnTo>
                  <a:pt x="2202" y="528"/>
                </a:lnTo>
                <a:lnTo>
                  <a:pt x="2199" y="524"/>
                </a:lnTo>
                <a:lnTo>
                  <a:pt x="2196" y="521"/>
                </a:lnTo>
                <a:lnTo>
                  <a:pt x="2194" y="518"/>
                </a:lnTo>
                <a:lnTo>
                  <a:pt x="2193" y="516"/>
                </a:lnTo>
                <a:lnTo>
                  <a:pt x="2193" y="515"/>
                </a:lnTo>
                <a:lnTo>
                  <a:pt x="2191" y="515"/>
                </a:lnTo>
                <a:lnTo>
                  <a:pt x="2209" y="536"/>
                </a:lnTo>
                <a:lnTo>
                  <a:pt x="2228" y="562"/>
                </a:lnTo>
                <a:lnTo>
                  <a:pt x="2252" y="594"/>
                </a:lnTo>
                <a:lnTo>
                  <a:pt x="2278" y="630"/>
                </a:lnTo>
                <a:lnTo>
                  <a:pt x="2306" y="671"/>
                </a:lnTo>
                <a:lnTo>
                  <a:pt x="2339" y="717"/>
                </a:lnTo>
                <a:lnTo>
                  <a:pt x="2371" y="765"/>
                </a:lnTo>
                <a:lnTo>
                  <a:pt x="2408" y="817"/>
                </a:lnTo>
                <a:lnTo>
                  <a:pt x="2445" y="873"/>
                </a:lnTo>
                <a:lnTo>
                  <a:pt x="2483" y="928"/>
                </a:lnTo>
                <a:lnTo>
                  <a:pt x="2524" y="987"/>
                </a:lnTo>
                <a:lnTo>
                  <a:pt x="2295" y="1377"/>
                </a:lnTo>
                <a:lnTo>
                  <a:pt x="2206" y="1251"/>
                </a:lnTo>
                <a:lnTo>
                  <a:pt x="2121" y="1130"/>
                </a:lnTo>
                <a:lnTo>
                  <a:pt x="2041" y="1014"/>
                </a:lnTo>
                <a:lnTo>
                  <a:pt x="1966" y="902"/>
                </a:lnTo>
                <a:lnTo>
                  <a:pt x="1895" y="796"/>
                </a:lnTo>
                <a:lnTo>
                  <a:pt x="1851" y="734"/>
                </a:lnTo>
                <a:lnTo>
                  <a:pt x="1804" y="678"/>
                </a:lnTo>
                <a:lnTo>
                  <a:pt x="1751" y="624"/>
                </a:lnTo>
                <a:lnTo>
                  <a:pt x="1695" y="575"/>
                </a:lnTo>
                <a:lnTo>
                  <a:pt x="1635" y="533"/>
                </a:lnTo>
                <a:lnTo>
                  <a:pt x="1571" y="494"/>
                </a:lnTo>
                <a:lnTo>
                  <a:pt x="1504" y="462"/>
                </a:lnTo>
                <a:lnTo>
                  <a:pt x="1433" y="435"/>
                </a:lnTo>
                <a:lnTo>
                  <a:pt x="1359" y="416"/>
                </a:lnTo>
                <a:lnTo>
                  <a:pt x="1283" y="405"/>
                </a:lnTo>
                <a:lnTo>
                  <a:pt x="1205" y="400"/>
                </a:lnTo>
                <a:lnTo>
                  <a:pt x="1194" y="400"/>
                </a:lnTo>
                <a:lnTo>
                  <a:pt x="1194" y="400"/>
                </a:lnTo>
                <a:lnTo>
                  <a:pt x="1118" y="405"/>
                </a:lnTo>
                <a:lnTo>
                  <a:pt x="1107" y="406"/>
                </a:lnTo>
                <a:lnTo>
                  <a:pt x="1026" y="419"/>
                </a:lnTo>
                <a:lnTo>
                  <a:pt x="950" y="441"/>
                </a:lnTo>
                <a:lnTo>
                  <a:pt x="878" y="469"/>
                </a:lnTo>
                <a:lnTo>
                  <a:pt x="810" y="503"/>
                </a:lnTo>
                <a:lnTo>
                  <a:pt x="745" y="544"/>
                </a:lnTo>
                <a:lnTo>
                  <a:pt x="685" y="590"/>
                </a:lnTo>
                <a:lnTo>
                  <a:pt x="630" y="643"/>
                </a:lnTo>
                <a:lnTo>
                  <a:pt x="580" y="699"/>
                </a:lnTo>
                <a:lnTo>
                  <a:pt x="536" y="759"/>
                </a:lnTo>
                <a:lnTo>
                  <a:pt x="498" y="825"/>
                </a:lnTo>
                <a:lnTo>
                  <a:pt x="465" y="895"/>
                </a:lnTo>
                <a:lnTo>
                  <a:pt x="440" y="967"/>
                </a:lnTo>
                <a:lnTo>
                  <a:pt x="420" y="1040"/>
                </a:lnTo>
                <a:lnTo>
                  <a:pt x="408" y="1118"/>
                </a:lnTo>
                <a:lnTo>
                  <a:pt x="402" y="1198"/>
                </a:lnTo>
                <a:lnTo>
                  <a:pt x="0" y="1198"/>
                </a:lnTo>
                <a:lnTo>
                  <a:pt x="6" y="1095"/>
                </a:lnTo>
                <a:lnTo>
                  <a:pt x="21" y="995"/>
                </a:lnTo>
                <a:lnTo>
                  <a:pt x="41" y="898"/>
                </a:lnTo>
                <a:lnTo>
                  <a:pt x="71" y="803"/>
                </a:lnTo>
                <a:lnTo>
                  <a:pt x="108" y="712"/>
                </a:lnTo>
                <a:lnTo>
                  <a:pt x="152" y="625"/>
                </a:lnTo>
                <a:lnTo>
                  <a:pt x="202" y="541"/>
                </a:lnTo>
                <a:lnTo>
                  <a:pt x="258" y="463"/>
                </a:lnTo>
                <a:lnTo>
                  <a:pt x="320" y="390"/>
                </a:lnTo>
                <a:lnTo>
                  <a:pt x="387" y="321"/>
                </a:lnTo>
                <a:lnTo>
                  <a:pt x="461" y="257"/>
                </a:lnTo>
                <a:lnTo>
                  <a:pt x="539" y="201"/>
                </a:lnTo>
                <a:lnTo>
                  <a:pt x="623" y="150"/>
                </a:lnTo>
                <a:lnTo>
                  <a:pt x="711" y="106"/>
                </a:lnTo>
                <a:lnTo>
                  <a:pt x="803" y="69"/>
                </a:lnTo>
                <a:lnTo>
                  <a:pt x="898" y="40"/>
                </a:lnTo>
                <a:lnTo>
                  <a:pt x="999" y="18"/>
                </a:lnTo>
                <a:lnTo>
                  <a:pt x="1102" y="4"/>
                </a:lnTo>
                <a:lnTo>
                  <a:pt x="1102" y="4"/>
                </a:lnTo>
                <a:lnTo>
                  <a:pt x="1102" y="3"/>
                </a:lnTo>
                <a:lnTo>
                  <a:pt x="1144" y="1"/>
                </a:lnTo>
                <a:lnTo>
                  <a:pt x="1158" y="0"/>
                </a:lnTo>
                <a:lnTo>
                  <a:pt x="1194" y="0"/>
                </a:lnTo>
                <a:lnTo>
                  <a:pt x="1194" y="0"/>
                </a:lnTo>
                <a:lnTo>
                  <a:pt x="1205" y="0"/>
                </a:lnTo>
                <a:close/>
              </a:path>
            </a:pathLst>
          </a:custGeom>
          <a:solidFill>
            <a:srgbClr val="B53594"/>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4" name="Freeform 71"/>
          <p:cNvSpPr>
            <a:spLocks/>
          </p:cNvSpPr>
          <p:nvPr/>
        </p:nvSpPr>
        <p:spPr bwMode="auto">
          <a:xfrm>
            <a:off x="7196097" y="2930584"/>
            <a:ext cx="1667195" cy="1094402"/>
          </a:xfrm>
          <a:custGeom>
            <a:avLst/>
            <a:gdLst>
              <a:gd name="T0" fmla="*/ 1206 w 1366"/>
              <a:gd name="T1" fmla="*/ 0 h 897"/>
              <a:gd name="T2" fmla="*/ 1366 w 1366"/>
              <a:gd name="T3" fmla="*/ 503 h 897"/>
              <a:gd name="T4" fmla="*/ 160 w 1366"/>
              <a:gd name="T5" fmla="*/ 897 h 897"/>
              <a:gd name="T6" fmla="*/ 0 w 1366"/>
              <a:gd name="T7" fmla="*/ 394 h 897"/>
              <a:gd name="T8" fmla="*/ 1206 w 1366"/>
              <a:gd name="T9" fmla="*/ 0 h 897"/>
            </a:gdLst>
            <a:ahLst/>
            <a:cxnLst>
              <a:cxn ang="0">
                <a:pos x="T0" y="T1"/>
              </a:cxn>
              <a:cxn ang="0">
                <a:pos x="T2" y="T3"/>
              </a:cxn>
              <a:cxn ang="0">
                <a:pos x="T4" y="T5"/>
              </a:cxn>
              <a:cxn ang="0">
                <a:pos x="T6" y="T7"/>
              </a:cxn>
              <a:cxn ang="0">
                <a:pos x="T8" y="T9"/>
              </a:cxn>
            </a:cxnLst>
            <a:rect l="0" t="0" r="r" b="b"/>
            <a:pathLst>
              <a:path w="1366" h="897">
                <a:moveTo>
                  <a:pt x="1206" y="0"/>
                </a:moveTo>
                <a:lnTo>
                  <a:pt x="1366" y="503"/>
                </a:lnTo>
                <a:lnTo>
                  <a:pt x="160" y="897"/>
                </a:lnTo>
                <a:lnTo>
                  <a:pt x="0" y="394"/>
                </a:lnTo>
                <a:lnTo>
                  <a:pt x="1206" y="0"/>
                </a:lnTo>
                <a:close/>
              </a:path>
            </a:pathLst>
          </a:custGeom>
          <a:solidFill>
            <a:srgbClr val="000000"/>
          </a:solidFill>
          <a:ln w="0">
            <a:solidFill>
              <a:srgbClr val="000000"/>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5" name="Freeform 72"/>
          <p:cNvSpPr>
            <a:spLocks/>
          </p:cNvSpPr>
          <p:nvPr/>
        </p:nvSpPr>
        <p:spPr bwMode="auto">
          <a:xfrm>
            <a:off x="6135819" y="2277355"/>
            <a:ext cx="3129647" cy="1735444"/>
          </a:xfrm>
          <a:custGeom>
            <a:avLst/>
            <a:gdLst>
              <a:gd name="T0" fmla="*/ 1469 w 2569"/>
              <a:gd name="T1" fmla="*/ 4 h 1424"/>
              <a:gd name="T2" fmla="*/ 1667 w 2569"/>
              <a:gd name="T3" fmla="*/ 38 h 1424"/>
              <a:gd name="T4" fmla="*/ 1856 w 2569"/>
              <a:gd name="T5" fmla="*/ 103 h 1424"/>
              <a:gd name="T6" fmla="*/ 2027 w 2569"/>
              <a:gd name="T7" fmla="*/ 199 h 1424"/>
              <a:gd name="T8" fmla="*/ 2180 w 2569"/>
              <a:gd name="T9" fmla="*/ 318 h 1424"/>
              <a:gd name="T10" fmla="*/ 2312 w 2569"/>
              <a:gd name="T11" fmla="*/ 461 h 1424"/>
              <a:gd name="T12" fmla="*/ 2420 w 2569"/>
              <a:gd name="T13" fmla="*/ 624 h 1424"/>
              <a:gd name="T14" fmla="*/ 2501 w 2569"/>
              <a:gd name="T15" fmla="*/ 803 h 1424"/>
              <a:gd name="T16" fmla="*/ 2551 w 2569"/>
              <a:gd name="T17" fmla="*/ 998 h 1424"/>
              <a:gd name="T18" fmla="*/ 2569 w 2569"/>
              <a:gd name="T19" fmla="*/ 1202 h 1424"/>
              <a:gd name="T20" fmla="*/ 2162 w 2569"/>
              <a:gd name="T21" fmla="*/ 1285 h 1424"/>
              <a:gd name="T22" fmla="*/ 2162 w 2569"/>
              <a:gd name="T23" fmla="*/ 1120 h 1424"/>
              <a:gd name="T24" fmla="*/ 2131 w 2569"/>
              <a:gd name="T25" fmla="*/ 964 h 1424"/>
              <a:gd name="T26" fmla="*/ 2069 w 2569"/>
              <a:gd name="T27" fmla="*/ 820 h 1424"/>
              <a:gd name="T28" fmla="*/ 1984 w 2569"/>
              <a:gd name="T29" fmla="*/ 692 h 1424"/>
              <a:gd name="T30" fmla="*/ 1875 w 2569"/>
              <a:gd name="T31" fmla="*/ 583 h 1424"/>
              <a:gd name="T32" fmla="*/ 1747 w 2569"/>
              <a:gd name="T33" fmla="*/ 497 h 1424"/>
              <a:gd name="T34" fmla="*/ 1603 w 2569"/>
              <a:gd name="T35" fmla="*/ 437 h 1424"/>
              <a:gd name="T36" fmla="*/ 1446 w 2569"/>
              <a:gd name="T37" fmla="*/ 405 h 1424"/>
              <a:gd name="T38" fmla="*/ 1354 w 2569"/>
              <a:gd name="T39" fmla="*/ 400 h 1424"/>
              <a:gd name="T40" fmla="*/ 1305 w 2569"/>
              <a:gd name="T41" fmla="*/ 403 h 1424"/>
              <a:gd name="T42" fmla="*/ 1283 w 2569"/>
              <a:gd name="T43" fmla="*/ 405 h 1424"/>
              <a:gd name="T44" fmla="*/ 1187 w 2569"/>
              <a:gd name="T45" fmla="*/ 419 h 1424"/>
              <a:gd name="T46" fmla="*/ 1043 w 2569"/>
              <a:gd name="T47" fmla="*/ 468 h 1424"/>
              <a:gd name="T48" fmla="*/ 913 w 2569"/>
              <a:gd name="T49" fmla="*/ 540 h 1424"/>
              <a:gd name="T50" fmla="*/ 797 w 2569"/>
              <a:gd name="T51" fmla="*/ 637 h 1424"/>
              <a:gd name="T52" fmla="*/ 697 w 2569"/>
              <a:gd name="T53" fmla="*/ 756 h 1424"/>
              <a:gd name="T54" fmla="*/ 588 w 2569"/>
              <a:gd name="T55" fmla="*/ 911 h 1424"/>
              <a:gd name="T56" fmla="*/ 469 w 2569"/>
              <a:gd name="T57" fmla="*/ 1080 h 1424"/>
              <a:gd name="T58" fmla="*/ 348 w 2569"/>
              <a:gd name="T59" fmla="*/ 1254 h 1424"/>
              <a:gd name="T60" fmla="*/ 233 w 2569"/>
              <a:gd name="T61" fmla="*/ 1424 h 1424"/>
              <a:gd name="T62" fmla="*/ 30 w 2569"/>
              <a:gd name="T63" fmla="*/ 1004 h 1424"/>
              <a:gd name="T64" fmla="*/ 80 w 2569"/>
              <a:gd name="T65" fmla="*/ 934 h 1424"/>
              <a:gd name="T66" fmla="*/ 121 w 2569"/>
              <a:gd name="T67" fmla="*/ 874 h 1424"/>
              <a:gd name="T68" fmla="*/ 159 w 2569"/>
              <a:gd name="T69" fmla="*/ 820 h 1424"/>
              <a:gd name="T70" fmla="*/ 200 w 2569"/>
              <a:gd name="T71" fmla="*/ 761 h 1424"/>
              <a:gd name="T72" fmla="*/ 249 w 2569"/>
              <a:gd name="T73" fmla="*/ 694 h 1424"/>
              <a:gd name="T74" fmla="*/ 308 w 2569"/>
              <a:gd name="T75" fmla="*/ 612 h 1424"/>
              <a:gd name="T76" fmla="*/ 382 w 2569"/>
              <a:gd name="T77" fmla="*/ 513 h 1424"/>
              <a:gd name="T78" fmla="*/ 464 w 2569"/>
              <a:gd name="T79" fmla="*/ 415 h 1424"/>
              <a:gd name="T80" fmla="*/ 561 w 2569"/>
              <a:gd name="T81" fmla="*/ 318 h 1424"/>
              <a:gd name="T82" fmla="*/ 670 w 2569"/>
              <a:gd name="T83" fmla="*/ 228 h 1424"/>
              <a:gd name="T84" fmla="*/ 794 w 2569"/>
              <a:gd name="T85" fmla="*/ 149 h 1424"/>
              <a:gd name="T86" fmla="*/ 934 w 2569"/>
              <a:gd name="T87" fmla="*/ 82 h 1424"/>
              <a:gd name="T88" fmla="*/ 1089 w 2569"/>
              <a:gd name="T89" fmla="*/ 32 h 1424"/>
              <a:gd name="T90" fmla="*/ 1261 w 2569"/>
              <a:gd name="T91" fmla="*/ 4 h 1424"/>
              <a:gd name="T92" fmla="*/ 1267 w 2569"/>
              <a:gd name="T93" fmla="*/ 3 h 1424"/>
              <a:gd name="T94" fmla="*/ 1320 w 2569"/>
              <a:gd name="T95" fmla="*/ 0 h 1424"/>
              <a:gd name="T96" fmla="*/ 1354 w 2569"/>
              <a:gd name="T97" fmla="*/ 0 h 1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69" h="1424">
                <a:moveTo>
                  <a:pt x="1364" y="0"/>
                </a:moveTo>
                <a:lnTo>
                  <a:pt x="1469" y="4"/>
                </a:lnTo>
                <a:lnTo>
                  <a:pt x="1569" y="16"/>
                </a:lnTo>
                <a:lnTo>
                  <a:pt x="1667" y="38"/>
                </a:lnTo>
                <a:lnTo>
                  <a:pt x="1763" y="68"/>
                </a:lnTo>
                <a:lnTo>
                  <a:pt x="1856" y="103"/>
                </a:lnTo>
                <a:lnTo>
                  <a:pt x="1943" y="147"/>
                </a:lnTo>
                <a:lnTo>
                  <a:pt x="2027" y="199"/>
                </a:lnTo>
                <a:lnTo>
                  <a:pt x="2106" y="254"/>
                </a:lnTo>
                <a:lnTo>
                  <a:pt x="2180" y="318"/>
                </a:lnTo>
                <a:lnTo>
                  <a:pt x="2249" y="387"/>
                </a:lnTo>
                <a:lnTo>
                  <a:pt x="2312" y="461"/>
                </a:lnTo>
                <a:lnTo>
                  <a:pt x="2370" y="540"/>
                </a:lnTo>
                <a:lnTo>
                  <a:pt x="2420" y="624"/>
                </a:lnTo>
                <a:lnTo>
                  <a:pt x="2464" y="711"/>
                </a:lnTo>
                <a:lnTo>
                  <a:pt x="2501" y="803"/>
                </a:lnTo>
                <a:lnTo>
                  <a:pt x="2529" y="899"/>
                </a:lnTo>
                <a:lnTo>
                  <a:pt x="2551" y="998"/>
                </a:lnTo>
                <a:lnTo>
                  <a:pt x="2564" y="1098"/>
                </a:lnTo>
                <a:lnTo>
                  <a:pt x="2569" y="1202"/>
                </a:lnTo>
                <a:lnTo>
                  <a:pt x="2566" y="1285"/>
                </a:lnTo>
                <a:lnTo>
                  <a:pt x="2162" y="1285"/>
                </a:lnTo>
                <a:lnTo>
                  <a:pt x="2167" y="1202"/>
                </a:lnTo>
                <a:lnTo>
                  <a:pt x="2162" y="1120"/>
                </a:lnTo>
                <a:lnTo>
                  <a:pt x="2150" y="1040"/>
                </a:lnTo>
                <a:lnTo>
                  <a:pt x="2131" y="964"/>
                </a:lnTo>
                <a:lnTo>
                  <a:pt x="2103" y="890"/>
                </a:lnTo>
                <a:lnTo>
                  <a:pt x="2069" y="820"/>
                </a:lnTo>
                <a:lnTo>
                  <a:pt x="2030" y="753"/>
                </a:lnTo>
                <a:lnTo>
                  <a:pt x="1984" y="692"/>
                </a:lnTo>
                <a:lnTo>
                  <a:pt x="1931" y="636"/>
                </a:lnTo>
                <a:lnTo>
                  <a:pt x="1875" y="583"/>
                </a:lnTo>
                <a:lnTo>
                  <a:pt x="1813" y="537"/>
                </a:lnTo>
                <a:lnTo>
                  <a:pt x="1747" y="497"/>
                </a:lnTo>
                <a:lnTo>
                  <a:pt x="1676" y="463"/>
                </a:lnTo>
                <a:lnTo>
                  <a:pt x="1603" y="437"/>
                </a:lnTo>
                <a:lnTo>
                  <a:pt x="1526" y="416"/>
                </a:lnTo>
                <a:lnTo>
                  <a:pt x="1446" y="405"/>
                </a:lnTo>
                <a:lnTo>
                  <a:pt x="1364" y="400"/>
                </a:lnTo>
                <a:lnTo>
                  <a:pt x="1354" y="400"/>
                </a:lnTo>
                <a:lnTo>
                  <a:pt x="1354" y="400"/>
                </a:lnTo>
                <a:lnTo>
                  <a:pt x="1305" y="403"/>
                </a:lnTo>
                <a:lnTo>
                  <a:pt x="1296" y="403"/>
                </a:lnTo>
                <a:lnTo>
                  <a:pt x="1283" y="405"/>
                </a:lnTo>
                <a:lnTo>
                  <a:pt x="1265" y="406"/>
                </a:lnTo>
                <a:lnTo>
                  <a:pt x="1187" y="419"/>
                </a:lnTo>
                <a:lnTo>
                  <a:pt x="1114" y="440"/>
                </a:lnTo>
                <a:lnTo>
                  <a:pt x="1043" y="468"/>
                </a:lnTo>
                <a:lnTo>
                  <a:pt x="977" y="500"/>
                </a:lnTo>
                <a:lnTo>
                  <a:pt x="913" y="540"/>
                </a:lnTo>
                <a:lnTo>
                  <a:pt x="853" y="586"/>
                </a:lnTo>
                <a:lnTo>
                  <a:pt x="797" y="637"/>
                </a:lnTo>
                <a:lnTo>
                  <a:pt x="745" y="694"/>
                </a:lnTo>
                <a:lnTo>
                  <a:pt x="697" y="756"/>
                </a:lnTo>
                <a:lnTo>
                  <a:pt x="644" y="831"/>
                </a:lnTo>
                <a:lnTo>
                  <a:pt x="588" y="911"/>
                </a:lnTo>
                <a:lnTo>
                  <a:pt x="529" y="995"/>
                </a:lnTo>
                <a:lnTo>
                  <a:pt x="469" y="1080"/>
                </a:lnTo>
                <a:lnTo>
                  <a:pt x="408" y="1167"/>
                </a:lnTo>
                <a:lnTo>
                  <a:pt x="348" y="1254"/>
                </a:lnTo>
                <a:lnTo>
                  <a:pt x="289" y="1341"/>
                </a:lnTo>
                <a:lnTo>
                  <a:pt x="233" y="1424"/>
                </a:lnTo>
                <a:lnTo>
                  <a:pt x="0" y="1046"/>
                </a:lnTo>
                <a:lnTo>
                  <a:pt x="30" y="1004"/>
                </a:lnTo>
                <a:lnTo>
                  <a:pt x="56" y="967"/>
                </a:lnTo>
                <a:lnTo>
                  <a:pt x="80" y="934"/>
                </a:lnTo>
                <a:lnTo>
                  <a:pt x="100" y="903"/>
                </a:lnTo>
                <a:lnTo>
                  <a:pt x="121" y="874"/>
                </a:lnTo>
                <a:lnTo>
                  <a:pt x="140" y="846"/>
                </a:lnTo>
                <a:lnTo>
                  <a:pt x="159" y="820"/>
                </a:lnTo>
                <a:lnTo>
                  <a:pt x="180" y="790"/>
                </a:lnTo>
                <a:lnTo>
                  <a:pt x="200" y="761"/>
                </a:lnTo>
                <a:lnTo>
                  <a:pt x="224" y="730"/>
                </a:lnTo>
                <a:lnTo>
                  <a:pt x="249" y="694"/>
                </a:lnTo>
                <a:lnTo>
                  <a:pt x="277" y="655"/>
                </a:lnTo>
                <a:lnTo>
                  <a:pt x="308" y="612"/>
                </a:lnTo>
                <a:lnTo>
                  <a:pt x="345" y="562"/>
                </a:lnTo>
                <a:lnTo>
                  <a:pt x="382" y="513"/>
                </a:lnTo>
                <a:lnTo>
                  <a:pt x="421" y="463"/>
                </a:lnTo>
                <a:lnTo>
                  <a:pt x="464" y="415"/>
                </a:lnTo>
                <a:lnTo>
                  <a:pt x="511" y="366"/>
                </a:lnTo>
                <a:lnTo>
                  <a:pt x="561" y="318"/>
                </a:lnTo>
                <a:lnTo>
                  <a:pt x="614" y="272"/>
                </a:lnTo>
                <a:lnTo>
                  <a:pt x="670" y="228"/>
                </a:lnTo>
                <a:lnTo>
                  <a:pt x="731" y="187"/>
                </a:lnTo>
                <a:lnTo>
                  <a:pt x="794" y="149"/>
                </a:lnTo>
                <a:lnTo>
                  <a:pt x="862" y="113"/>
                </a:lnTo>
                <a:lnTo>
                  <a:pt x="934" y="82"/>
                </a:lnTo>
                <a:lnTo>
                  <a:pt x="1009" y="54"/>
                </a:lnTo>
                <a:lnTo>
                  <a:pt x="1089" y="32"/>
                </a:lnTo>
                <a:lnTo>
                  <a:pt x="1172" y="15"/>
                </a:lnTo>
                <a:lnTo>
                  <a:pt x="1261" y="4"/>
                </a:lnTo>
                <a:lnTo>
                  <a:pt x="1261" y="4"/>
                </a:lnTo>
                <a:lnTo>
                  <a:pt x="1267" y="3"/>
                </a:lnTo>
                <a:lnTo>
                  <a:pt x="1302" y="1"/>
                </a:lnTo>
                <a:lnTo>
                  <a:pt x="1320" y="0"/>
                </a:lnTo>
                <a:lnTo>
                  <a:pt x="1354" y="0"/>
                </a:lnTo>
                <a:lnTo>
                  <a:pt x="1354" y="0"/>
                </a:lnTo>
                <a:lnTo>
                  <a:pt x="1364" y="0"/>
                </a:lnTo>
                <a:close/>
              </a:path>
            </a:pathLst>
          </a:custGeom>
          <a:solidFill>
            <a:srgbClr val="00BCF2"/>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6" name="Freeform 73"/>
          <p:cNvSpPr>
            <a:spLocks/>
          </p:cNvSpPr>
          <p:nvPr/>
        </p:nvSpPr>
        <p:spPr bwMode="auto">
          <a:xfrm>
            <a:off x="6179693" y="3552128"/>
            <a:ext cx="3085773" cy="1657446"/>
          </a:xfrm>
          <a:custGeom>
            <a:avLst/>
            <a:gdLst>
              <a:gd name="T0" fmla="*/ 337 w 2533"/>
              <a:gd name="T1" fmla="*/ 139 h 1360"/>
              <a:gd name="T2" fmla="*/ 524 w 2533"/>
              <a:gd name="T3" fmla="*/ 415 h 1360"/>
              <a:gd name="T4" fmla="*/ 714 w 2533"/>
              <a:gd name="T5" fmla="*/ 673 h 1360"/>
              <a:gd name="T6" fmla="*/ 764 w 2533"/>
              <a:gd name="T7" fmla="*/ 727 h 1360"/>
              <a:gd name="T8" fmla="*/ 880 w 2533"/>
              <a:gd name="T9" fmla="*/ 823 h 1360"/>
              <a:gd name="T10" fmla="*/ 1014 w 2533"/>
              <a:gd name="T11" fmla="*/ 895 h 1360"/>
              <a:gd name="T12" fmla="*/ 1160 w 2533"/>
              <a:gd name="T13" fmla="*/ 941 h 1360"/>
              <a:gd name="T14" fmla="*/ 1318 w 2533"/>
              <a:gd name="T15" fmla="*/ 958 h 1360"/>
              <a:gd name="T16" fmla="*/ 1328 w 2533"/>
              <a:gd name="T17" fmla="*/ 958 h 1360"/>
              <a:gd name="T18" fmla="*/ 1374 w 2533"/>
              <a:gd name="T19" fmla="*/ 957 h 1360"/>
              <a:gd name="T20" fmla="*/ 1537 w 2533"/>
              <a:gd name="T21" fmla="*/ 930 h 1360"/>
              <a:gd name="T22" fmla="*/ 1689 w 2533"/>
              <a:gd name="T23" fmla="*/ 873 h 1360"/>
              <a:gd name="T24" fmla="*/ 1823 w 2533"/>
              <a:gd name="T25" fmla="*/ 786 h 1360"/>
              <a:gd name="T26" fmla="*/ 1938 w 2533"/>
              <a:gd name="T27" fmla="*/ 676 h 1360"/>
              <a:gd name="T28" fmla="*/ 2029 w 2533"/>
              <a:gd name="T29" fmla="*/ 545 h 1360"/>
              <a:gd name="T30" fmla="*/ 2092 w 2533"/>
              <a:gd name="T31" fmla="*/ 398 h 1360"/>
              <a:gd name="T32" fmla="*/ 2126 w 2533"/>
              <a:gd name="T33" fmla="*/ 236 h 1360"/>
              <a:gd name="T34" fmla="*/ 2533 w 2533"/>
              <a:gd name="T35" fmla="*/ 152 h 1360"/>
              <a:gd name="T36" fmla="*/ 2515 w 2533"/>
              <a:gd name="T37" fmla="*/ 356 h 1360"/>
              <a:gd name="T38" fmla="*/ 2463 w 2533"/>
              <a:gd name="T39" fmla="*/ 551 h 1360"/>
              <a:gd name="T40" fmla="*/ 2384 w 2533"/>
              <a:gd name="T41" fmla="*/ 732 h 1360"/>
              <a:gd name="T42" fmla="*/ 2276 w 2533"/>
              <a:gd name="T43" fmla="*/ 895 h 1360"/>
              <a:gd name="T44" fmla="*/ 2144 w 2533"/>
              <a:gd name="T45" fmla="*/ 1039 h 1360"/>
              <a:gd name="T46" fmla="*/ 1991 w 2533"/>
              <a:gd name="T47" fmla="*/ 1160 h 1360"/>
              <a:gd name="T48" fmla="*/ 1820 w 2533"/>
              <a:gd name="T49" fmla="*/ 1254 h 1360"/>
              <a:gd name="T50" fmla="*/ 1631 w 2533"/>
              <a:gd name="T51" fmla="*/ 1320 h 1360"/>
              <a:gd name="T52" fmla="*/ 1433 w 2533"/>
              <a:gd name="T53" fmla="*/ 1356 h 1360"/>
              <a:gd name="T54" fmla="*/ 1318 w 2533"/>
              <a:gd name="T55" fmla="*/ 1359 h 1360"/>
              <a:gd name="T56" fmla="*/ 1220 w 2533"/>
              <a:gd name="T57" fmla="*/ 1354 h 1360"/>
              <a:gd name="T58" fmla="*/ 1032 w 2533"/>
              <a:gd name="T59" fmla="*/ 1322 h 1360"/>
              <a:gd name="T60" fmla="*/ 854 w 2533"/>
              <a:gd name="T61" fmla="*/ 1261 h 1360"/>
              <a:gd name="T62" fmla="*/ 690 w 2533"/>
              <a:gd name="T63" fmla="*/ 1178 h 1360"/>
              <a:gd name="T64" fmla="*/ 543 w 2533"/>
              <a:gd name="T65" fmla="*/ 1070 h 1360"/>
              <a:gd name="T66" fmla="*/ 418 w 2533"/>
              <a:gd name="T67" fmla="*/ 945 h 1360"/>
              <a:gd name="T68" fmla="*/ 237 w 2533"/>
              <a:gd name="T69" fmla="*/ 717 h 1360"/>
              <a:gd name="T70" fmla="*/ 72 w 2533"/>
              <a:gd name="T71" fmla="*/ 484 h 1360"/>
              <a:gd name="T72" fmla="*/ 244 w 2533"/>
              <a:gd name="T73" fmla="*/ 0 h 1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533" h="1360">
                <a:moveTo>
                  <a:pt x="244" y="0"/>
                </a:moveTo>
                <a:lnTo>
                  <a:pt x="337" y="139"/>
                </a:lnTo>
                <a:lnTo>
                  <a:pt x="430" y="278"/>
                </a:lnTo>
                <a:lnTo>
                  <a:pt x="524" y="415"/>
                </a:lnTo>
                <a:lnTo>
                  <a:pt x="618" y="548"/>
                </a:lnTo>
                <a:lnTo>
                  <a:pt x="714" y="673"/>
                </a:lnTo>
                <a:lnTo>
                  <a:pt x="714" y="673"/>
                </a:lnTo>
                <a:lnTo>
                  <a:pt x="764" y="727"/>
                </a:lnTo>
                <a:lnTo>
                  <a:pt x="820" y="777"/>
                </a:lnTo>
                <a:lnTo>
                  <a:pt x="880" y="823"/>
                </a:lnTo>
                <a:lnTo>
                  <a:pt x="945" y="861"/>
                </a:lnTo>
                <a:lnTo>
                  <a:pt x="1014" y="895"/>
                </a:lnTo>
                <a:lnTo>
                  <a:pt x="1085" y="921"/>
                </a:lnTo>
                <a:lnTo>
                  <a:pt x="1160" y="941"/>
                </a:lnTo>
                <a:lnTo>
                  <a:pt x="1238" y="954"/>
                </a:lnTo>
                <a:lnTo>
                  <a:pt x="1318" y="958"/>
                </a:lnTo>
                <a:lnTo>
                  <a:pt x="1318" y="958"/>
                </a:lnTo>
                <a:lnTo>
                  <a:pt x="1328" y="958"/>
                </a:lnTo>
                <a:lnTo>
                  <a:pt x="1362" y="957"/>
                </a:lnTo>
                <a:lnTo>
                  <a:pt x="1374" y="957"/>
                </a:lnTo>
                <a:lnTo>
                  <a:pt x="1458" y="948"/>
                </a:lnTo>
                <a:lnTo>
                  <a:pt x="1537" y="930"/>
                </a:lnTo>
                <a:lnTo>
                  <a:pt x="1615" y="905"/>
                </a:lnTo>
                <a:lnTo>
                  <a:pt x="1689" y="873"/>
                </a:lnTo>
                <a:lnTo>
                  <a:pt x="1758" y="833"/>
                </a:lnTo>
                <a:lnTo>
                  <a:pt x="1823" y="786"/>
                </a:lnTo>
                <a:lnTo>
                  <a:pt x="1883" y="733"/>
                </a:lnTo>
                <a:lnTo>
                  <a:pt x="1938" y="676"/>
                </a:lnTo>
                <a:lnTo>
                  <a:pt x="1986" y="612"/>
                </a:lnTo>
                <a:lnTo>
                  <a:pt x="2029" y="545"/>
                </a:lnTo>
                <a:lnTo>
                  <a:pt x="2064" y="473"/>
                </a:lnTo>
                <a:lnTo>
                  <a:pt x="2092" y="398"/>
                </a:lnTo>
                <a:lnTo>
                  <a:pt x="2113" y="318"/>
                </a:lnTo>
                <a:lnTo>
                  <a:pt x="2126" y="236"/>
                </a:lnTo>
                <a:lnTo>
                  <a:pt x="2131" y="152"/>
                </a:lnTo>
                <a:lnTo>
                  <a:pt x="2533" y="152"/>
                </a:lnTo>
                <a:lnTo>
                  <a:pt x="2528" y="255"/>
                </a:lnTo>
                <a:lnTo>
                  <a:pt x="2515" y="356"/>
                </a:lnTo>
                <a:lnTo>
                  <a:pt x="2493" y="455"/>
                </a:lnTo>
                <a:lnTo>
                  <a:pt x="2463" y="551"/>
                </a:lnTo>
                <a:lnTo>
                  <a:pt x="2428" y="643"/>
                </a:lnTo>
                <a:lnTo>
                  <a:pt x="2384" y="732"/>
                </a:lnTo>
                <a:lnTo>
                  <a:pt x="2334" y="815"/>
                </a:lnTo>
                <a:lnTo>
                  <a:pt x="2276" y="895"/>
                </a:lnTo>
                <a:lnTo>
                  <a:pt x="2213" y="970"/>
                </a:lnTo>
                <a:lnTo>
                  <a:pt x="2144" y="1039"/>
                </a:lnTo>
                <a:lnTo>
                  <a:pt x="2070" y="1102"/>
                </a:lnTo>
                <a:lnTo>
                  <a:pt x="1991" y="1160"/>
                </a:lnTo>
                <a:lnTo>
                  <a:pt x="1907" y="1210"/>
                </a:lnTo>
                <a:lnTo>
                  <a:pt x="1820" y="1254"/>
                </a:lnTo>
                <a:lnTo>
                  <a:pt x="1727" y="1291"/>
                </a:lnTo>
                <a:lnTo>
                  <a:pt x="1631" y="1320"/>
                </a:lnTo>
                <a:lnTo>
                  <a:pt x="1533" y="1342"/>
                </a:lnTo>
                <a:lnTo>
                  <a:pt x="1433" y="1356"/>
                </a:lnTo>
                <a:lnTo>
                  <a:pt x="1328" y="1360"/>
                </a:lnTo>
                <a:lnTo>
                  <a:pt x="1318" y="1359"/>
                </a:lnTo>
                <a:lnTo>
                  <a:pt x="1318" y="1359"/>
                </a:lnTo>
                <a:lnTo>
                  <a:pt x="1220" y="1354"/>
                </a:lnTo>
                <a:lnTo>
                  <a:pt x="1125" y="1342"/>
                </a:lnTo>
                <a:lnTo>
                  <a:pt x="1032" y="1322"/>
                </a:lnTo>
                <a:lnTo>
                  <a:pt x="941" y="1295"/>
                </a:lnTo>
                <a:lnTo>
                  <a:pt x="854" y="1261"/>
                </a:lnTo>
                <a:lnTo>
                  <a:pt x="770" y="1223"/>
                </a:lnTo>
                <a:lnTo>
                  <a:pt x="690" y="1178"/>
                </a:lnTo>
                <a:lnTo>
                  <a:pt x="614" y="1126"/>
                </a:lnTo>
                <a:lnTo>
                  <a:pt x="543" y="1070"/>
                </a:lnTo>
                <a:lnTo>
                  <a:pt x="478" y="1010"/>
                </a:lnTo>
                <a:lnTo>
                  <a:pt x="418" y="945"/>
                </a:lnTo>
                <a:lnTo>
                  <a:pt x="326" y="832"/>
                </a:lnTo>
                <a:lnTo>
                  <a:pt x="237" y="717"/>
                </a:lnTo>
                <a:lnTo>
                  <a:pt x="151" y="601"/>
                </a:lnTo>
                <a:lnTo>
                  <a:pt x="72" y="484"/>
                </a:lnTo>
                <a:lnTo>
                  <a:pt x="0" y="367"/>
                </a:lnTo>
                <a:lnTo>
                  <a:pt x="244" y="0"/>
                </a:lnTo>
                <a:close/>
              </a:path>
            </a:pathLst>
          </a:custGeom>
          <a:solidFill>
            <a:srgbClr val="FFB900"/>
          </a:solidFill>
          <a:ln w="0">
            <a:no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7" name="Freeform 74"/>
          <p:cNvSpPr>
            <a:spLocks noEditPoints="1"/>
          </p:cNvSpPr>
          <p:nvPr/>
        </p:nvSpPr>
        <p:spPr bwMode="auto">
          <a:xfrm>
            <a:off x="6031009" y="3742245"/>
            <a:ext cx="87747" cy="350988"/>
          </a:xfrm>
          <a:custGeom>
            <a:avLst/>
            <a:gdLst>
              <a:gd name="T0" fmla="*/ 9 w 70"/>
              <a:gd name="T1" fmla="*/ 249 h 289"/>
              <a:gd name="T2" fmla="*/ 38 w 70"/>
              <a:gd name="T3" fmla="*/ 259 h 289"/>
              <a:gd name="T4" fmla="*/ 29 w 70"/>
              <a:gd name="T5" fmla="*/ 289 h 289"/>
              <a:gd name="T6" fmla="*/ 0 w 70"/>
              <a:gd name="T7" fmla="*/ 278 h 289"/>
              <a:gd name="T8" fmla="*/ 9 w 70"/>
              <a:gd name="T9" fmla="*/ 249 h 289"/>
              <a:gd name="T10" fmla="*/ 22 w 70"/>
              <a:gd name="T11" fmla="*/ 189 h 289"/>
              <a:gd name="T12" fmla="*/ 53 w 70"/>
              <a:gd name="T13" fmla="*/ 194 h 289"/>
              <a:gd name="T14" fmla="*/ 45 w 70"/>
              <a:gd name="T15" fmla="*/ 225 h 289"/>
              <a:gd name="T16" fmla="*/ 15 w 70"/>
              <a:gd name="T17" fmla="*/ 219 h 289"/>
              <a:gd name="T18" fmla="*/ 22 w 70"/>
              <a:gd name="T19" fmla="*/ 189 h 289"/>
              <a:gd name="T20" fmla="*/ 31 w 70"/>
              <a:gd name="T21" fmla="*/ 125 h 289"/>
              <a:gd name="T22" fmla="*/ 62 w 70"/>
              <a:gd name="T23" fmla="*/ 130 h 289"/>
              <a:gd name="T24" fmla="*/ 59 w 70"/>
              <a:gd name="T25" fmla="*/ 162 h 289"/>
              <a:gd name="T26" fmla="*/ 28 w 70"/>
              <a:gd name="T27" fmla="*/ 158 h 289"/>
              <a:gd name="T28" fmla="*/ 31 w 70"/>
              <a:gd name="T29" fmla="*/ 125 h 289"/>
              <a:gd name="T30" fmla="*/ 37 w 70"/>
              <a:gd name="T31" fmla="*/ 63 h 289"/>
              <a:gd name="T32" fmla="*/ 68 w 70"/>
              <a:gd name="T33" fmla="*/ 65 h 289"/>
              <a:gd name="T34" fmla="*/ 68 w 70"/>
              <a:gd name="T35" fmla="*/ 81 h 289"/>
              <a:gd name="T36" fmla="*/ 66 w 70"/>
              <a:gd name="T37" fmla="*/ 97 h 289"/>
              <a:gd name="T38" fmla="*/ 35 w 70"/>
              <a:gd name="T39" fmla="*/ 94 h 289"/>
              <a:gd name="T40" fmla="*/ 35 w 70"/>
              <a:gd name="T41" fmla="*/ 81 h 289"/>
              <a:gd name="T42" fmla="*/ 37 w 70"/>
              <a:gd name="T43" fmla="*/ 63 h 289"/>
              <a:gd name="T44" fmla="*/ 38 w 70"/>
              <a:gd name="T45" fmla="*/ 0 h 289"/>
              <a:gd name="T46" fmla="*/ 70 w 70"/>
              <a:gd name="T47" fmla="*/ 0 h 289"/>
              <a:gd name="T48" fmla="*/ 70 w 70"/>
              <a:gd name="T49" fmla="*/ 33 h 289"/>
              <a:gd name="T50" fmla="*/ 38 w 70"/>
              <a:gd name="T51" fmla="*/ 33 h 289"/>
              <a:gd name="T52" fmla="*/ 38 w 70"/>
              <a:gd name="T53"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 h="289">
                <a:moveTo>
                  <a:pt x="9" y="249"/>
                </a:moveTo>
                <a:lnTo>
                  <a:pt x="38" y="259"/>
                </a:lnTo>
                <a:lnTo>
                  <a:pt x="29" y="289"/>
                </a:lnTo>
                <a:lnTo>
                  <a:pt x="0" y="278"/>
                </a:lnTo>
                <a:lnTo>
                  <a:pt x="9" y="249"/>
                </a:lnTo>
                <a:close/>
                <a:moveTo>
                  <a:pt x="22" y="189"/>
                </a:moveTo>
                <a:lnTo>
                  <a:pt x="53" y="194"/>
                </a:lnTo>
                <a:lnTo>
                  <a:pt x="45" y="225"/>
                </a:lnTo>
                <a:lnTo>
                  <a:pt x="15" y="219"/>
                </a:lnTo>
                <a:lnTo>
                  <a:pt x="22" y="189"/>
                </a:lnTo>
                <a:close/>
                <a:moveTo>
                  <a:pt x="31" y="125"/>
                </a:moveTo>
                <a:lnTo>
                  <a:pt x="62" y="130"/>
                </a:lnTo>
                <a:lnTo>
                  <a:pt x="59" y="162"/>
                </a:lnTo>
                <a:lnTo>
                  <a:pt x="28" y="158"/>
                </a:lnTo>
                <a:lnTo>
                  <a:pt x="31" y="125"/>
                </a:lnTo>
                <a:close/>
                <a:moveTo>
                  <a:pt x="37" y="63"/>
                </a:moveTo>
                <a:lnTo>
                  <a:pt x="68" y="65"/>
                </a:lnTo>
                <a:lnTo>
                  <a:pt x="68" y="81"/>
                </a:lnTo>
                <a:lnTo>
                  <a:pt x="66" y="97"/>
                </a:lnTo>
                <a:lnTo>
                  <a:pt x="35" y="94"/>
                </a:lnTo>
                <a:lnTo>
                  <a:pt x="35" y="81"/>
                </a:lnTo>
                <a:lnTo>
                  <a:pt x="37" y="63"/>
                </a:lnTo>
                <a:close/>
                <a:moveTo>
                  <a:pt x="38" y="0"/>
                </a:moveTo>
                <a:lnTo>
                  <a:pt x="70" y="0"/>
                </a:lnTo>
                <a:lnTo>
                  <a:pt x="70" y="33"/>
                </a:lnTo>
                <a:lnTo>
                  <a:pt x="38" y="33"/>
                </a:lnTo>
                <a:lnTo>
                  <a:pt x="38" y="0"/>
                </a:lnTo>
                <a:close/>
              </a:path>
            </a:pathLst>
          </a:custGeom>
          <a:solidFill>
            <a:srgbClr val="4206F8"/>
          </a:solidFill>
          <a:ln w="0">
            <a:solidFill>
              <a:srgbClr val="4206F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8" name="Freeform 75"/>
          <p:cNvSpPr>
            <a:spLocks/>
          </p:cNvSpPr>
          <p:nvPr/>
        </p:nvSpPr>
        <p:spPr bwMode="auto">
          <a:xfrm>
            <a:off x="5528902" y="3393693"/>
            <a:ext cx="877471" cy="811663"/>
          </a:xfrm>
          <a:custGeom>
            <a:avLst/>
            <a:gdLst>
              <a:gd name="T0" fmla="*/ 626 w 721"/>
              <a:gd name="T1" fmla="*/ 0 h 667"/>
              <a:gd name="T2" fmla="*/ 651 w 721"/>
              <a:gd name="T3" fmla="*/ 2 h 667"/>
              <a:gd name="T4" fmla="*/ 679 w 721"/>
              <a:gd name="T5" fmla="*/ 9 h 667"/>
              <a:gd name="T6" fmla="*/ 709 w 721"/>
              <a:gd name="T7" fmla="*/ 24 h 667"/>
              <a:gd name="T8" fmla="*/ 715 w 721"/>
              <a:gd name="T9" fmla="*/ 31 h 667"/>
              <a:gd name="T10" fmla="*/ 719 w 721"/>
              <a:gd name="T11" fmla="*/ 44 h 667"/>
              <a:gd name="T12" fmla="*/ 721 w 721"/>
              <a:gd name="T13" fmla="*/ 61 h 667"/>
              <a:gd name="T14" fmla="*/ 721 w 721"/>
              <a:gd name="T15" fmla="*/ 77 h 667"/>
              <a:gd name="T16" fmla="*/ 719 w 721"/>
              <a:gd name="T17" fmla="*/ 93 h 667"/>
              <a:gd name="T18" fmla="*/ 718 w 721"/>
              <a:gd name="T19" fmla="*/ 108 h 667"/>
              <a:gd name="T20" fmla="*/ 716 w 721"/>
              <a:gd name="T21" fmla="*/ 116 h 667"/>
              <a:gd name="T22" fmla="*/ 716 w 721"/>
              <a:gd name="T23" fmla="*/ 121 h 667"/>
              <a:gd name="T24" fmla="*/ 563 w 721"/>
              <a:gd name="T25" fmla="*/ 667 h 667"/>
              <a:gd name="T26" fmla="*/ 559 w 721"/>
              <a:gd name="T27" fmla="*/ 665 h 667"/>
              <a:gd name="T28" fmla="*/ 545 w 721"/>
              <a:gd name="T29" fmla="*/ 664 h 667"/>
              <a:gd name="T30" fmla="*/ 525 w 721"/>
              <a:gd name="T31" fmla="*/ 661 h 667"/>
              <a:gd name="T32" fmla="*/ 498 w 721"/>
              <a:gd name="T33" fmla="*/ 657 h 667"/>
              <a:gd name="T34" fmla="*/ 466 w 721"/>
              <a:gd name="T35" fmla="*/ 651 h 667"/>
              <a:gd name="T36" fmla="*/ 430 w 721"/>
              <a:gd name="T37" fmla="*/ 645 h 667"/>
              <a:gd name="T38" fmla="*/ 392 w 721"/>
              <a:gd name="T39" fmla="*/ 637 h 667"/>
              <a:gd name="T40" fmla="*/ 352 w 721"/>
              <a:gd name="T41" fmla="*/ 630 h 667"/>
              <a:gd name="T42" fmla="*/ 314 w 721"/>
              <a:gd name="T43" fmla="*/ 621 h 667"/>
              <a:gd name="T44" fmla="*/ 276 w 721"/>
              <a:gd name="T45" fmla="*/ 612 h 667"/>
              <a:gd name="T46" fmla="*/ 239 w 721"/>
              <a:gd name="T47" fmla="*/ 604 h 667"/>
              <a:gd name="T48" fmla="*/ 208 w 721"/>
              <a:gd name="T49" fmla="*/ 595 h 667"/>
              <a:gd name="T50" fmla="*/ 180 w 721"/>
              <a:gd name="T51" fmla="*/ 584 h 667"/>
              <a:gd name="T52" fmla="*/ 159 w 721"/>
              <a:gd name="T53" fmla="*/ 574 h 667"/>
              <a:gd name="T54" fmla="*/ 115 w 721"/>
              <a:gd name="T55" fmla="*/ 548 h 667"/>
              <a:gd name="T56" fmla="*/ 81 w 721"/>
              <a:gd name="T57" fmla="*/ 523 h 667"/>
              <a:gd name="T58" fmla="*/ 53 w 721"/>
              <a:gd name="T59" fmla="*/ 501 h 667"/>
              <a:gd name="T60" fmla="*/ 33 w 721"/>
              <a:gd name="T61" fmla="*/ 480 h 667"/>
              <a:gd name="T62" fmla="*/ 20 w 721"/>
              <a:gd name="T63" fmla="*/ 462 h 667"/>
              <a:gd name="T64" fmla="*/ 9 w 721"/>
              <a:gd name="T65" fmla="*/ 448 h 667"/>
              <a:gd name="T66" fmla="*/ 3 w 721"/>
              <a:gd name="T67" fmla="*/ 436 h 667"/>
              <a:gd name="T68" fmla="*/ 0 w 721"/>
              <a:gd name="T69" fmla="*/ 430 h 667"/>
              <a:gd name="T70" fmla="*/ 0 w 721"/>
              <a:gd name="T71" fmla="*/ 427 h 667"/>
              <a:gd name="T72" fmla="*/ 59 w 721"/>
              <a:gd name="T73" fmla="*/ 75 h 667"/>
              <a:gd name="T74" fmla="*/ 64 w 721"/>
              <a:gd name="T75" fmla="*/ 77 h 667"/>
              <a:gd name="T76" fmla="*/ 76 w 721"/>
              <a:gd name="T77" fmla="*/ 80 h 667"/>
              <a:gd name="T78" fmla="*/ 95 w 721"/>
              <a:gd name="T79" fmla="*/ 86 h 667"/>
              <a:gd name="T80" fmla="*/ 121 w 721"/>
              <a:gd name="T81" fmla="*/ 91 h 667"/>
              <a:gd name="T82" fmla="*/ 152 w 721"/>
              <a:gd name="T83" fmla="*/ 100 h 667"/>
              <a:gd name="T84" fmla="*/ 187 w 721"/>
              <a:gd name="T85" fmla="*/ 109 h 667"/>
              <a:gd name="T86" fmla="*/ 226 w 721"/>
              <a:gd name="T87" fmla="*/ 118 h 667"/>
              <a:gd name="T88" fmla="*/ 267 w 721"/>
              <a:gd name="T89" fmla="*/ 128 h 667"/>
              <a:gd name="T90" fmla="*/ 289 w 721"/>
              <a:gd name="T91" fmla="*/ 130 h 667"/>
              <a:gd name="T92" fmla="*/ 310 w 721"/>
              <a:gd name="T93" fmla="*/ 128 h 667"/>
              <a:gd name="T94" fmla="*/ 327 w 721"/>
              <a:gd name="T95" fmla="*/ 124 h 667"/>
              <a:gd name="T96" fmla="*/ 342 w 721"/>
              <a:gd name="T97" fmla="*/ 118 h 667"/>
              <a:gd name="T98" fmla="*/ 386 w 721"/>
              <a:gd name="T99" fmla="*/ 100 h 667"/>
              <a:gd name="T100" fmla="*/ 430 w 721"/>
              <a:gd name="T101" fmla="*/ 83 h 667"/>
              <a:gd name="T102" fmla="*/ 472 w 721"/>
              <a:gd name="T103" fmla="*/ 64 h 667"/>
              <a:gd name="T104" fmla="*/ 511 w 721"/>
              <a:gd name="T105" fmla="*/ 44 h 667"/>
              <a:gd name="T106" fmla="*/ 547 w 721"/>
              <a:gd name="T107" fmla="*/ 27 h 667"/>
              <a:gd name="T108" fmla="*/ 576 w 721"/>
              <a:gd name="T109" fmla="*/ 13 h 667"/>
              <a:gd name="T110" fmla="*/ 601 w 721"/>
              <a:gd name="T111" fmla="*/ 5 h 667"/>
              <a:gd name="T112" fmla="*/ 626 w 721"/>
              <a:gd name="T113" fmla="*/ 0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7">
                <a:moveTo>
                  <a:pt x="626" y="0"/>
                </a:moveTo>
                <a:lnTo>
                  <a:pt x="651" y="2"/>
                </a:lnTo>
                <a:lnTo>
                  <a:pt x="679" y="9"/>
                </a:lnTo>
                <a:lnTo>
                  <a:pt x="709" y="24"/>
                </a:lnTo>
                <a:lnTo>
                  <a:pt x="715" y="31"/>
                </a:lnTo>
                <a:lnTo>
                  <a:pt x="719" y="44"/>
                </a:lnTo>
                <a:lnTo>
                  <a:pt x="721" y="61"/>
                </a:lnTo>
                <a:lnTo>
                  <a:pt x="721" y="77"/>
                </a:lnTo>
                <a:lnTo>
                  <a:pt x="719" y="93"/>
                </a:lnTo>
                <a:lnTo>
                  <a:pt x="718" y="108"/>
                </a:lnTo>
                <a:lnTo>
                  <a:pt x="716" y="116"/>
                </a:lnTo>
                <a:lnTo>
                  <a:pt x="716" y="121"/>
                </a:lnTo>
                <a:lnTo>
                  <a:pt x="563" y="667"/>
                </a:lnTo>
                <a:lnTo>
                  <a:pt x="559" y="665"/>
                </a:lnTo>
                <a:lnTo>
                  <a:pt x="545" y="664"/>
                </a:lnTo>
                <a:lnTo>
                  <a:pt x="525" y="661"/>
                </a:lnTo>
                <a:lnTo>
                  <a:pt x="498" y="657"/>
                </a:lnTo>
                <a:lnTo>
                  <a:pt x="466" y="651"/>
                </a:lnTo>
                <a:lnTo>
                  <a:pt x="430" y="645"/>
                </a:lnTo>
                <a:lnTo>
                  <a:pt x="392" y="637"/>
                </a:lnTo>
                <a:lnTo>
                  <a:pt x="352" y="630"/>
                </a:lnTo>
                <a:lnTo>
                  <a:pt x="314" y="621"/>
                </a:lnTo>
                <a:lnTo>
                  <a:pt x="276" y="612"/>
                </a:lnTo>
                <a:lnTo>
                  <a:pt x="239" y="604"/>
                </a:lnTo>
                <a:lnTo>
                  <a:pt x="208" y="595"/>
                </a:lnTo>
                <a:lnTo>
                  <a:pt x="180" y="584"/>
                </a:lnTo>
                <a:lnTo>
                  <a:pt x="159" y="574"/>
                </a:lnTo>
                <a:lnTo>
                  <a:pt x="115" y="548"/>
                </a:lnTo>
                <a:lnTo>
                  <a:pt x="81" y="523"/>
                </a:lnTo>
                <a:lnTo>
                  <a:pt x="53" y="501"/>
                </a:lnTo>
                <a:lnTo>
                  <a:pt x="33" y="480"/>
                </a:lnTo>
                <a:lnTo>
                  <a:pt x="20" y="462"/>
                </a:lnTo>
                <a:lnTo>
                  <a:pt x="9" y="448"/>
                </a:lnTo>
                <a:lnTo>
                  <a:pt x="3" y="436"/>
                </a:lnTo>
                <a:lnTo>
                  <a:pt x="0" y="430"/>
                </a:lnTo>
                <a:lnTo>
                  <a:pt x="0" y="427"/>
                </a:lnTo>
                <a:lnTo>
                  <a:pt x="59" y="75"/>
                </a:lnTo>
                <a:lnTo>
                  <a:pt x="64" y="77"/>
                </a:lnTo>
                <a:lnTo>
                  <a:pt x="76" y="80"/>
                </a:lnTo>
                <a:lnTo>
                  <a:pt x="95" y="86"/>
                </a:lnTo>
                <a:lnTo>
                  <a:pt x="121" y="91"/>
                </a:lnTo>
                <a:lnTo>
                  <a:pt x="152" y="100"/>
                </a:lnTo>
                <a:lnTo>
                  <a:pt x="187" y="109"/>
                </a:lnTo>
                <a:lnTo>
                  <a:pt x="226" y="118"/>
                </a:lnTo>
                <a:lnTo>
                  <a:pt x="267" y="128"/>
                </a:lnTo>
                <a:lnTo>
                  <a:pt x="289" y="130"/>
                </a:lnTo>
                <a:lnTo>
                  <a:pt x="310" y="128"/>
                </a:lnTo>
                <a:lnTo>
                  <a:pt x="327" y="124"/>
                </a:lnTo>
                <a:lnTo>
                  <a:pt x="342" y="118"/>
                </a:lnTo>
                <a:lnTo>
                  <a:pt x="386" y="100"/>
                </a:lnTo>
                <a:lnTo>
                  <a:pt x="430" y="83"/>
                </a:lnTo>
                <a:lnTo>
                  <a:pt x="472" y="64"/>
                </a:lnTo>
                <a:lnTo>
                  <a:pt x="511" y="44"/>
                </a:lnTo>
                <a:lnTo>
                  <a:pt x="547" y="27"/>
                </a:lnTo>
                <a:lnTo>
                  <a:pt x="576" y="13"/>
                </a:lnTo>
                <a:lnTo>
                  <a:pt x="601" y="5"/>
                </a:lnTo>
                <a:lnTo>
                  <a:pt x="626"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19" name="Freeform 76"/>
          <p:cNvSpPr>
            <a:spLocks/>
          </p:cNvSpPr>
          <p:nvPr/>
        </p:nvSpPr>
        <p:spPr bwMode="auto">
          <a:xfrm>
            <a:off x="5258348" y="3410756"/>
            <a:ext cx="460673" cy="697103"/>
          </a:xfrm>
          <a:custGeom>
            <a:avLst/>
            <a:gdLst>
              <a:gd name="T0" fmla="*/ 161 w 379"/>
              <a:gd name="T1" fmla="*/ 0 h 572"/>
              <a:gd name="T2" fmla="*/ 379 w 379"/>
              <a:gd name="T3" fmla="*/ 69 h 572"/>
              <a:gd name="T4" fmla="*/ 217 w 379"/>
              <a:gd name="T5" fmla="*/ 572 h 572"/>
              <a:gd name="T6" fmla="*/ 0 w 379"/>
              <a:gd name="T7" fmla="*/ 503 h 572"/>
              <a:gd name="T8" fmla="*/ 161 w 379"/>
              <a:gd name="T9" fmla="*/ 0 h 572"/>
            </a:gdLst>
            <a:ahLst/>
            <a:cxnLst>
              <a:cxn ang="0">
                <a:pos x="T0" y="T1"/>
              </a:cxn>
              <a:cxn ang="0">
                <a:pos x="T2" y="T3"/>
              </a:cxn>
              <a:cxn ang="0">
                <a:pos x="T4" y="T5"/>
              </a:cxn>
              <a:cxn ang="0">
                <a:pos x="T6" y="T7"/>
              </a:cxn>
              <a:cxn ang="0">
                <a:pos x="T8" y="T9"/>
              </a:cxn>
            </a:cxnLst>
            <a:rect l="0" t="0" r="r" b="b"/>
            <a:pathLst>
              <a:path w="379" h="572">
                <a:moveTo>
                  <a:pt x="161" y="0"/>
                </a:moveTo>
                <a:lnTo>
                  <a:pt x="379" y="69"/>
                </a:lnTo>
                <a:lnTo>
                  <a:pt x="217" y="572"/>
                </a:lnTo>
                <a:lnTo>
                  <a:pt x="0" y="503"/>
                </a:lnTo>
                <a:lnTo>
                  <a:pt x="161" y="0"/>
                </a:lnTo>
                <a:close/>
              </a:path>
            </a:pathLst>
          </a:custGeom>
          <a:solidFill>
            <a:srgbClr val="D2C8BE"/>
          </a:solidFill>
          <a:ln w="0">
            <a:solidFill>
              <a:srgbClr val="D2C8B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0" name="Freeform 77"/>
          <p:cNvSpPr>
            <a:spLocks/>
          </p:cNvSpPr>
          <p:nvPr/>
        </p:nvSpPr>
        <p:spPr bwMode="auto">
          <a:xfrm>
            <a:off x="5382656" y="3854367"/>
            <a:ext cx="104810" cy="107246"/>
          </a:xfrm>
          <a:custGeom>
            <a:avLst/>
            <a:gdLst>
              <a:gd name="T0" fmla="*/ 39 w 87"/>
              <a:gd name="T1" fmla="*/ 0 h 87"/>
              <a:gd name="T2" fmla="*/ 57 w 87"/>
              <a:gd name="T3" fmla="*/ 3 h 87"/>
              <a:gd name="T4" fmla="*/ 72 w 87"/>
              <a:gd name="T5" fmla="*/ 10 h 87"/>
              <a:gd name="T6" fmla="*/ 82 w 87"/>
              <a:gd name="T7" fmla="*/ 23 h 87"/>
              <a:gd name="T8" fmla="*/ 87 w 87"/>
              <a:gd name="T9" fmla="*/ 40 h 87"/>
              <a:gd name="T10" fmla="*/ 85 w 87"/>
              <a:gd name="T11" fmla="*/ 57 h 87"/>
              <a:gd name="T12" fmla="*/ 76 w 87"/>
              <a:gd name="T13" fmla="*/ 72 h 87"/>
              <a:gd name="T14" fmla="*/ 63 w 87"/>
              <a:gd name="T15" fmla="*/ 82 h 87"/>
              <a:gd name="T16" fmla="*/ 47 w 87"/>
              <a:gd name="T17" fmla="*/ 87 h 87"/>
              <a:gd name="T18" fmla="*/ 31 w 87"/>
              <a:gd name="T19" fmla="*/ 85 h 87"/>
              <a:gd name="T20" fmla="*/ 14 w 87"/>
              <a:gd name="T21" fmla="*/ 76 h 87"/>
              <a:gd name="T22" fmla="*/ 4 w 87"/>
              <a:gd name="T23" fmla="*/ 63 h 87"/>
              <a:gd name="T24" fmla="*/ 0 w 87"/>
              <a:gd name="T25" fmla="*/ 47 h 87"/>
              <a:gd name="T26" fmla="*/ 3 w 87"/>
              <a:gd name="T27" fmla="*/ 31 h 87"/>
              <a:gd name="T28" fmla="*/ 10 w 87"/>
              <a:gd name="T29" fmla="*/ 15 h 87"/>
              <a:gd name="T30" fmla="*/ 23 w 87"/>
              <a:gd name="T31" fmla="*/ 4 h 87"/>
              <a:gd name="T32" fmla="*/ 39 w 87"/>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87">
                <a:moveTo>
                  <a:pt x="39" y="0"/>
                </a:moveTo>
                <a:lnTo>
                  <a:pt x="57" y="3"/>
                </a:lnTo>
                <a:lnTo>
                  <a:pt x="72" y="10"/>
                </a:lnTo>
                <a:lnTo>
                  <a:pt x="82" y="23"/>
                </a:lnTo>
                <a:lnTo>
                  <a:pt x="87" y="40"/>
                </a:lnTo>
                <a:lnTo>
                  <a:pt x="85" y="57"/>
                </a:lnTo>
                <a:lnTo>
                  <a:pt x="76" y="72"/>
                </a:lnTo>
                <a:lnTo>
                  <a:pt x="63" y="82"/>
                </a:lnTo>
                <a:lnTo>
                  <a:pt x="47" y="87"/>
                </a:lnTo>
                <a:lnTo>
                  <a:pt x="31" y="85"/>
                </a:lnTo>
                <a:lnTo>
                  <a:pt x="14" y="76"/>
                </a:lnTo>
                <a:lnTo>
                  <a:pt x="4" y="63"/>
                </a:lnTo>
                <a:lnTo>
                  <a:pt x="0" y="47"/>
                </a:lnTo>
                <a:lnTo>
                  <a:pt x="3" y="31"/>
                </a:lnTo>
                <a:lnTo>
                  <a:pt x="10" y="15"/>
                </a:lnTo>
                <a:lnTo>
                  <a:pt x="23" y="4"/>
                </a:lnTo>
                <a:lnTo>
                  <a:pt x="3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1" name="Freeform 78"/>
          <p:cNvSpPr>
            <a:spLocks/>
          </p:cNvSpPr>
          <p:nvPr/>
        </p:nvSpPr>
        <p:spPr bwMode="auto">
          <a:xfrm>
            <a:off x="5916452" y="3393693"/>
            <a:ext cx="1191897" cy="811663"/>
          </a:xfrm>
          <a:custGeom>
            <a:avLst/>
            <a:gdLst>
              <a:gd name="T0" fmla="*/ 377 w 979"/>
              <a:gd name="T1" fmla="*/ 5 h 667"/>
              <a:gd name="T2" fmla="*/ 432 w 979"/>
              <a:gd name="T3" fmla="*/ 27 h 667"/>
              <a:gd name="T4" fmla="*/ 507 w 979"/>
              <a:gd name="T5" fmla="*/ 64 h 667"/>
              <a:gd name="T6" fmla="*/ 592 w 979"/>
              <a:gd name="T7" fmla="*/ 100 h 667"/>
              <a:gd name="T8" fmla="*/ 652 w 979"/>
              <a:gd name="T9" fmla="*/ 124 h 667"/>
              <a:gd name="T10" fmla="*/ 689 w 979"/>
              <a:gd name="T11" fmla="*/ 130 h 667"/>
              <a:gd name="T12" fmla="*/ 753 w 979"/>
              <a:gd name="T13" fmla="*/ 118 h 667"/>
              <a:gd name="T14" fmla="*/ 826 w 979"/>
              <a:gd name="T15" fmla="*/ 100 h 667"/>
              <a:gd name="T16" fmla="*/ 884 w 979"/>
              <a:gd name="T17" fmla="*/ 86 h 667"/>
              <a:gd name="T18" fmla="*/ 915 w 979"/>
              <a:gd name="T19" fmla="*/ 77 h 667"/>
              <a:gd name="T20" fmla="*/ 979 w 979"/>
              <a:gd name="T21" fmla="*/ 427 h 667"/>
              <a:gd name="T22" fmla="*/ 971 w 979"/>
              <a:gd name="T23" fmla="*/ 437 h 667"/>
              <a:gd name="T24" fmla="*/ 947 w 979"/>
              <a:gd name="T25" fmla="*/ 465 h 667"/>
              <a:gd name="T26" fmla="*/ 912 w 979"/>
              <a:gd name="T27" fmla="*/ 502 h 667"/>
              <a:gd name="T28" fmla="*/ 862 w 979"/>
              <a:gd name="T29" fmla="*/ 540 h 667"/>
              <a:gd name="T30" fmla="*/ 803 w 979"/>
              <a:gd name="T31" fmla="*/ 571 h 667"/>
              <a:gd name="T32" fmla="*/ 745 w 979"/>
              <a:gd name="T33" fmla="*/ 590 h 667"/>
              <a:gd name="T34" fmla="*/ 683 w 979"/>
              <a:gd name="T35" fmla="*/ 605 h 667"/>
              <a:gd name="T36" fmla="*/ 611 w 979"/>
              <a:gd name="T37" fmla="*/ 623 h 667"/>
              <a:gd name="T38" fmla="*/ 541 w 979"/>
              <a:gd name="T39" fmla="*/ 639 h 667"/>
              <a:gd name="T40" fmla="*/ 477 w 979"/>
              <a:gd name="T41" fmla="*/ 654 h 667"/>
              <a:gd name="T42" fmla="*/ 433 w 979"/>
              <a:gd name="T43" fmla="*/ 662 h 667"/>
              <a:gd name="T44" fmla="*/ 415 w 979"/>
              <a:gd name="T45" fmla="*/ 667 h 667"/>
              <a:gd name="T46" fmla="*/ 321 w 979"/>
              <a:gd name="T47" fmla="*/ 161 h 667"/>
              <a:gd name="T48" fmla="*/ 296 w 979"/>
              <a:gd name="T49" fmla="*/ 174 h 667"/>
              <a:gd name="T50" fmla="*/ 250 w 979"/>
              <a:gd name="T51" fmla="*/ 194 h 667"/>
              <a:gd name="T52" fmla="*/ 194 w 979"/>
              <a:gd name="T53" fmla="*/ 221 h 667"/>
              <a:gd name="T54" fmla="*/ 133 w 979"/>
              <a:gd name="T55" fmla="*/ 247 h 667"/>
              <a:gd name="T56" fmla="*/ 87 w 979"/>
              <a:gd name="T57" fmla="*/ 255 h 667"/>
              <a:gd name="T58" fmla="*/ 50 w 979"/>
              <a:gd name="T59" fmla="*/ 242 h 667"/>
              <a:gd name="T60" fmla="*/ 25 w 979"/>
              <a:gd name="T61" fmla="*/ 218 h 667"/>
              <a:gd name="T62" fmla="*/ 9 w 979"/>
              <a:gd name="T63" fmla="*/ 192 h 667"/>
              <a:gd name="T64" fmla="*/ 2 w 979"/>
              <a:gd name="T65" fmla="*/ 174 h 667"/>
              <a:gd name="T66" fmla="*/ 3 w 979"/>
              <a:gd name="T67" fmla="*/ 169 h 667"/>
              <a:gd name="T68" fmla="*/ 27 w 979"/>
              <a:gd name="T69" fmla="*/ 156 h 667"/>
              <a:gd name="T70" fmla="*/ 68 w 979"/>
              <a:gd name="T71" fmla="*/ 134 h 667"/>
              <a:gd name="T72" fmla="*/ 121 w 979"/>
              <a:gd name="T73" fmla="*/ 106 h 667"/>
              <a:gd name="T74" fmla="*/ 175 w 979"/>
              <a:gd name="T75" fmla="*/ 77 h 667"/>
              <a:gd name="T76" fmla="*/ 227 w 979"/>
              <a:gd name="T77" fmla="*/ 47 h 667"/>
              <a:gd name="T78" fmla="*/ 270 w 979"/>
              <a:gd name="T79" fmla="*/ 24 h 667"/>
              <a:gd name="T80" fmla="*/ 327 w 979"/>
              <a:gd name="T81" fmla="*/ 2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79" h="667">
                <a:moveTo>
                  <a:pt x="354" y="0"/>
                </a:moveTo>
                <a:lnTo>
                  <a:pt x="377" y="5"/>
                </a:lnTo>
                <a:lnTo>
                  <a:pt x="402" y="13"/>
                </a:lnTo>
                <a:lnTo>
                  <a:pt x="432" y="27"/>
                </a:lnTo>
                <a:lnTo>
                  <a:pt x="467" y="44"/>
                </a:lnTo>
                <a:lnTo>
                  <a:pt x="507" y="64"/>
                </a:lnTo>
                <a:lnTo>
                  <a:pt x="549" y="83"/>
                </a:lnTo>
                <a:lnTo>
                  <a:pt x="592" y="100"/>
                </a:lnTo>
                <a:lnTo>
                  <a:pt x="636" y="118"/>
                </a:lnTo>
                <a:lnTo>
                  <a:pt x="652" y="124"/>
                </a:lnTo>
                <a:lnTo>
                  <a:pt x="669" y="128"/>
                </a:lnTo>
                <a:lnTo>
                  <a:pt x="689" y="130"/>
                </a:lnTo>
                <a:lnTo>
                  <a:pt x="711" y="128"/>
                </a:lnTo>
                <a:lnTo>
                  <a:pt x="753" y="118"/>
                </a:lnTo>
                <a:lnTo>
                  <a:pt x="791" y="109"/>
                </a:lnTo>
                <a:lnTo>
                  <a:pt x="826" y="100"/>
                </a:lnTo>
                <a:lnTo>
                  <a:pt x="857" y="91"/>
                </a:lnTo>
                <a:lnTo>
                  <a:pt x="884" y="86"/>
                </a:lnTo>
                <a:lnTo>
                  <a:pt x="903" y="80"/>
                </a:lnTo>
                <a:lnTo>
                  <a:pt x="915" y="77"/>
                </a:lnTo>
                <a:lnTo>
                  <a:pt x="919" y="75"/>
                </a:lnTo>
                <a:lnTo>
                  <a:pt x="979" y="427"/>
                </a:lnTo>
                <a:lnTo>
                  <a:pt x="976" y="430"/>
                </a:lnTo>
                <a:lnTo>
                  <a:pt x="971" y="437"/>
                </a:lnTo>
                <a:lnTo>
                  <a:pt x="960" y="449"/>
                </a:lnTo>
                <a:lnTo>
                  <a:pt x="947" y="465"/>
                </a:lnTo>
                <a:lnTo>
                  <a:pt x="931" y="483"/>
                </a:lnTo>
                <a:lnTo>
                  <a:pt x="912" y="502"/>
                </a:lnTo>
                <a:lnTo>
                  <a:pt x="888" y="521"/>
                </a:lnTo>
                <a:lnTo>
                  <a:pt x="862" y="540"/>
                </a:lnTo>
                <a:lnTo>
                  <a:pt x="834" y="557"/>
                </a:lnTo>
                <a:lnTo>
                  <a:pt x="803" y="571"/>
                </a:lnTo>
                <a:lnTo>
                  <a:pt x="770" y="583"/>
                </a:lnTo>
                <a:lnTo>
                  <a:pt x="745" y="590"/>
                </a:lnTo>
                <a:lnTo>
                  <a:pt x="716" y="598"/>
                </a:lnTo>
                <a:lnTo>
                  <a:pt x="683" y="605"/>
                </a:lnTo>
                <a:lnTo>
                  <a:pt x="648" y="614"/>
                </a:lnTo>
                <a:lnTo>
                  <a:pt x="611" y="623"/>
                </a:lnTo>
                <a:lnTo>
                  <a:pt x="576" y="630"/>
                </a:lnTo>
                <a:lnTo>
                  <a:pt x="541" y="639"/>
                </a:lnTo>
                <a:lnTo>
                  <a:pt x="507" y="646"/>
                </a:lnTo>
                <a:lnTo>
                  <a:pt x="477" y="654"/>
                </a:lnTo>
                <a:lnTo>
                  <a:pt x="452" y="658"/>
                </a:lnTo>
                <a:lnTo>
                  <a:pt x="433" y="662"/>
                </a:lnTo>
                <a:lnTo>
                  <a:pt x="420" y="665"/>
                </a:lnTo>
                <a:lnTo>
                  <a:pt x="415" y="667"/>
                </a:lnTo>
                <a:lnTo>
                  <a:pt x="324" y="159"/>
                </a:lnTo>
                <a:lnTo>
                  <a:pt x="321" y="161"/>
                </a:lnTo>
                <a:lnTo>
                  <a:pt x="311" y="165"/>
                </a:lnTo>
                <a:lnTo>
                  <a:pt x="296" y="174"/>
                </a:lnTo>
                <a:lnTo>
                  <a:pt x="275" y="184"/>
                </a:lnTo>
                <a:lnTo>
                  <a:pt x="250" y="194"/>
                </a:lnTo>
                <a:lnTo>
                  <a:pt x="224" y="208"/>
                </a:lnTo>
                <a:lnTo>
                  <a:pt x="194" y="221"/>
                </a:lnTo>
                <a:lnTo>
                  <a:pt x="164" y="234"/>
                </a:lnTo>
                <a:lnTo>
                  <a:pt x="133" y="247"/>
                </a:lnTo>
                <a:lnTo>
                  <a:pt x="108" y="255"/>
                </a:lnTo>
                <a:lnTo>
                  <a:pt x="87" y="255"/>
                </a:lnTo>
                <a:lnTo>
                  <a:pt x="68" y="250"/>
                </a:lnTo>
                <a:lnTo>
                  <a:pt x="50" y="242"/>
                </a:lnTo>
                <a:lnTo>
                  <a:pt x="37" y="230"/>
                </a:lnTo>
                <a:lnTo>
                  <a:pt x="25" y="218"/>
                </a:lnTo>
                <a:lnTo>
                  <a:pt x="16" y="205"/>
                </a:lnTo>
                <a:lnTo>
                  <a:pt x="9" y="192"/>
                </a:lnTo>
                <a:lnTo>
                  <a:pt x="4" y="181"/>
                </a:lnTo>
                <a:lnTo>
                  <a:pt x="2" y="174"/>
                </a:lnTo>
                <a:lnTo>
                  <a:pt x="0" y="171"/>
                </a:lnTo>
                <a:lnTo>
                  <a:pt x="3" y="169"/>
                </a:lnTo>
                <a:lnTo>
                  <a:pt x="13" y="165"/>
                </a:lnTo>
                <a:lnTo>
                  <a:pt x="27" y="156"/>
                </a:lnTo>
                <a:lnTo>
                  <a:pt x="46" y="147"/>
                </a:lnTo>
                <a:lnTo>
                  <a:pt x="68" y="134"/>
                </a:lnTo>
                <a:lnTo>
                  <a:pt x="93" y="121"/>
                </a:lnTo>
                <a:lnTo>
                  <a:pt x="121" y="106"/>
                </a:lnTo>
                <a:lnTo>
                  <a:pt x="147" y="91"/>
                </a:lnTo>
                <a:lnTo>
                  <a:pt x="175" y="77"/>
                </a:lnTo>
                <a:lnTo>
                  <a:pt x="202" y="62"/>
                </a:lnTo>
                <a:lnTo>
                  <a:pt x="227" y="47"/>
                </a:lnTo>
                <a:lnTo>
                  <a:pt x="250" y="36"/>
                </a:lnTo>
                <a:lnTo>
                  <a:pt x="270" y="24"/>
                </a:lnTo>
                <a:lnTo>
                  <a:pt x="299" y="9"/>
                </a:lnTo>
                <a:lnTo>
                  <a:pt x="327" y="2"/>
                </a:lnTo>
                <a:lnTo>
                  <a:pt x="35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2" name="Freeform 79"/>
          <p:cNvSpPr>
            <a:spLocks/>
          </p:cNvSpPr>
          <p:nvPr/>
        </p:nvSpPr>
        <p:spPr bwMode="auto">
          <a:xfrm>
            <a:off x="5701959" y="3586250"/>
            <a:ext cx="1233334" cy="918909"/>
          </a:xfrm>
          <a:custGeom>
            <a:avLst/>
            <a:gdLst>
              <a:gd name="T0" fmla="*/ 501 w 1012"/>
              <a:gd name="T1" fmla="*/ 0 h 754"/>
              <a:gd name="T2" fmla="*/ 979 w 1012"/>
              <a:gd name="T3" fmla="*/ 350 h 754"/>
              <a:gd name="T4" fmla="*/ 995 w 1012"/>
              <a:gd name="T5" fmla="*/ 365 h 754"/>
              <a:gd name="T6" fmla="*/ 1007 w 1012"/>
              <a:gd name="T7" fmla="*/ 384 h 754"/>
              <a:gd name="T8" fmla="*/ 1012 w 1012"/>
              <a:gd name="T9" fmla="*/ 406 h 754"/>
              <a:gd name="T10" fmla="*/ 1010 w 1012"/>
              <a:gd name="T11" fmla="*/ 428 h 754"/>
              <a:gd name="T12" fmla="*/ 1001 w 1012"/>
              <a:gd name="T13" fmla="*/ 449 h 754"/>
              <a:gd name="T14" fmla="*/ 994 w 1012"/>
              <a:gd name="T15" fmla="*/ 459 h 754"/>
              <a:gd name="T16" fmla="*/ 978 w 1012"/>
              <a:gd name="T17" fmla="*/ 473 h 754"/>
              <a:gd name="T18" fmla="*/ 960 w 1012"/>
              <a:gd name="T19" fmla="*/ 480 h 754"/>
              <a:gd name="T20" fmla="*/ 939 w 1012"/>
              <a:gd name="T21" fmla="*/ 483 h 754"/>
              <a:gd name="T22" fmla="*/ 920 w 1012"/>
              <a:gd name="T23" fmla="*/ 480 h 754"/>
              <a:gd name="T24" fmla="*/ 920 w 1012"/>
              <a:gd name="T25" fmla="*/ 480 h 754"/>
              <a:gd name="T26" fmla="*/ 938 w 1012"/>
              <a:gd name="T27" fmla="*/ 495 h 754"/>
              <a:gd name="T28" fmla="*/ 948 w 1012"/>
              <a:gd name="T29" fmla="*/ 514 h 754"/>
              <a:gd name="T30" fmla="*/ 954 w 1012"/>
              <a:gd name="T31" fmla="*/ 536 h 754"/>
              <a:gd name="T32" fmla="*/ 951 w 1012"/>
              <a:gd name="T33" fmla="*/ 558 h 754"/>
              <a:gd name="T34" fmla="*/ 942 w 1012"/>
              <a:gd name="T35" fmla="*/ 579 h 754"/>
              <a:gd name="T36" fmla="*/ 939 w 1012"/>
              <a:gd name="T37" fmla="*/ 583 h 754"/>
              <a:gd name="T38" fmla="*/ 935 w 1012"/>
              <a:gd name="T39" fmla="*/ 589 h 754"/>
              <a:gd name="T40" fmla="*/ 920 w 1012"/>
              <a:gd name="T41" fmla="*/ 601 h 754"/>
              <a:gd name="T42" fmla="*/ 901 w 1012"/>
              <a:gd name="T43" fmla="*/ 609 h 754"/>
              <a:gd name="T44" fmla="*/ 882 w 1012"/>
              <a:gd name="T45" fmla="*/ 612 h 754"/>
              <a:gd name="T46" fmla="*/ 863 w 1012"/>
              <a:gd name="T47" fmla="*/ 609 h 754"/>
              <a:gd name="T48" fmla="*/ 844 w 1012"/>
              <a:gd name="T49" fmla="*/ 601 h 754"/>
              <a:gd name="T50" fmla="*/ 801 w 1012"/>
              <a:gd name="T51" fmla="*/ 574 h 754"/>
              <a:gd name="T52" fmla="*/ 814 w 1012"/>
              <a:gd name="T53" fmla="*/ 590 h 754"/>
              <a:gd name="T54" fmla="*/ 823 w 1012"/>
              <a:gd name="T55" fmla="*/ 608 h 754"/>
              <a:gd name="T56" fmla="*/ 826 w 1012"/>
              <a:gd name="T57" fmla="*/ 627 h 754"/>
              <a:gd name="T58" fmla="*/ 823 w 1012"/>
              <a:gd name="T59" fmla="*/ 648 h 754"/>
              <a:gd name="T60" fmla="*/ 814 w 1012"/>
              <a:gd name="T61" fmla="*/ 667 h 754"/>
              <a:gd name="T62" fmla="*/ 811 w 1012"/>
              <a:gd name="T63" fmla="*/ 671 h 754"/>
              <a:gd name="T64" fmla="*/ 807 w 1012"/>
              <a:gd name="T65" fmla="*/ 676 h 754"/>
              <a:gd name="T66" fmla="*/ 792 w 1012"/>
              <a:gd name="T67" fmla="*/ 689 h 754"/>
              <a:gd name="T68" fmla="*/ 773 w 1012"/>
              <a:gd name="T69" fmla="*/ 698 h 754"/>
              <a:gd name="T70" fmla="*/ 754 w 1012"/>
              <a:gd name="T71" fmla="*/ 699 h 754"/>
              <a:gd name="T72" fmla="*/ 735 w 1012"/>
              <a:gd name="T73" fmla="*/ 696 h 754"/>
              <a:gd name="T74" fmla="*/ 716 w 1012"/>
              <a:gd name="T75" fmla="*/ 689 h 754"/>
              <a:gd name="T76" fmla="*/ 642 w 1012"/>
              <a:gd name="T77" fmla="*/ 643 h 754"/>
              <a:gd name="T78" fmla="*/ 651 w 1012"/>
              <a:gd name="T79" fmla="*/ 661 h 754"/>
              <a:gd name="T80" fmla="*/ 654 w 1012"/>
              <a:gd name="T81" fmla="*/ 682 h 754"/>
              <a:gd name="T82" fmla="*/ 651 w 1012"/>
              <a:gd name="T83" fmla="*/ 702 h 754"/>
              <a:gd name="T84" fmla="*/ 643 w 1012"/>
              <a:gd name="T85" fmla="*/ 721 h 754"/>
              <a:gd name="T86" fmla="*/ 635 w 1012"/>
              <a:gd name="T87" fmla="*/ 730 h 754"/>
              <a:gd name="T88" fmla="*/ 620 w 1012"/>
              <a:gd name="T89" fmla="*/ 743 h 754"/>
              <a:gd name="T90" fmla="*/ 602 w 1012"/>
              <a:gd name="T91" fmla="*/ 751 h 754"/>
              <a:gd name="T92" fmla="*/ 582 w 1012"/>
              <a:gd name="T93" fmla="*/ 754 h 754"/>
              <a:gd name="T94" fmla="*/ 562 w 1012"/>
              <a:gd name="T95" fmla="*/ 751 h 754"/>
              <a:gd name="T96" fmla="*/ 543 w 1012"/>
              <a:gd name="T97" fmla="*/ 742 h 754"/>
              <a:gd name="T98" fmla="*/ 0 w 1012"/>
              <a:gd name="T99" fmla="*/ 405 h 754"/>
              <a:gd name="T100" fmla="*/ 341 w 1012"/>
              <a:gd name="T101" fmla="*/ 141 h 754"/>
              <a:gd name="T102" fmla="*/ 334 w 1012"/>
              <a:gd name="T103" fmla="*/ 105 h 754"/>
              <a:gd name="T104" fmla="*/ 501 w 1012"/>
              <a:gd name="T105" fmla="*/ 0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2" h="754">
                <a:moveTo>
                  <a:pt x="501" y="0"/>
                </a:moveTo>
                <a:lnTo>
                  <a:pt x="979" y="350"/>
                </a:lnTo>
                <a:lnTo>
                  <a:pt x="995" y="365"/>
                </a:lnTo>
                <a:lnTo>
                  <a:pt x="1007" y="384"/>
                </a:lnTo>
                <a:lnTo>
                  <a:pt x="1012" y="406"/>
                </a:lnTo>
                <a:lnTo>
                  <a:pt x="1010" y="428"/>
                </a:lnTo>
                <a:lnTo>
                  <a:pt x="1001" y="449"/>
                </a:lnTo>
                <a:lnTo>
                  <a:pt x="994" y="459"/>
                </a:lnTo>
                <a:lnTo>
                  <a:pt x="978" y="473"/>
                </a:lnTo>
                <a:lnTo>
                  <a:pt x="960" y="480"/>
                </a:lnTo>
                <a:lnTo>
                  <a:pt x="939" y="483"/>
                </a:lnTo>
                <a:lnTo>
                  <a:pt x="920" y="480"/>
                </a:lnTo>
                <a:lnTo>
                  <a:pt x="920" y="480"/>
                </a:lnTo>
                <a:lnTo>
                  <a:pt x="938" y="495"/>
                </a:lnTo>
                <a:lnTo>
                  <a:pt x="948" y="514"/>
                </a:lnTo>
                <a:lnTo>
                  <a:pt x="954" y="536"/>
                </a:lnTo>
                <a:lnTo>
                  <a:pt x="951" y="558"/>
                </a:lnTo>
                <a:lnTo>
                  <a:pt x="942" y="579"/>
                </a:lnTo>
                <a:lnTo>
                  <a:pt x="939" y="583"/>
                </a:lnTo>
                <a:lnTo>
                  <a:pt x="935" y="589"/>
                </a:lnTo>
                <a:lnTo>
                  <a:pt x="920" y="601"/>
                </a:lnTo>
                <a:lnTo>
                  <a:pt x="901" y="609"/>
                </a:lnTo>
                <a:lnTo>
                  <a:pt x="882" y="612"/>
                </a:lnTo>
                <a:lnTo>
                  <a:pt x="863" y="609"/>
                </a:lnTo>
                <a:lnTo>
                  <a:pt x="844" y="601"/>
                </a:lnTo>
                <a:lnTo>
                  <a:pt x="801" y="574"/>
                </a:lnTo>
                <a:lnTo>
                  <a:pt x="814" y="590"/>
                </a:lnTo>
                <a:lnTo>
                  <a:pt x="823" y="608"/>
                </a:lnTo>
                <a:lnTo>
                  <a:pt x="826" y="627"/>
                </a:lnTo>
                <a:lnTo>
                  <a:pt x="823" y="648"/>
                </a:lnTo>
                <a:lnTo>
                  <a:pt x="814" y="667"/>
                </a:lnTo>
                <a:lnTo>
                  <a:pt x="811" y="671"/>
                </a:lnTo>
                <a:lnTo>
                  <a:pt x="807" y="676"/>
                </a:lnTo>
                <a:lnTo>
                  <a:pt x="792" y="689"/>
                </a:lnTo>
                <a:lnTo>
                  <a:pt x="773" y="698"/>
                </a:lnTo>
                <a:lnTo>
                  <a:pt x="754" y="699"/>
                </a:lnTo>
                <a:lnTo>
                  <a:pt x="735" y="696"/>
                </a:lnTo>
                <a:lnTo>
                  <a:pt x="716" y="689"/>
                </a:lnTo>
                <a:lnTo>
                  <a:pt x="642" y="643"/>
                </a:lnTo>
                <a:lnTo>
                  <a:pt x="651" y="661"/>
                </a:lnTo>
                <a:lnTo>
                  <a:pt x="654" y="682"/>
                </a:lnTo>
                <a:lnTo>
                  <a:pt x="651" y="702"/>
                </a:lnTo>
                <a:lnTo>
                  <a:pt x="643" y="721"/>
                </a:lnTo>
                <a:lnTo>
                  <a:pt x="635" y="730"/>
                </a:lnTo>
                <a:lnTo>
                  <a:pt x="620" y="743"/>
                </a:lnTo>
                <a:lnTo>
                  <a:pt x="602" y="751"/>
                </a:lnTo>
                <a:lnTo>
                  <a:pt x="582" y="754"/>
                </a:lnTo>
                <a:lnTo>
                  <a:pt x="562" y="751"/>
                </a:lnTo>
                <a:lnTo>
                  <a:pt x="543" y="742"/>
                </a:lnTo>
                <a:lnTo>
                  <a:pt x="0" y="405"/>
                </a:lnTo>
                <a:lnTo>
                  <a:pt x="341" y="141"/>
                </a:lnTo>
                <a:lnTo>
                  <a:pt x="334" y="105"/>
                </a:lnTo>
                <a:lnTo>
                  <a:pt x="501" y="0"/>
                </a:lnTo>
                <a:close/>
              </a:path>
            </a:pathLst>
          </a:custGeom>
          <a:solidFill>
            <a:srgbClr val="CD9F5E"/>
          </a:solidFill>
          <a:ln w="0">
            <a:solidFill>
              <a:srgbClr val="CD9F5E"/>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3" name="Freeform 80"/>
          <p:cNvSpPr>
            <a:spLocks/>
          </p:cNvSpPr>
          <p:nvPr/>
        </p:nvSpPr>
        <p:spPr bwMode="auto">
          <a:xfrm>
            <a:off x="6937731" y="3410756"/>
            <a:ext cx="458234" cy="697103"/>
          </a:xfrm>
          <a:custGeom>
            <a:avLst/>
            <a:gdLst>
              <a:gd name="T0" fmla="*/ 217 w 377"/>
              <a:gd name="T1" fmla="*/ 0 h 572"/>
              <a:gd name="T2" fmla="*/ 377 w 377"/>
              <a:gd name="T3" fmla="*/ 503 h 572"/>
              <a:gd name="T4" fmla="*/ 161 w 377"/>
              <a:gd name="T5" fmla="*/ 572 h 572"/>
              <a:gd name="T6" fmla="*/ 0 w 377"/>
              <a:gd name="T7" fmla="*/ 69 h 572"/>
              <a:gd name="T8" fmla="*/ 217 w 377"/>
              <a:gd name="T9" fmla="*/ 0 h 572"/>
            </a:gdLst>
            <a:ahLst/>
            <a:cxnLst>
              <a:cxn ang="0">
                <a:pos x="T0" y="T1"/>
              </a:cxn>
              <a:cxn ang="0">
                <a:pos x="T2" y="T3"/>
              </a:cxn>
              <a:cxn ang="0">
                <a:pos x="T4" y="T5"/>
              </a:cxn>
              <a:cxn ang="0">
                <a:pos x="T6" y="T7"/>
              </a:cxn>
              <a:cxn ang="0">
                <a:pos x="T8" y="T9"/>
              </a:cxn>
            </a:cxnLst>
            <a:rect l="0" t="0" r="r" b="b"/>
            <a:pathLst>
              <a:path w="377" h="572">
                <a:moveTo>
                  <a:pt x="217" y="0"/>
                </a:moveTo>
                <a:lnTo>
                  <a:pt x="377" y="503"/>
                </a:lnTo>
                <a:lnTo>
                  <a:pt x="161" y="572"/>
                </a:lnTo>
                <a:lnTo>
                  <a:pt x="0" y="69"/>
                </a:lnTo>
                <a:lnTo>
                  <a:pt x="217" y="0"/>
                </a:lnTo>
                <a:close/>
              </a:path>
            </a:pathLst>
          </a:custGeom>
          <a:solidFill>
            <a:srgbClr val="857E79"/>
          </a:solidFill>
          <a:ln w="0">
            <a:solidFill>
              <a:srgbClr val="857E79"/>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4" name="Freeform 81"/>
          <p:cNvSpPr>
            <a:spLocks/>
          </p:cNvSpPr>
          <p:nvPr/>
        </p:nvSpPr>
        <p:spPr bwMode="auto">
          <a:xfrm>
            <a:off x="7166848" y="3854367"/>
            <a:ext cx="104810" cy="107246"/>
          </a:xfrm>
          <a:custGeom>
            <a:avLst/>
            <a:gdLst>
              <a:gd name="T0" fmla="*/ 47 w 86"/>
              <a:gd name="T1" fmla="*/ 0 h 87"/>
              <a:gd name="T2" fmla="*/ 63 w 86"/>
              <a:gd name="T3" fmla="*/ 4 h 87"/>
              <a:gd name="T4" fmla="*/ 76 w 86"/>
              <a:gd name="T5" fmla="*/ 15 h 87"/>
              <a:gd name="T6" fmla="*/ 85 w 86"/>
              <a:gd name="T7" fmla="*/ 31 h 87"/>
              <a:gd name="T8" fmla="*/ 86 w 86"/>
              <a:gd name="T9" fmla="*/ 47 h 87"/>
              <a:gd name="T10" fmla="*/ 82 w 86"/>
              <a:gd name="T11" fmla="*/ 63 h 87"/>
              <a:gd name="T12" fmla="*/ 72 w 86"/>
              <a:gd name="T13" fmla="*/ 76 h 87"/>
              <a:gd name="T14" fmla="*/ 57 w 86"/>
              <a:gd name="T15" fmla="*/ 85 h 87"/>
              <a:gd name="T16" fmla="*/ 39 w 86"/>
              <a:gd name="T17" fmla="*/ 87 h 87"/>
              <a:gd name="T18" fmla="*/ 23 w 86"/>
              <a:gd name="T19" fmla="*/ 82 h 87"/>
              <a:gd name="T20" fmla="*/ 10 w 86"/>
              <a:gd name="T21" fmla="*/ 72 h 87"/>
              <a:gd name="T22" fmla="*/ 2 w 86"/>
              <a:gd name="T23" fmla="*/ 57 h 87"/>
              <a:gd name="T24" fmla="*/ 0 w 86"/>
              <a:gd name="T25" fmla="*/ 40 h 87"/>
              <a:gd name="T26" fmla="*/ 4 w 86"/>
              <a:gd name="T27" fmla="*/ 23 h 87"/>
              <a:gd name="T28" fmla="*/ 14 w 86"/>
              <a:gd name="T29" fmla="*/ 10 h 87"/>
              <a:gd name="T30" fmla="*/ 30 w 86"/>
              <a:gd name="T31" fmla="*/ 3 h 87"/>
              <a:gd name="T32" fmla="*/ 47 w 86"/>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7">
                <a:moveTo>
                  <a:pt x="47" y="0"/>
                </a:moveTo>
                <a:lnTo>
                  <a:pt x="63" y="4"/>
                </a:lnTo>
                <a:lnTo>
                  <a:pt x="76" y="15"/>
                </a:lnTo>
                <a:lnTo>
                  <a:pt x="85" y="31"/>
                </a:lnTo>
                <a:lnTo>
                  <a:pt x="86" y="47"/>
                </a:lnTo>
                <a:lnTo>
                  <a:pt x="82" y="63"/>
                </a:lnTo>
                <a:lnTo>
                  <a:pt x="72" y="76"/>
                </a:lnTo>
                <a:lnTo>
                  <a:pt x="57" y="85"/>
                </a:lnTo>
                <a:lnTo>
                  <a:pt x="39" y="87"/>
                </a:lnTo>
                <a:lnTo>
                  <a:pt x="23" y="82"/>
                </a:lnTo>
                <a:lnTo>
                  <a:pt x="10" y="72"/>
                </a:lnTo>
                <a:lnTo>
                  <a:pt x="2" y="57"/>
                </a:lnTo>
                <a:lnTo>
                  <a:pt x="0" y="40"/>
                </a:lnTo>
                <a:lnTo>
                  <a:pt x="4" y="23"/>
                </a:lnTo>
                <a:lnTo>
                  <a:pt x="14" y="10"/>
                </a:lnTo>
                <a:lnTo>
                  <a:pt x="30" y="3"/>
                </a:lnTo>
                <a:lnTo>
                  <a:pt x="4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5" name="Freeform 82"/>
          <p:cNvSpPr>
            <a:spLocks/>
          </p:cNvSpPr>
          <p:nvPr/>
        </p:nvSpPr>
        <p:spPr bwMode="auto">
          <a:xfrm>
            <a:off x="6031009" y="3754433"/>
            <a:ext cx="904283" cy="750726"/>
          </a:xfrm>
          <a:custGeom>
            <a:avLst/>
            <a:gdLst>
              <a:gd name="T0" fmla="*/ 417 w 741"/>
              <a:gd name="T1" fmla="*/ 0 h 617"/>
              <a:gd name="T2" fmla="*/ 708 w 741"/>
              <a:gd name="T3" fmla="*/ 213 h 617"/>
              <a:gd name="T4" fmla="*/ 724 w 741"/>
              <a:gd name="T5" fmla="*/ 228 h 617"/>
              <a:gd name="T6" fmla="*/ 736 w 741"/>
              <a:gd name="T7" fmla="*/ 247 h 617"/>
              <a:gd name="T8" fmla="*/ 741 w 741"/>
              <a:gd name="T9" fmla="*/ 269 h 617"/>
              <a:gd name="T10" fmla="*/ 739 w 741"/>
              <a:gd name="T11" fmla="*/ 291 h 617"/>
              <a:gd name="T12" fmla="*/ 730 w 741"/>
              <a:gd name="T13" fmla="*/ 312 h 617"/>
              <a:gd name="T14" fmla="*/ 723 w 741"/>
              <a:gd name="T15" fmla="*/ 322 h 617"/>
              <a:gd name="T16" fmla="*/ 707 w 741"/>
              <a:gd name="T17" fmla="*/ 336 h 617"/>
              <a:gd name="T18" fmla="*/ 689 w 741"/>
              <a:gd name="T19" fmla="*/ 343 h 617"/>
              <a:gd name="T20" fmla="*/ 668 w 741"/>
              <a:gd name="T21" fmla="*/ 346 h 617"/>
              <a:gd name="T22" fmla="*/ 649 w 741"/>
              <a:gd name="T23" fmla="*/ 343 h 617"/>
              <a:gd name="T24" fmla="*/ 649 w 741"/>
              <a:gd name="T25" fmla="*/ 343 h 617"/>
              <a:gd name="T26" fmla="*/ 667 w 741"/>
              <a:gd name="T27" fmla="*/ 358 h 617"/>
              <a:gd name="T28" fmla="*/ 677 w 741"/>
              <a:gd name="T29" fmla="*/ 377 h 617"/>
              <a:gd name="T30" fmla="*/ 683 w 741"/>
              <a:gd name="T31" fmla="*/ 399 h 617"/>
              <a:gd name="T32" fmla="*/ 680 w 741"/>
              <a:gd name="T33" fmla="*/ 421 h 617"/>
              <a:gd name="T34" fmla="*/ 671 w 741"/>
              <a:gd name="T35" fmla="*/ 442 h 617"/>
              <a:gd name="T36" fmla="*/ 668 w 741"/>
              <a:gd name="T37" fmla="*/ 446 h 617"/>
              <a:gd name="T38" fmla="*/ 664 w 741"/>
              <a:gd name="T39" fmla="*/ 452 h 617"/>
              <a:gd name="T40" fmla="*/ 649 w 741"/>
              <a:gd name="T41" fmla="*/ 464 h 617"/>
              <a:gd name="T42" fmla="*/ 630 w 741"/>
              <a:gd name="T43" fmla="*/ 472 h 617"/>
              <a:gd name="T44" fmla="*/ 611 w 741"/>
              <a:gd name="T45" fmla="*/ 475 h 617"/>
              <a:gd name="T46" fmla="*/ 592 w 741"/>
              <a:gd name="T47" fmla="*/ 472 h 617"/>
              <a:gd name="T48" fmla="*/ 573 w 741"/>
              <a:gd name="T49" fmla="*/ 464 h 617"/>
              <a:gd name="T50" fmla="*/ 530 w 741"/>
              <a:gd name="T51" fmla="*/ 437 h 617"/>
              <a:gd name="T52" fmla="*/ 543 w 741"/>
              <a:gd name="T53" fmla="*/ 453 h 617"/>
              <a:gd name="T54" fmla="*/ 552 w 741"/>
              <a:gd name="T55" fmla="*/ 471 h 617"/>
              <a:gd name="T56" fmla="*/ 555 w 741"/>
              <a:gd name="T57" fmla="*/ 490 h 617"/>
              <a:gd name="T58" fmla="*/ 552 w 741"/>
              <a:gd name="T59" fmla="*/ 511 h 617"/>
              <a:gd name="T60" fmla="*/ 543 w 741"/>
              <a:gd name="T61" fmla="*/ 530 h 617"/>
              <a:gd name="T62" fmla="*/ 540 w 741"/>
              <a:gd name="T63" fmla="*/ 534 h 617"/>
              <a:gd name="T64" fmla="*/ 536 w 741"/>
              <a:gd name="T65" fmla="*/ 539 h 617"/>
              <a:gd name="T66" fmla="*/ 521 w 741"/>
              <a:gd name="T67" fmla="*/ 552 h 617"/>
              <a:gd name="T68" fmla="*/ 502 w 741"/>
              <a:gd name="T69" fmla="*/ 561 h 617"/>
              <a:gd name="T70" fmla="*/ 483 w 741"/>
              <a:gd name="T71" fmla="*/ 562 h 617"/>
              <a:gd name="T72" fmla="*/ 464 w 741"/>
              <a:gd name="T73" fmla="*/ 559 h 617"/>
              <a:gd name="T74" fmla="*/ 445 w 741"/>
              <a:gd name="T75" fmla="*/ 552 h 617"/>
              <a:gd name="T76" fmla="*/ 371 w 741"/>
              <a:gd name="T77" fmla="*/ 506 h 617"/>
              <a:gd name="T78" fmla="*/ 380 w 741"/>
              <a:gd name="T79" fmla="*/ 524 h 617"/>
              <a:gd name="T80" fmla="*/ 383 w 741"/>
              <a:gd name="T81" fmla="*/ 545 h 617"/>
              <a:gd name="T82" fmla="*/ 380 w 741"/>
              <a:gd name="T83" fmla="*/ 565 h 617"/>
              <a:gd name="T84" fmla="*/ 372 w 741"/>
              <a:gd name="T85" fmla="*/ 584 h 617"/>
              <a:gd name="T86" fmla="*/ 364 w 741"/>
              <a:gd name="T87" fmla="*/ 593 h 617"/>
              <a:gd name="T88" fmla="*/ 349 w 741"/>
              <a:gd name="T89" fmla="*/ 606 h 617"/>
              <a:gd name="T90" fmla="*/ 331 w 741"/>
              <a:gd name="T91" fmla="*/ 614 h 617"/>
              <a:gd name="T92" fmla="*/ 311 w 741"/>
              <a:gd name="T93" fmla="*/ 617 h 617"/>
              <a:gd name="T94" fmla="*/ 291 w 741"/>
              <a:gd name="T95" fmla="*/ 614 h 617"/>
              <a:gd name="T96" fmla="*/ 272 w 741"/>
              <a:gd name="T97" fmla="*/ 605 h 617"/>
              <a:gd name="T98" fmla="*/ 0 w 741"/>
              <a:gd name="T99" fmla="*/ 437 h 617"/>
              <a:gd name="T100" fmla="*/ 417 w 741"/>
              <a:gd name="T101" fmla="*/ 0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1" h="617">
                <a:moveTo>
                  <a:pt x="417" y="0"/>
                </a:moveTo>
                <a:lnTo>
                  <a:pt x="708" y="213"/>
                </a:lnTo>
                <a:lnTo>
                  <a:pt x="724" y="228"/>
                </a:lnTo>
                <a:lnTo>
                  <a:pt x="736" y="247"/>
                </a:lnTo>
                <a:lnTo>
                  <a:pt x="741" y="269"/>
                </a:lnTo>
                <a:lnTo>
                  <a:pt x="739" y="291"/>
                </a:lnTo>
                <a:lnTo>
                  <a:pt x="730" y="312"/>
                </a:lnTo>
                <a:lnTo>
                  <a:pt x="723" y="322"/>
                </a:lnTo>
                <a:lnTo>
                  <a:pt x="707" y="336"/>
                </a:lnTo>
                <a:lnTo>
                  <a:pt x="689" y="343"/>
                </a:lnTo>
                <a:lnTo>
                  <a:pt x="668" y="346"/>
                </a:lnTo>
                <a:lnTo>
                  <a:pt x="649" y="343"/>
                </a:lnTo>
                <a:lnTo>
                  <a:pt x="649" y="343"/>
                </a:lnTo>
                <a:lnTo>
                  <a:pt x="667" y="358"/>
                </a:lnTo>
                <a:lnTo>
                  <a:pt x="677" y="377"/>
                </a:lnTo>
                <a:lnTo>
                  <a:pt x="683" y="399"/>
                </a:lnTo>
                <a:lnTo>
                  <a:pt x="680" y="421"/>
                </a:lnTo>
                <a:lnTo>
                  <a:pt x="671" y="442"/>
                </a:lnTo>
                <a:lnTo>
                  <a:pt x="668" y="446"/>
                </a:lnTo>
                <a:lnTo>
                  <a:pt x="664" y="452"/>
                </a:lnTo>
                <a:lnTo>
                  <a:pt x="649" y="464"/>
                </a:lnTo>
                <a:lnTo>
                  <a:pt x="630" y="472"/>
                </a:lnTo>
                <a:lnTo>
                  <a:pt x="611" y="475"/>
                </a:lnTo>
                <a:lnTo>
                  <a:pt x="592" y="472"/>
                </a:lnTo>
                <a:lnTo>
                  <a:pt x="573" y="464"/>
                </a:lnTo>
                <a:lnTo>
                  <a:pt x="530" y="437"/>
                </a:lnTo>
                <a:lnTo>
                  <a:pt x="543" y="453"/>
                </a:lnTo>
                <a:lnTo>
                  <a:pt x="552" y="471"/>
                </a:lnTo>
                <a:lnTo>
                  <a:pt x="555" y="490"/>
                </a:lnTo>
                <a:lnTo>
                  <a:pt x="552" y="511"/>
                </a:lnTo>
                <a:lnTo>
                  <a:pt x="543" y="530"/>
                </a:lnTo>
                <a:lnTo>
                  <a:pt x="540" y="534"/>
                </a:lnTo>
                <a:lnTo>
                  <a:pt x="536" y="539"/>
                </a:lnTo>
                <a:lnTo>
                  <a:pt x="521" y="552"/>
                </a:lnTo>
                <a:lnTo>
                  <a:pt x="502" y="561"/>
                </a:lnTo>
                <a:lnTo>
                  <a:pt x="483" y="562"/>
                </a:lnTo>
                <a:lnTo>
                  <a:pt x="464" y="559"/>
                </a:lnTo>
                <a:lnTo>
                  <a:pt x="445" y="552"/>
                </a:lnTo>
                <a:lnTo>
                  <a:pt x="371" y="506"/>
                </a:lnTo>
                <a:lnTo>
                  <a:pt x="380" y="524"/>
                </a:lnTo>
                <a:lnTo>
                  <a:pt x="383" y="545"/>
                </a:lnTo>
                <a:lnTo>
                  <a:pt x="380" y="565"/>
                </a:lnTo>
                <a:lnTo>
                  <a:pt x="372" y="584"/>
                </a:lnTo>
                <a:lnTo>
                  <a:pt x="364" y="593"/>
                </a:lnTo>
                <a:lnTo>
                  <a:pt x="349" y="606"/>
                </a:lnTo>
                <a:lnTo>
                  <a:pt x="331" y="614"/>
                </a:lnTo>
                <a:lnTo>
                  <a:pt x="311" y="617"/>
                </a:lnTo>
                <a:lnTo>
                  <a:pt x="291" y="614"/>
                </a:lnTo>
                <a:lnTo>
                  <a:pt x="272" y="605"/>
                </a:lnTo>
                <a:lnTo>
                  <a:pt x="0" y="437"/>
                </a:lnTo>
                <a:lnTo>
                  <a:pt x="417" y="0"/>
                </a:lnTo>
                <a:close/>
              </a:path>
            </a:pathLst>
          </a:custGeom>
          <a:solidFill>
            <a:srgbClr val="BF8848"/>
          </a:solidFill>
          <a:ln w="0">
            <a:solidFill>
              <a:srgbClr val="BF8848"/>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6" name="Freeform 83"/>
          <p:cNvSpPr>
            <a:spLocks/>
          </p:cNvSpPr>
          <p:nvPr/>
        </p:nvSpPr>
        <p:spPr bwMode="auto">
          <a:xfrm>
            <a:off x="5882329" y="3983550"/>
            <a:ext cx="216931" cy="402175"/>
          </a:xfrm>
          <a:custGeom>
            <a:avLst/>
            <a:gdLst>
              <a:gd name="T0" fmla="*/ 99 w 178"/>
              <a:gd name="T1" fmla="*/ 0 h 330"/>
              <a:gd name="T2" fmla="*/ 121 w 178"/>
              <a:gd name="T3" fmla="*/ 2 h 330"/>
              <a:gd name="T4" fmla="*/ 143 w 178"/>
              <a:gd name="T5" fmla="*/ 9 h 330"/>
              <a:gd name="T6" fmla="*/ 159 w 178"/>
              <a:gd name="T7" fmla="*/ 24 h 330"/>
              <a:gd name="T8" fmla="*/ 171 w 178"/>
              <a:gd name="T9" fmla="*/ 42 h 330"/>
              <a:gd name="T10" fmla="*/ 178 w 178"/>
              <a:gd name="T11" fmla="*/ 64 h 330"/>
              <a:gd name="T12" fmla="*/ 177 w 178"/>
              <a:gd name="T13" fmla="*/ 86 h 330"/>
              <a:gd name="T14" fmla="*/ 141 w 178"/>
              <a:gd name="T15" fmla="*/ 274 h 330"/>
              <a:gd name="T16" fmla="*/ 133 w 178"/>
              <a:gd name="T17" fmla="*/ 295 h 330"/>
              <a:gd name="T18" fmla="*/ 119 w 178"/>
              <a:gd name="T19" fmla="*/ 312 h 330"/>
              <a:gd name="T20" fmla="*/ 100 w 178"/>
              <a:gd name="T21" fmla="*/ 324 h 330"/>
              <a:gd name="T22" fmla="*/ 80 w 178"/>
              <a:gd name="T23" fmla="*/ 330 h 330"/>
              <a:gd name="T24" fmla="*/ 56 w 178"/>
              <a:gd name="T25" fmla="*/ 330 h 330"/>
              <a:gd name="T26" fmla="*/ 50 w 178"/>
              <a:gd name="T27" fmla="*/ 327 h 330"/>
              <a:gd name="T28" fmla="*/ 44 w 178"/>
              <a:gd name="T29" fmla="*/ 326 h 330"/>
              <a:gd name="T30" fmla="*/ 28 w 178"/>
              <a:gd name="T31" fmla="*/ 315 h 330"/>
              <a:gd name="T32" fmla="*/ 13 w 178"/>
              <a:gd name="T33" fmla="*/ 302 h 330"/>
              <a:gd name="T34" fmla="*/ 4 w 178"/>
              <a:gd name="T35" fmla="*/ 284 h 330"/>
              <a:gd name="T36" fmla="*/ 0 w 178"/>
              <a:gd name="T37" fmla="*/ 265 h 330"/>
              <a:gd name="T38" fmla="*/ 2 w 178"/>
              <a:gd name="T39" fmla="*/ 245 h 330"/>
              <a:gd name="T40" fmla="*/ 35 w 178"/>
              <a:gd name="T41" fmla="*/ 56 h 330"/>
              <a:gd name="T42" fmla="*/ 44 w 178"/>
              <a:gd name="T43" fmla="*/ 36 h 330"/>
              <a:gd name="T44" fmla="*/ 59 w 178"/>
              <a:gd name="T45" fmla="*/ 18 h 330"/>
              <a:gd name="T46" fmla="*/ 77 w 178"/>
              <a:gd name="T47" fmla="*/ 6 h 330"/>
              <a:gd name="T48" fmla="*/ 99 w 178"/>
              <a:gd name="T4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8" h="330">
                <a:moveTo>
                  <a:pt x="99" y="0"/>
                </a:moveTo>
                <a:lnTo>
                  <a:pt x="121" y="2"/>
                </a:lnTo>
                <a:lnTo>
                  <a:pt x="143" y="9"/>
                </a:lnTo>
                <a:lnTo>
                  <a:pt x="159" y="24"/>
                </a:lnTo>
                <a:lnTo>
                  <a:pt x="171" y="42"/>
                </a:lnTo>
                <a:lnTo>
                  <a:pt x="178" y="64"/>
                </a:lnTo>
                <a:lnTo>
                  <a:pt x="177" y="86"/>
                </a:lnTo>
                <a:lnTo>
                  <a:pt x="141" y="274"/>
                </a:lnTo>
                <a:lnTo>
                  <a:pt x="133" y="295"/>
                </a:lnTo>
                <a:lnTo>
                  <a:pt x="119" y="312"/>
                </a:lnTo>
                <a:lnTo>
                  <a:pt x="100" y="324"/>
                </a:lnTo>
                <a:lnTo>
                  <a:pt x="80" y="330"/>
                </a:lnTo>
                <a:lnTo>
                  <a:pt x="56" y="330"/>
                </a:lnTo>
                <a:lnTo>
                  <a:pt x="50" y="327"/>
                </a:lnTo>
                <a:lnTo>
                  <a:pt x="44" y="326"/>
                </a:lnTo>
                <a:lnTo>
                  <a:pt x="28" y="315"/>
                </a:lnTo>
                <a:lnTo>
                  <a:pt x="13" y="302"/>
                </a:lnTo>
                <a:lnTo>
                  <a:pt x="4" y="284"/>
                </a:lnTo>
                <a:lnTo>
                  <a:pt x="0" y="265"/>
                </a:lnTo>
                <a:lnTo>
                  <a:pt x="2" y="245"/>
                </a:lnTo>
                <a:lnTo>
                  <a:pt x="35" y="56"/>
                </a:lnTo>
                <a:lnTo>
                  <a:pt x="44" y="36"/>
                </a:lnTo>
                <a:lnTo>
                  <a:pt x="59" y="18"/>
                </a:lnTo>
                <a:lnTo>
                  <a:pt x="77" y="6"/>
                </a:lnTo>
                <a:lnTo>
                  <a:pt x="99"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7" name="Freeform 84"/>
          <p:cNvSpPr>
            <a:spLocks/>
          </p:cNvSpPr>
          <p:nvPr/>
        </p:nvSpPr>
        <p:spPr bwMode="auto">
          <a:xfrm>
            <a:off x="6038323" y="4073734"/>
            <a:ext cx="209617" cy="385113"/>
          </a:xfrm>
          <a:custGeom>
            <a:avLst/>
            <a:gdLst>
              <a:gd name="T0" fmla="*/ 94 w 171"/>
              <a:gd name="T1" fmla="*/ 0 h 317"/>
              <a:gd name="T2" fmla="*/ 116 w 171"/>
              <a:gd name="T3" fmla="*/ 0 h 317"/>
              <a:gd name="T4" fmla="*/ 137 w 171"/>
              <a:gd name="T5" fmla="*/ 9 h 317"/>
              <a:gd name="T6" fmla="*/ 154 w 171"/>
              <a:gd name="T7" fmla="*/ 23 h 317"/>
              <a:gd name="T8" fmla="*/ 165 w 171"/>
              <a:gd name="T9" fmla="*/ 40 h 317"/>
              <a:gd name="T10" fmla="*/ 171 w 171"/>
              <a:gd name="T11" fmla="*/ 61 h 317"/>
              <a:gd name="T12" fmla="*/ 171 w 171"/>
              <a:gd name="T13" fmla="*/ 83 h 317"/>
              <a:gd name="T14" fmla="*/ 137 w 171"/>
              <a:gd name="T15" fmla="*/ 262 h 317"/>
              <a:gd name="T16" fmla="*/ 128 w 171"/>
              <a:gd name="T17" fmla="*/ 283 h 317"/>
              <a:gd name="T18" fmla="*/ 115 w 171"/>
              <a:gd name="T19" fmla="*/ 301 h 317"/>
              <a:gd name="T20" fmla="*/ 97 w 171"/>
              <a:gd name="T21" fmla="*/ 311 h 317"/>
              <a:gd name="T22" fmla="*/ 76 w 171"/>
              <a:gd name="T23" fmla="*/ 317 h 317"/>
              <a:gd name="T24" fmla="*/ 54 w 171"/>
              <a:gd name="T25" fmla="*/ 317 h 317"/>
              <a:gd name="T26" fmla="*/ 44 w 171"/>
              <a:gd name="T27" fmla="*/ 312 h 317"/>
              <a:gd name="T28" fmla="*/ 26 w 171"/>
              <a:gd name="T29" fmla="*/ 304 h 317"/>
              <a:gd name="T30" fmla="*/ 13 w 171"/>
              <a:gd name="T31" fmla="*/ 290 h 317"/>
              <a:gd name="T32" fmla="*/ 4 w 171"/>
              <a:gd name="T33" fmla="*/ 273 h 317"/>
              <a:gd name="T34" fmla="*/ 0 w 171"/>
              <a:gd name="T35" fmla="*/ 255 h 317"/>
              <a:gd name="T36" fmla="*/ 1 w 171"/>
              <a:gd name="T37" fmla="*/ 234 h 317"/>
              <a:gd name="T38" fmla="*/ 35 w 171"/>
              <a:gd name="T39" fmla="*/ 55 h 317"/>
              <a:gd name="T40" fmla="*/ 42 w 171"/>
              <a:gd name="T41" fmla="*/ 34 h 317"/>
              <a:gd name="T42" fmla="*/ 57 w 171"/>
              <a:gd name="T43" fmla="*/ 17 h 317"/>
              <a:gd name="T44" fmla="*/ 75 w 171"/>
              <a:gd name="T45" fmla="*/ 6 h 317"/>
              <a:gd name="T46" fmla="*/ 94 w 171"/>
              <a:gd name="T4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1" h="317">
                <a:moveTo>
                  <a:pt x="94" y="0"/>
                </a:moveTo>
                <a:lnTo>
                  <a:pt x="116" y="0"/>
                </a:lnTo>
                <a:lnTo>
                  <a:pt x="137" y="9"/>
                </a:lnTo>
                <a:lnTo>
                  <a:pt x="154" y="23"/>
                </a:lnTo>
                <a:lnTo>
                  <a:pt x="165" y="40"/>
                </a:lnTo>
                <a:lnTo>
                  <a:pt x="171" y="61"/>
                </a:lnTo>
                <a:lnTo>
                  <a:pt x="171" y="83"/>
                </a:lnTo>
                <a:lnTo>
                  <a:pt x="137" y="262"/>
                </a:lnTo>
                <a:lnTo>
                  <a:pt x="128" y="283"/>
                </a:lnTo>
                <a:lnTo>
                  <a:pt x="115" y="301"/>
                </a:lnTo>
                <a:lnTo>
                  <a:pt x="97" y="311"/>
                </a:lnTo>
                <a:lnTo>
                  <a:pt x="76" y="317"/>
                </a:lnTo>
                <a:lnTo>
                  <a:pt x="54" y="317"/>
                </a:lnTo>
                <a:lnTo>
                  <a:pt x="44" y="312"/>
                </a:lnTo>
                <a:lnTo>
                  <a:pt x="26" y="304"/>
                </a:lnTo>
                <a:lnTo>
                  <a:pt x="13" y="290"/>
                </a:lnTo>
                <a:lnTo>
                  <a:pt x="4" y="273"/>
                </a:lnTo>
                <a:lnTo>
                  <a:pt x="0" y="255"/>
                </a:lnTo>
                <a:lnTo>
                  <a:pt x="1" y="234"/>
                </a:lnTo>
                <a:lnTo>
                  <a:pt x="35" y="55"/>
                </a:lnTo>
                <a:lnTo>
                  <a:pt x="42" y="34"/>
                </a:lnTo>
                <a:lnTo>
                  <a:pt x="57" y="17"/>
                </a:lnTo>
                <a:lnTo>
                  <a:pt x="75" y="6"/>
                </a:lnTo>
                <a:lnTo>
                  <a:pt x="9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8" name="Freeform 85"/>
          <p:cNvSpPr>
            <a:spLocks/>
          </p:cNvSpPr>
          <p:nvPr/>
        </p:nvSpPr>
        <p:spPr bwMode="auto">
          <a:xfrm>
            <a:off x="6179693" y="4161483"/>
            <a:ext cx="187682" cy="348551"/>
          </a:xfrm>
          <a:custGeom>
            <a:avLst/>
            <a:gdLst>
              <a:gd name="T0" fmla="*/ 85 w 154"/>
              <a:gd name="T1" fmla="*/ 0 h 285"/>
              <a:gd name="T2" fmla="*/ 104 w 154"/>
              <a:gd name="T3" fmla="*/ 0 h 285"/>
              <a:gd name="T4" fmla="*/ 123 w 154"/>
              <a:gd name="T5" fmla="*/ 7 h 285"/>
              <a:gd name="T6" fmla="*/ 138 w 154"/>
              <a:gd name="T7" fmla="*/ 20 h 285"/>
              <a:gd name="T8" fmla="*/ 148 w 154"/>
              <a:gd name="T9" fmla="*/ 35 h 285"/>
              <a:gd name="T10" fmla="*/ 154 w 154"/>
              <a:gd name="T11" fmla="*/ 54 h 285"/>
              <a:gd name="T12" fmla="*/ 153 w 154"/>
              <a:gd name="T13" fmla="*/ 73 h 285"/>
              <a:gd name="T14" fmla="*/ 122 w 154"/>
              <a:gd name="T15" fmla="*/ 237 h 285"/>
              <a:gd name="T16" fmla="*/ 116 w 154"/>
              <a:gd name="T17" fmla="*/ 256 h 285"/>
              <a:gd name="T18" fmla="*/ 103 w 154"/>
              <a:gd name="T19" fmla="*/ 270 h 285"/>
              <a:gd name="T20" fmla="*/ 88 w 154"/>
              <a:gd name="T21" fmla="*/ 281 h 285"/>
              <a:gd name="T22" fmla="*/ 69 w 154"/>
              <a:gd name="T23" fmla="*/ 285 h 285"/>
              <a:gd name="T24" fmla="*/ 48 w 154"/>
              <a:gd name="T25" fmla="*/ 285 h 285"/>
              <a:gd name="T26" fmla="*/ 39 w 154"/>
              <a:gd name="T27" fmla="*/ 282 h 285"/>
              <a:gd name="T28" fmla="*/ 20 w 154"/>
              <a:gd name="T29" fmla="*/ 270 h 285"/>
              <a:gd name="T30" fmla="*/ 7 w 154"/>
              <a:gd name="T31" fmla="*/ 254 h 285"/>
              <a:gd name="T32" fmla="*/ 0 w 154"/>
              <a:gd name="T33" fmla="*/ 234 h 285"/>
              <a:gd name="T34" fmla="*/ 1 w 154"/>
              <a:gd name="T35" fmla="*/ 211 h 285"/>
              <a:gd name="T36" fmla="*/ 30 w 154"/>
              <a:gd name="T37" fmla="*/ 48 h 285"/>
              <a:gd name="T38" fmla="*/ 38 w 154"/>
              <a:gd name="T39" fmla="*/ 30 h 285"/>
              <a:gd name="T40" fmla="*/ 50 w 154"/>
              <a:gd name="T41" fmla="*/ 14 h 285"/>
              <a:gd name="T42" fmla="*/ 66 w 154"/>
              <a:gd name="T43" fmla="*/ 4 h 285"/>
              <a:gd name="T44" fmla="*/ 85 w 154"/>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85">
                <a:moveTo>
                  <a:pt x="85" y="0"/>
                </a:moveTo>
                <a:lnTo>
                  <a:pt x="104" y="0"/>
                </a:lnTo>
                <a:lnTo>
                  <a:pt x="123" y="7"/>
                </a:lnTo>
                <a:lnTo>
                  <a:pt x="138" y="20"/>
                </a:lnTo>
                <a:lnTo>
                  <a:pt x="148" y="35"/>
                </a:lnTo>
                <a:lnTo>
                  <a:pt x="154" y="54"/>
                </a:lnTo>
                <a:lnTo>
                  <a:pt x="153" y="73"/>
                </a:lnTo>
                <a:lnTo>
                  <a:pt x="122" y="237"/>
                </a:lnTo>
                <a:lnTo>
                  <a:pt x="116" y="256"/>
                </a:lnTo>
                <a:lnTo>
                  <a:pt x="103" y="270"/>
                </a:lnTo>
                <a:lnTo>
                  <a:pt x="88" y="281"/>
                </a:lnTo>
                <a:lnTo>
                  <a:pt x="69" y="285"/>
                </a:lnTo>
                <a:lnTo>
                  <a:pt x="48" y="285"/>
                </a:lnTo>
                <a:lnTo>
                  <a:pt x="39" y="282"/>
                </a:lnTo>
                <a:lnTo>
                  <a:pt x="20" y="270"/>
                </a:lnTo>
                <a:lnTo>
                  <a:pt x="7" y="254"/>
                </a:lnTo>
                <a:lnTo>
                  <a:pt x="0" y="234"/>
                </a:lnTo>
                <a:lnTo>
                  <a:pt x="1" y="211"/>
                </a:lnTo>
                <a:lnTo>
                  <a:pt x="30" y="48"/>
                </a:lnTo>
                <a:lnTo>
                  <a:pt x="38" y="30"/>
                </a:lnTo>
                <a:lnTo>
                  <a:pt x="50" y="14"/>
                </a:lnTo>
                <a:lnTo>
                  <a:pt x="66" y="4"/>
                </a:lnTo>
                <a:lnTo>
                  <a:pt x="85"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29" name="Freeform 86"/>
          <p:cNvSpPr>
            <a:spLocks/>
          </p:cNvSpPr>
          <p:nvPr/>
        </p:nvSpPr>
        <p:spPr bwMode="auto">
          <a:xfrm>
            <a:off x="5745832" y="3951864"/>
            <a:ext cx="185244" cy="350988"/>
          </a:xfrm>
          <a:custGeom>
            <a:avLst/>
            <a:gdLst>
              <a:gd name="T0" fmla="*/ 84 w 153"/>
              <a:gd name="T1" fmla="*/ 0 h 287"/>
              <a:gd name="T2" fmla="*/ 105 w 153"/>
              <a:gd name="T3" fmla="*/ 2 h 287"/>
              <a:gd name="T4" fmla="*/ 122 w 153"/>
              <a:gd name="T5" fmla="*/ 8 h 287"/>
              <a:gd name="T6" fmla="*/ 139 w 153"/>
              <a:gd name="T7" fmla="*/ 21 h 287"/>
              <a:gd name="T8" fmla="*/ 149 w 153"/>
              <a:gd name="T9" fmla="*/ 37 h 287"/>
              <a:gd name="T10" fmla="*/ 153 w 153"/>
              <a:gd name="T11" fmla="*/ 55 h 287"/>
              <a:gd name="T12" fmla="*/ 153 w 153"/>
              <a:gd name="T13" fmla="*/ 75 h 287"/>
              <a:gd name="T14" fmla="*/ 122 w 153"/>
              <a:gd name="T15" fmla="*/ 237 h 287"/>
              <a:gd name="T16" fmla="*/ 115 w 153"/>
              <a:gd name="T17" fmla="*/ 256 h 287"/>
              <a:gd name="T18" fmla="*/ 103 w 153"/>
              <a:gd name="T19" fmla="*/ 271 h 287"/>
              <a:gd name="T20" fmla="*/ 87 w 153"/>
              <a:gd name="T21" fmla="*/ 281 h 287"/>
              <a:gd name="T22" fmla="*/ 68 w 153"/>
              <a:gd name="T23" fmla="*/ 287 h 287"/>
              <a:gd name="T24" fmla="*/ 49 w 153"/>
              <a:gd name="T25" fmla="*/ 286 h 287"/>
              <a:gd name="T26" fmla="*/ 38 w 153"/>
              <a:gd name="T27" fmla="*/ 283 h 287"/>
              <a:gd name="T28" fmla="*/ 19 w 153"/>
              <a:gd name="T29" fmla="*/ 271 h 287"/>
              <a:gd name="T30" fmla="*/ 6 w 153"/>
              <a:gd name="T31" fmla="*/ 255 h 287"/>
              <a:gd name="T32" fmla="*/ 0 w 153"/>
              <a:gd name="T33" fmla="*/ 234 h 287"/>
              <a:gd name="T34" fmla="*/ 0 w 153"/>
              <a:gd name="T35" fmla="*/ 212 h 287"/>
              <a:gd name="T36" fmla="*/ 31 w 153"/>
              <a:gd name="T37" fmla="*/ 49 h 287"/>
              <a:gd name="T38" fmla="*/ 38 w 153"/>
              <a:gd name="T39" fmla="*/ 31 h 287"/>
              <a:gd name="T40" fmla="*/ 50 w 153"/>
              <a:gd name="T41" fmla="*/ 17 h 287"/>
              <a:gd name="T42" fmla="*/ 66 w 153"/>
              <a:gd name="T43" fmla="*/ 5 h 287"/>
              <a:gd name="T44" fmla="*/ 84 w 153"/>
              <a:gd name="T45"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287">
                <a:moveTo>
                  <a:pt x="84" y="0"/>
                </a:moveTo>
                <a:lnTo>
                  <a:pt x="105" y="2"/>
                </a:lnTo>
                <a:lnTo>
                  <a:pt x="122" y="8"/>
                </a:lnTo>
                <a:lnTo>
                  <a:pt x="139" y="21"/>
                </a:lnTo>
                <a:lnTo>
                  <a:pt x="149" y="37"/>
                </a:lnTo>
                <a:lnTo>
                  <a:pt x="153" y="55"/>
                </a:lnTo>
                <a:lnTo>
                  <a:pt x="153" y="75"/>
                </a:lnTo>
                <a:lnTo>
                  <a:pt x="122" y="237"/>
                </a:lnTo>
                <a:lnTo>
                  <a:pt x="115" y="256"/>
                </a:lnTo>
                <a:lnTo>
                  <a:pt x="103" y="271"/>
                </a:lnTo>
                <a:lnTo>
                  <a:pt x="87" y="281"/>
                </a:lnTo>
                <a:lnTo>
                  <a:pt x="68" y="287"/>
                </a:lnTo>
                <a:lnTo>
                  <a:pt x="49" y="286"/>
                </a:lnTo>
                <a:lnTo>
                  <a:pt x="38" y="283"/>
                </a:lnTo>
                <a:lnTo>
                  <a:pt x="19" y="271"/>
                </a:lnTo>
                <a:lnTo>
                  <a:pt x="6" y="255"/>
                </a:lnTo>
                <a:lnTo>
                  <a:pt x="0" y="234"/>
                </a:lnTo>
                <a:lnTo>
                  <a:pt x="0" y="212"/>
                </a:lnTo>
                <a:lnTo>
                  <a:pt x="31" y="49"/>
                </a:lnTo>
                <a:lnTo>
                  <a:pt x="38" y="31"/>
                </a:lnTo>
                <a:lnTo>
                  <a:pt x="50" y="17"/>
                </a:lnTo>
                <a:lnTo>
                  <a:pt x="66" y="5"/>
                </a:lnTo>
                <a:lnTo>
                  <a:pt x="84" y="0"/>
                </a:lnTo>
                <a:close/>
              </a:path>
            </a:pathLst>
          </a:custGeom>
          <a:solidFill>
            <a:srgbClr val="4D3713"/>
          </a:solidFill>
          <a:ln w="0">
            <a:solidFill>
              <a:srgbClr val="4D3713"/>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1" name="Freeform 87"/>
          <p:cNvSpPr>
            <a:spLocks noEditPoints="1"/>
          </p:cNvSpPr>
          <p:nvPr/>
        </p:nvSpPr>
        <p:spPr bwMode="auto">
          <a:xfrm>
            <a:off x="5482590" y="2713654"/>
            <a:ext cx="277866" cy="270554"/>
          </a:xfrm>
          <a:custGeom>
            <a:avLst/>
            <a:gdLst>
              <a:gd name="T0" fmla="*/ 208 w 228"/>
              <a:gd name="T1" fmla="*/ 179 h 223"/>
              <a:gd name="T2" fmla="*/ 228 w 228"/>
              <a:gd name="T3" fmla="*/ 204 h 223"/>
              <a:gd name="T4" fmla="*/ 203 w 228"/>
              <a:gd name="T5" fmla="*/ 223 h 223"/>
              <a:gd name="T6" fmla="*/ 183 w 228"/>
              <a:gd name="T7" fmla="*/ 198 h 223"/>
              <a:gd name="T8" fmla="*/ 208 w 228"/>
              <a:gd name="T9" fmla="*/ 179 h 223"/>
              <a:gd name="T10" fmla="*/ 165 w 228"/>
              <a:gd name="T11" fmla="*/ 129 h 223"/>
              <a:gd name="T12" fmla="*/ 181 w 228"/>
              <a:gd name="T13" fmla="*/ 146 h 223"/>
              <a:gd name="T14" fmla="*/ 187 w 228"/>
              <a:gd name="T15" fmla="*/ 154 h 223"/>
              <a:gd name="T16" fmla="*/ 162 w 228"/>
              <a:gd name="T17" fmla="*/ 173 h 223"/>
              <a:gd name="T18" fmla="*/ 159 w 228"/>
              <a:gd name="T19" fmla="*/ 168 h 223"/>
              <a:gd name="T20" fmla="*/ 142 w 228"/>
              <a:gd name="T21" fmla="*/ 151 h 223"/>
              <a:gd name="T22" fmla="*/ 165 w 228"/>
              <a:gd name="T23" fmla="*/ 129 h 223"/>
              <a:gd name="T24" fmla="*/ 118 w 228"/>
              <a:gd name="T25" fmla="*/ 83 h 223"/>
              <a:gd name="T26" fmla="*/ 133 w 228"/>
              <a:gd name="T27" fmla="*/ 95 h 223"/>
              <a:gd name="T28" fmla="*/ 143 w 228"/>
              <a:gd name="T29" fmla="*/ 105 h 223"/>
              <a:gd name="T30" fmla="*/ 119 w 228"/>
              <a:gd name="T31" fmla="*/ 127 h 223"/>
              <a:gd name="T32" fmla="*/ 111 w 228"/>
              <a:gd name="T33" fmla="*/ 117 h 223"/>
              <a:gd name="T34" fmla="*/ 97 w 228"/>
              <a:gd name="T35" fmla="*/ 106 h 223"/>
              <a:gd name="T36" fmla="*/ 118 w 228"/>
              <a:gd name="T37" fmla="*/ 83 h 223"/>
              <a:gd name="T38" fmla="*/ 69 w 228"/>
              <a:gd name="T39" fmla="*/ 39 h 223"/>
              <a:gd name="T40" fmla="*/ 78 w 228"/>
              <a:gd name="T41" fmla="*/ 46 h 223"/>
              <a:gd name="T42" fmla="*/ 94 w 228"/>
              <a:gd name="T43" fmla="*/ 61 h 223"/>
              <a:gd name="T44" fmla="*/ 74 w 228"/>
              <a:gd name="T45" fmla="*/ 84 h 223"/>
              <a:gd name="T46" fmla="*/ 56 w 228"/>
              <a:gd name="T47" fmla="*/ 68 h 223"/>
              <a:gd name="T48" fmla="*/ 52 w 228"/>
              <a:gd name="T49" fmla="*/ 65 h 223"/>
              <a:gd name="T50" fmla="*/ 69 w 228"/>
              <a:gd name="T51" fmla="*/ 39 h 223"/>
              <a:gd name="T52" fmla="*/ 18 w 228"/>
              <a:gd name="T53" fmla="*/ 0 h 223"/>
              <a:gd name="T54" fmla="*/ 43 w 228"/>
              <a:gd name="T55" fmla="*/ 20 h 223"/>
              <a:gd name="T56" fmla="*/ 25 w 228"/>
              <a:gd name="T57" fmla="*/ 46 h 223"/>
              <a:gd name="T58" fmla="*/ 0 w 228"/>
              <a:gd name="T59" fmla="*/ 27 h 223"/>
              <a:gd name="T60" fmla="*/ 18 w 228"/>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3">
                <a:moveTo>
                  <a:pt x="208" y="179"/>
                </a:moveTo>
                <a:lnTo>
                  <a:pt x="228" y="204"/>
                </a:lnTo>
                <a:lnTo>
                  <a:pt x="203" y="223"/>
                </a:lnTo>
                <a:lnTo>
                  <a:pt x="183" y="198"/>
                </a:lnTo>
                <a:lnTo>
                  <a:pt x="208" y="179"/>
                </a:lnTo>
                <a:close/>
                <a:moveTo>
                  <a:pt x="165" y="129"/>
                </a:moveTo>
                <a:lnTo>
                  <a:pt x="181" y="146"/>
                </a:lnTo>
                <a:lnTo>
                  <a:pt x="187" y="154"/>
                </a:lnTo>
                <a:lnTo>
                  <a:pt x="162" y="173"/>
                </a:lnTo>
                <a:lnTo>
                  <a:pt x="159" y="168"/>
                </a:lnTo>
                <a:lnTo>
                  <a:pt x="142" y="151"/>
                </a:lnTo>
                <a:lnTo>
                  <a:pt x="165" y="129"/>
                </a:lnTo>
                <a:close/>
                <a:moveTo>
                  <a:pt x="118" y="83"/>
                </a:moveTo>
                <a:lnTo>
                  <a:pt x="133" y="95"/>
                </a:lnTo>
                <a:lnTo>
                  <a:pt x="143" y="105"/>
                </a:lnTo>
                <a:lnTo>
                  <a:pt x="119" y="127"/>
                </a:lnTo>
                <a:lnTo>
                  <a:pt x="111" y="117"/>
                </a:lnTo>
                <a:lnTo>
                  <a:pt x="97" y="106"/>
                </a:lnTo>
                <a:lnTo>
                  <a:pt x="118" y="83"/>
                </a:lnTo>
                <a:close/>
                <a:moveTo>
                  <a:pt x="69" y="39"/>
                </a:moveTo>
                <a:lnTo>
                  <a:pt x="78" y="46"/>
                </a:lnTo>
                <a:lnTo>
                  <a:pt x="94" y="61"/>
                </a:lnTo>
                <a:lnTo>
                  <a:pt x="74" y="84"/>
                </a:lnTo>
                <a:lnTo>
                  <a:pt x="56" y="68"/>
                </a:lnTo>
                <a:lnTo>
                  <a:pt x="52" y="65"/>
                </a:lnTo>
                <a:lnTo>
                  <a:pt x="69" y="39"/>
                </a:lnTo>
                <a:close/>
                <a:moveTo>
                  <a:pt x="18" y="0"/>
                </a:moveTo>
                <a:lnTo>
                  <a:pt x="43" y="20"/>
                </a:lnTo>
                <a:lnTo>
                  <a:pt x="25" y="46"/>
                </a:lnTo>
                <a:lnTo>
                  <a:pt x="0" y="27"/>
                </a:lnTo>
                <a:lnTo>
                  <a:pt x="1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2" name="Freeform 88"/>
          <p:cNvSpPr>
            <a:spLocks/>
          </p:cNvSpPr>
          <p:nvPr/>
        </p:nvSpPr>
        <p:spPr bwMode="auto">
          <a:xfrm>
            <a:off x="3890957" y="2494284"/>
            <a:ext cx="1613572" cy="480172"/>
          </a:xfrm>
          <a:custGeom>
            <a:avLst/>
            <a:gdLst>
              <a:gd name="T0" fmla="*/ 801 w 1324"/>
              <a:gd name="T1" fmla="*/ 0 h 394"/>
              <a:gd name="T2" fmla="*/ 935 w 1324"/>
              <a:gd name="T3" fmla="*/ 15 h 394"/>
              <a:gd name="T4" fmla="*/ 987 w 1324"/>
              <a:gd name="T5" fmla="*/ 26 h 394"/>
              <a:gd name="T6" fmla="*/ 1073 w 1324"/>
              <a:gd name="T7" fmla="*/ 51 h 394"/>
              <a:gd name="T8" fmla="*/ 1159 w 1324"/>
              <a:gd name="T9" fmla="*/ 84 h 394"/>
              <a:gd name="T10" fmla="*/ 1241 w 1324"/>
              <a:gd name="T11" fmla="*/ 127 h 394"/>
              <a:gd name="T12" fmla="*/ 1287 w 1324"/>
              <a:gd name="T13" fmla="*/ 154 h 394"/>
              <a:gd name="T14" fmla="*/ 1306 w 1324"/>
              <a:gd name="T15" fmla="*/ 206 h 394"/>
              <a:gd name="T16" fmla="*/ 1263 w 1324"/>
              <a:gd name="T17" fmla="*/ 178 h 394"/>
              <a:gd name="T18" fmla="*/ 1187 w 1324"/>
              <a:gd name="T19" fmla="*/ 134 h 394"/>
              <a:gd name="T20" fmla="*/ 1103 w 1324"/>
              <a:gd name="T21" fmla="*/ 96 h 394"/>
              <a:gd name="T22" fmla="*/ 1016 w 1324"/>
              <a:gd name="T23" fmla="*/ 66 h 394"/>
              <a:gd name="T24" fmla="*/ 935 w 1324"/>
              <a:gd name="T25" fmla="*/ 47 h 394"/>
              <a:gd name="T26" fmla="*/ 847 w 1324"/>
              <a:gd name="T27" fmla="*/ 35 h 394"/>
              <a:gd name="T28" fmla="*/ 757 w 1324"/>
              <a:gd name="T29" fmla="*/ 32 h 394"/>
              <a:gd name="T30" fmla="*/ 668 w 1324"/>
              <a:gd name="T31" fmla="*/ 37 h 394"/>
              <a:gd name="T32" fmla="*/ 580 w 1324"/>
              <a:gd name="T33" fmla="*/ 50 h 394"/>
              <a:gd name="T34" fmla="*/ 543 w 1324"/>
              <a:gd name="T35" fmla="*/ 59 h 394"/>
              <a:gd name="T36" fmla="*/ 458 w 1324"/>
              <a:gd name="T37" fmla="*/ 84 h 394"/>
              <a:gd name="T38" fmla="*/ 374 w 1324"/>
              <a:gd name="T39" fmla="*/ 116 h 394"/>
              <a:gd name="T40" fmla="*/ 256 w 1324"/>
              <a:gd name="T41" fmla="*/ 181 h 394"/>
              <a:gd name="T42" fmla="*/ 224 w 1324"/>
              <a:gd name="T43" fmla="*/ 203 h 394"/>
              <a:gd name="T44" fmla="*/ 152 w 1324"/>
              <a:gd name="T45" fmla="*/ 260 h 394"/>
              <a:gd name="T46" fmla="*/ 85 w 1324"/>
              <a:gd name="T47" fmla="*/ 324 h 394"/>
              <a:gd name="T48" fmla="*/ 25 w 1324"/>
              <a:gd name="T49" fmla="*/ 394 h 394"/>
              <a:gd name="T50" fmla="*/ 29 w 1324"/>
              <a:gd name="T51" fmla="*/ 335 h 394"/>
              <a:gd name="T52" fmla="*/ 94 w 1324"/>
              <a:gd name="T53" fmla="*/ 268 h 394"/>
              <a:gd name="T54" fmla="*/ 163 w 1324"/>
              <a:gd name="T55" fmla="*/ 207 h 394"/>
              <a:gd name="T56" fmla="*/ 205 w 1324"/>
              <a:gd name="T57" fmla="*/ 177 h 394"/>
              <a:gd name="T58" fmla="*/ 281 w 1324"/>
              <a:gd name="T59" fmla="*/ 128 h 394"/>
              <a:gd name="T60" fmla="*/ 402 w 1324"/>
              <a:gd name="T61" fmla="*/ 69 h 394"/>
              <a:gd name="T62" fmla="*/ 486 w 1324"/>
              <a:gd name="T63" fmla="*/ 40 h 394"/>
              <a:gd name="T64" fmla="*/ 573 w 1324"/>
              <a:gd name="T65" fmla="*/ 19 h 394"/>
              <a:gd name="T66" fmla="*/ 624 w 1324"/>
              <a:gd name="T67" fmla="*/ 10 h 394"/>
              <a:gd name="T68" fmla="*/ 713 w 1324"/>
              <a:gd name="T69" fmla="*/ 1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24" h="394">
                <a:moveTo>
                  <a:pt x="757" y="0"/>
                </a:moveTo>
                <a:lnTo>
                  <a:pt x="801" y="0"/>
                </a:lnTo>
                <a:lnTo>
                  <a:pt x="847" y="3"/>
                </a:lnTo>
                <a:lnTo>
                  <a:pt x="935" y="15"/>
                </a:lnTo>
                <a:lnTo>
                  <a:pt x="942" y="16"/>
                </a:lnTo>
                <a:lnTo>
                  <a:pt x="987" y="26"/>
                </a:lnTo>
                <a:lnTo>
                  <a:pt x="1029" y="37"/>
                </a:lnTo>
                <a:lnTo>
                  <a:pt x="1073" y="51"/>
                </a:lnTo>
                <a:lnTo>
                  <a:pt x="1116" y="66"/>
                </a:lnTo>
                <a:lnTo>
                  <a:pt x="1159" y="84"/>
                </a:lnTo>
                <a:lnTo>
                  <a:pt x="1200" y="104"/>
                </a:lnTo>
                <a:lnTo>
                  <a:pt x="1241" y="127"/>
                </a:lnTo>
                <a:lnTo>
                  <a:pt x="1283" y="152"/>
                </a:lnTo>
                <a:lnTo>
                  <a:pt x="1287" y="154"/>
                </a:lnTo>
                <a:lnTo>
                  <a:pt x="1324" y="179"/>
                </a:lnTo>
                <a:lnTo>
                  <a:pt x="1306" y="206"/>
                </a:lnTo>
                <a:lnTo>
                  <a:pt x="1263" y="178"/>
                </a:lnTo>
                <a:lnTo>
                  <a:pt x="1263" y="178"/>
                </a:lnTo>
                <a:lnTo>
                  <a:pt x="1228" y="156"/>
                </a:lnTo>
                <a:lnTo>
                  <a:pt x="1187" y="134"/>
                </a:lnTo>
                <a:lnTo>
                  <a:pt x="1146" y="113"/>
                </a:lnTo>
                <a:lnTo>
                  <a:pt x="1103" y="96"/>
                </a:lnTo>
                <a:lnTo>
                  <a:pt x="1060" y="81"/>
                </a:lnTo>
                <a:lnTo>
                  <a:pt x="1016" y="66"/>
                </a:lnTo>
                <a:lnTo>
                  <a:pt x="973" y="56"/>
                </a:lnTo>
                <a:lnTo>
                  <a:pt x="935" y="47"/>
                </a:lnTo>
                <a:lnTo>
                  <a:pt x="935" y="47"/>
                </a:lnTo>
                <a:lnTo>
                  <a:pt x="847" y="35"/>
                </a:lnTo>
                <a:lnTo>
                  <a:pt x="801" y="32"/>
                </a:lnTo>
                <a:lnTo>
                  <a:pt x="757" y="32"/>
                </a:lnTo>
                <a:lnTo>
                  <a:pt x="713" y="34"/>
                </a:lnTo>
                <a:lnTo>
                  <a:pt x="668" y="37"/>
                </a:lnTo>
                <a:lnTo>
                  <a:pt x="624" y="43"/>
                </a:lnTo>
                <a:lnTo>
                  <a:pt x="580" y="50"/>
                </a:lnTo>
                <a:lnTo>
                  <a:pt x="580" y="50"/>
                </a:lnTo>
                <a:lnTo>
                  <a:pt x="543" y="59"/>
                </a:lnTo>
                <a:lnTo>
                  <a:pt x="499" y="69"/>
                </a:lnTo>
                <a:lnTo>
                  <a:pt x="458" y="84"/>
                </a:lnTo>
                <a:lnTo>
                  <a:pt x="415" y="99"/>
                </a:lnTo>
                <a:lnTo>
                  <a:pt x="374" y="116"/>
                </a:lnTo>
                <a:lnTo>
                  <a:pt x="294" y="157"/>
                </a:lnTo>
                <a:lnTo>
                  <a:pt x="256" y="181"/>
                </a:lnTo>
                <a:lnTo>
                  <a:pt x="224" y="203"/>
                </a:lnTo>
                <a:lnTo>
                  <a:pt x="224" y="203"/>
                </a:lnTo>
                <a:lnTo>
                  <a:pt x="187" y="231"/>
                </a:lnTo>
                <a:lnTo>
                  <a:pt x="152" y="260"/>
                </a:lnTo>
                <a:lnTo>
                  <a:pt x="118" y="291"/>
                </a:lnTo>
                <a:lnTo>
                  <a:pt x="85" y="324"/>
                </a:lnTo>
                <a:lnTo>
                  <a:pt x="53" y="359"/>
                </a:lnTo>
                <a:lnTo>
                  <a:pt x="25" y="394"/>
                </a:lnTo>
                <a:lnTo>
                  <a:pt x="0" y="375"/>
                </a:lnTo>
                <a:lnTo>
                  <a:pt x="29" y="335"/>
                </a:lnTo>
                <a:lnTo>
                  <a:pt x="62" y="300"/>
                </a:lnTo>
                <a:lnTo>
                  <a:pt x="94" y="268"/>
                </a:lnTo>
                <a:lnTo>
                  <a:pt x="128" y="237"/>
                </a:lnTo>
                <a:lnTo>
                  <a:pt x="163" y="207"/>
                </a:lnTo>
                <a:lnTo>
                  <a:pt x="200" y="179"/>
                </a:lnTo>
                <a:lnTo>
                  <a:pt x="205" y="177"/>
                </a:lnTo>
                <a:lnTo>
                  <a:pt x="243" y="152"/>
                </a:lnTo>
                <a:lnTo>
                  <a:pt x="281" y="128"/>
                </a:lnTo>
                <a:lnTo>
                  <a:pt x="361" y="87"/>
                </a:lnTo>
                <a:lnTo>
                  <a:pt x="402" y="69"/>
                </a:lnTo>
                <a:lnTo>
                  <a:pt x="445" y="54"/>
                </a:lnTo>
                <a:lnTo>
                  <a:pt x="486" y="40"/>
                </a:lnTo>
                <a:lnTo>
                  <a:pt x="530" y="29"/>
                </a:lnTo>
                <a:lnTo>
                  <a:pt x="573" y="19"/>
                </a:lnTo>
                <a:lnTo>
                  <a:pt x="580" y="18"/>
                </a:lnTo>
                <a:lnTo>
                  <a:pt x="624" y="10"/>
                </a:lnTo>
                <a:lnTo>
                  <a:pt x="668" y="4"/>
                </a:lnTo>
                <a:lnTo>
                  <a:pt x="713" y="1"/>
                </a:lnTo>
                <a:lnTo>
                  <a:pt x="75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3" name="Freeform 89"/>
          <p:cNvSpPr>
            <a:spLocks/>
          </p:cNvSpPr>
          <p:nvPr/>
        </p:nvSpPr>
        <p:spPr bwMode="auto">
          <a:xfrm>
            <a:off x="3866581" y="2862336"/>
            <a:ext cx="138934" cy="136495"/>
          </a:xfrm>
          <a:custGeom>
            <a:avLst/>
            <a:gdLst>
              <a:gd name="T0" fmla="*/ 28 w 115"/>
              <a:gd name="T1" fmla="*/ 0 h 111"/>
              <a:gd name="T2" fmla="*/ 38 w 115"/>
              <a:gd name="T3" fmla="*/ 75 h 111"/>
              <a:gd name="T4" fmla="*/ 115 w 115"/>
              <a:gd name="T5" fmla="*/ 64 h 111"/>
              <a:gd name="T6" fmla="*/ 87 w 115"/>
              <a:gd name="T7" fmla="*/ 101 h 111"/>
              <a:gd name="T8" fmla="*/ 11 w 115"/>
              <a:gd name="T9" fmla="*/ 111 h 111"/>
              <a:gd name="T10" fmla="*/ 0 w 115"/>
              <a:gd name="T11" fmla="*/ 36 h 111"/>
              <a:gd name="T12" fmla="*/ 28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28" y="0"/>
                </a:moveTo>
                <a:lnTo>
                  <a:pt x="38" y="75"/>
                </a:lnTo>
                <a:lnTo>
                  <a:pt x="115" y="64"/>
                </a:lnTo>
                <a:lnTo>
                  <a:pt x="87" y="101"/>
                </a:lnTo>
                <a:lnTo>
                  <a:pt x="11" y="111"/>
                </a:lnTo>
                <a:lnTo>
                  <a:pt x="0" y="36"/>
                </a:lnTo>
                <a:lnTo>
                  <a:pt x="28"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4" name="Freeform 90"/>
          <p:cNvSpPr>
            <a:spLocks noEditPoints="1"/>
          </p:cNvSpPr>
          <p:nvPr/>
        </p:nvSpPr>
        <p:spPr bwMode="auto">
          <a:xfrm>
            <a:off x="3893393" y="4500284"/>
            <a:ext cx="277866" cy="268116"/>
          </a:xfrm>
          <a:custGeom>
            <a:avLst/>
            <a:gdLst>
              <a:gd name="T0" fmla="*/ 202 w 227"/>
              <a:gd name="T1" fmla="*/ 175 h 221"/>
              <a:gd name="T2" fmla="*/ 227 w 227"/>
              <a:gd name="T3" fmla="*/ 196 h 221"/>
              <a:gd name="T4" fmla="*/ 209 w 227"/>
              <a:gd name="T5" fmla="*/ 221 h 221"/>
              <a:gd name="T6" fmla="*/ 184 w 227"/>
              <a:gd name="T7" fmla="*/ 200 h 221"/>
              <a:gd name="T8" fmla="*/ 202 w 227"/>
              <a:gd name="T9" fmla="*/ 175 h 221"/>
              <a:gd name="T10" fmla="*/ 153 w 227"/>
              <a:gd name="T11" fmla="*/ 136 h 221"/>
              <a:gd name="T12" fmla="*/ 171 w 227"/>
              <a:gd name="T13" fmla="*/ 152 h 221"/>
              <a:gd name="T14" fmla="*/ 176 w 227"/>
              <a:gd name="T15" fmla="*/ 156 h 221"/>
              <a:gd name="T16" fmla="*/ 159 w 227"/>
              <a:gd name="T17" fmla="*/ 181 h 221"/>
              <a:gd name="T18" fmla="*/ 149 w 227"/>
              <a:gd name="T19" fmla="*/ 174 h 221"/>
              <a:gd name="T20" fmla="*/ 132 w 227"/>
              <a:gd name="T21" fmla="*/ 159 h 221"/>
              <a:gd name="T22" fmla="*/ 153 w 227"/>
              <a:gd name="T23" fmla="*/ 136 h 221"/>
              <a:gd name="T24" fmla="*/ 107 w 227"/>
              <a:gd name="T25" fmla="*/ 93 h 221"/>
              <a:gd name="T26" fmla="*/ 118 w 227"/>
              <a:gd name="T27" fmla="*/ 105 h 221"/>
              <a:gd name="T28" fmla="*/ 129 w 227"/>
              <a:gd name="T29" fmla="*/ 115 h 221"/>
              <a:gd name="T30" fmla="*/ 109 w 227"/>
              <a:gd name="T31" fmla="*/ 139 h 221"/>
              <a:gd name="T32" fmla="*/ 95 w 227"/>
              <a:gd name="T33" fmla="*/ 127 h 221"/>
              <a:gd name="T34" fmla="*/ 84 w 227"/>
              <a:gd name="T35" fmla="*/ 115 h 221"/>
              <a:gd name="T36" fmla="*/ 107 w 227"/>
              <a:gd name="T37" fmla="*/ 93 h 221"/>
              <a:gd name="T38" fmla="*/ 65 w 227"/>
              <a:gd name="T39" fmla="*/ 49 h 221"/>
              <a:gd name="T40" fmla="*/ 68 w 227"/>
              <a:gd name="T41" fmla="*/ 53 h 221"/>
              <a:gd name="T42" fmla="*/ 85 w 227"/>
              <a:gd name="T43" fmla="*/ 71 h 221"/>
              <a:gd name="T44" fmla="*/ 62 w 227"/>
              <a:gd name="T45" fmla="*/ 93 h 221"/>
              <a:gd name="T46" fmla="*/ 45 w 227"/>
              <a:gd name="T47" fmla="*/ 75 h 221"/>
              <a:gd name="T48" fmla="*/ 40 w 227"/>
              <a:gd name="T49" fmla="*/ 68 h 221"/>
              <a:gd name="T50" fmla="*/ 65 w 227"/>
              <a:gd name="T51" fmla="*/ 49 h 221"/>
              <a:gd name="T52" fmla="*/ 25 w 227"/>
              <a:gd name="T53" fmla="*/ 0 h 221"/>
              <a:gd name="T54" fmla="*/ 44 w 227"/>
              <a:gd name="T55" fmla="*/ 24 h 221"/>
              <a:gd name="T56" fmla="*/ 19 w 227"/>
              <a:gd name="T57" fmla="*/ 43 h 221"/>
              <a:gd name="T58" fmla="*/ 0 w 227"/>
              <a:gd name="T59" fmla="*/ 19 h 221"/>
              <a:gd name="T60" fmla="*/ 25 w 227"/>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 h="221">
                <a:moveTo>
                  <a:pt x="202" y="175"/>
                </a:moveTo>
                <a:lnTo>
                  <a:pt x="227" y="196"/>
                </a:lnTo>
                <a:lnTo>
                  <a:pt x="209" y="221"/>
                </a:lnTo>
                <a:lnTo>
                  <a:pt x="184" y="200"/>
                </a:lnTo>
                <a:lnTo>
                  <a:pt x="202" y="175"/>
                </a:lnTo>
                <a:close/>
                <a:moveTo>
                  <a:pt x="153" y="136"/>
                </a:moveTo>
                <a:lnTo>
                  <a:pt x="171" y="152"/>
                </a:lnTo>
                <a:lnTo>
                  <a:pt x="176" y="156"/>
                </a:lnTo>
                <a:lnTo>
                  <a:pt x="159" y="181"/>
                </a:lnTo>
                <a:lnTo>
                  <a:pt x="149" y="174"/>
                </a:lnTo>
                <a:lnTo>
                  <a:pt x="132" y="159"/>
                </a:lnTo>
                <a:lnTo>
                  <a:pt x="153" y="136"/>
                </a:lnTo>
                <a:close/>
                <a:moveTo>
                  <a:pt x="107" y="93"/>
                </a:moveTo>
                <a:lnTo>
                  <a:pt x="118" y="105"/>
                </a:lnTo>
                <a:lnTo>
                  <a:pt x="129" y="115"/>
                </a:lnTo>
                <a:lnTo>
                  <a:pt x="109" y="139"/>
                </a:lnTo>
                <a:lnTo>
                  <a:pt x="95" y="127"/>
                </a:lnTo>
                <a:lnTo>
                  <a:pt x="84" y="115"/>
                </a:lnTo>
                <a:lnTo>
                  <a:pt x="107" y="93"/>
                </a:lnTo>
                <a:close/>
                <a:moveTo>
                  <a:pt x="65" y="49"/>
                </a:moveTo>
                <a:lnTo>
                  <a:pt x="68" y="53"/>
                </a:lnTo>
                <a:lnTo>
                  <a:pt x="85" y="71"/>
                </a:lnTo>
                <a:lnTo>
                  <a:pt x="62" y="93"/>
                </a:lnTo>
                <a:lnTo>
                  <a:pt x="45" y="75"/>
                </a:lnTo>
                <a:lnTo>
                  <a:pt x="40" y="68"/>
                </a:lnTo>
                <a:lnTo>
                  <a:pt x="65" y="49"/>
                </a:lnTo>
                <a:close/>
                <a:moveTo>
                  <a:pt x="25" y="0"/>
                </a:moveTo>
                <a:lnTo>
                  <a:pt x="44" y="24"/>
                </a:lnTo>
                <a:lnTo>
                  <a:pt x="19" y="43"/>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5" name="Freeform 91"/>
          <p:cNvSpPr>
            <a:spLocks/>
          </p:cNvSpPr>
          <p:nvPr/>
        </p:nvSpPr>
        <p:spPr bwMode="auto">
          <a:xfrm>
            <a:off x="4149323" y="4507596"/>
            <a:ext cx="1616010" cy="480172"/>
          </a:xfrm>
          <a:custGeom>
            <a:avLst/>
            <a:gdLst>
              <a:gd name="T0" fmla="*/ 1325 w 1325"/>
              <a:gd name="T1" fmla="*/ 19 h 395"/>
              <a:gd name="T2" fmla="*/ 1262 w 1325"/>
              <a:gd name="T3" fmla="*/ 93 h 395"/>
              <a:gd name="T4" fmla="*/ 1196 w 1325"/>
              <a:gd name="T5" fmla="*/ 158 h 395"/>
              <a:gd name="T6" fmla="*/ 1124 w 1325"/>
              <a:gd name="T7" fmla="*/ 214 h 395"/>
              <a:gd name="T8" fmla="*/ 1043 w 1325"/>
              <a:gd name="T9" fmla="*/ 266 h 395"/>
              <a:gd name="T10" fmla="*/ 922 w 1325"/>
              <a:gd name="T11" fmla="*/ 325 h 395"/>
              <a:gd name="T12" fmla="*/ 838 w 1325"/>
              <a:gd name="T13" fmla="*/ 353 h 395"/>
              <a:gd name="T14" fmla="*/ 751 w 1325"/>
              <a:gd name="T15" fmla="*/ 375 h 395"/>
              <a:gd name="T16" fmla="*/ 701 w 1325"/>
              <a:gd name="T17" fmla="*/ 384 h 395"/>
              <a:gd name="T18" fmla="*/ 611 w 1325"/>
              <a:gd name="T19" fmla="*/ 393 h 395"/>
              <a:gd name="T20" fmla="*/ 523 w 1325"/>
              <a:gd name="T21" fmla="*/ 395 h 395"/>
              <a:gd name="T22" fmla="*/ 389 w 1325"/>
              <a:gd name="T23" fmla="*/ 380 h 395"/>
              <a:gd name="T24" fmla="*/ 294 w 1325"/>
              <a:gd name="T25" fmla="*/ 358 h 395"/>
              <a:gd name="T26" fmla="*/ 208 w 1325"/>
              <a:gd name="T27" fmla="*/ 328 h 395"/>
              <a:gd name="T28" fmla="*/ 124 w 1325"/>
              <a:gd name="T29" fmla="*/ 290 h 395"/>
              <a:gd name="T30" fmla="*/ 41 w 1325"/>
              <a:gd name="T31" fmla="*/ 243 h 395"/>
              <a:gd name="T32" fmla="*/ 0 w 1325"/>
              <a:gd name="T33" fmla="*/ 215 h 395"/>
              <a:gd name="T34" fmla="*/ 60 w 1325"/>
              <a:gd name="T35" fmla="*/ 216 h 395"/>
              <a:gd name="T36" fmla="*/ 96 w 1325"/>
              <a:gd name="T37" fmla="*/ 239 h 395"/>
              <a:gd name="T38" fmla="*/ 178 w 1325"/>
              <a:gd name="T39" fmla="*/ 281 h 395"/>
              <a:gd name="T40" fmla="*/ 264 w 1325"/>
              <a:gd name="T41" fmla="*/ 314 h 395"/>
              <a:gd name="T42" fmla="*/ 392 w 1325"/>
              <a:gd name="T43" fmla="*/ 347 h 395"/>
              <a:gd name="T44" fmla="*/ 523 w 1325"/>
              <a:gd name="T45" fmla="*/ 362 h 395"/>
              <a:gd name="T46" fmla="*/ 611 w 1325"/>
              <a:gd name="T47" fmla="*/ 361 h 395"/>
              <a:gd name="T48" fmla="*/ 701 w 1325"/>
              <a:gd name="T49" fmla="*/ 352 h 395"/>
              <a:gd name="T50" fmla="*/ 744 w 1325"/>
              <a:gd name="T51" fmla="*/ 344 h 395"/>
              <a:gd name="T52" fmla="*/ 825 w 1325"/>
              <a:gd name="T53" fmla="*/ 324 h 395"/>
              <a:gd name="T54" fmla="*/ 909 w 1325"/>
              <a:gd name="T55" fmla="*/ 296 h 395"/>
              <a:gd name="T56" fmla="*/ 1029 w 1325"/>
              <a:gd name="T57" fmla="*/ 237 h 395"/>
              <a:gd name="T58" fmla="*/ 1100 w 1325"/>
              <a:gd name="T59" fmla="*/ 190 h 395"/>
              <a:gd name="T60" fmla="*/ 1172 w 1325"/>
              <a:gd name="T61" fmla="*/ 134 h 395"/>
              <a:gd name="T62" fmla="*/ 1238 w 1325"/>
              <a:gd name="T63" fmla="*/ 69 h 395"/>
              <a:gd name="T64" fmla="*/ 1300 w 1325"/>
              <a:gd name="T65" fmla="*/ 0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25" h="395">
                <a:moveTo>
                  <a:pt x="1300" y="0"/>
                </a:moveTo>
                <a:lnTo>
                  <a:pt x="1325" y="19"/>
                </a:lnTo>
                <a:lnTo>
                  <a:pt x="1294" y="58"/>
                </a:lnTo>
                <a:lnTo>
                  <a:pt x="1262" y="93"/>
                </a:lnTo>
                <a:lnTo>
                  <a:pt x="1230" y="125"/>
                </a:lnTo>
                <a:lnTo>
                  <a:pt x="1196" y="158"/>
                </a:lnTo>
                <a:lnTo>
                  <a:pt x="1160" y="187"/>
                </a:lnTo>
                <a:lnTo>
                  <a:pt x="1124" y="214"/>
                </a:lnTo>
                <a:lnTo>
                  <a:pt x="1119" y="216"/>
                </a:lnTo>
                <a:lnTo>
                  <a:pt x="1043" y="266"/>
                </a:lnTo>
                <a:lnTo>
                  <a:pt x="963" y="308"/>
                </a:lnTo>
                <a:lnTo>
                  <a:pt x="922" y="325"/>
                </a:lnTo>
                <a:lnTo>
                  <a:pt x="879" y="340"/>
                </a:lnTo>
                <a:lnTo>
                  <a:pt x="838" y="353"/>
                </a:lnTo>
                <a:lnTo>
                  <a:pt x="794" y="365"/>
                </a:lnTo>
                <a:lnTo>
                  <a:pt x="751" y="375"/>
                </a:lnTo>
                <a:lnTo>
                  <a:pt x="744" y="377"/>
                </a:lnTo>
                <a:lnTo>
                  <a:pt x="701" y="384"/>
                </a:lnTo>
                <a:lnTo>
                  <a:pt x="657" y="390"/>
                </a:lnTo>
                <a:lnTo>
                  <a:pt x="611" y="393"/>
                </a:lnTo>
                <a:lnTo>
                  <a:pt x="567" y="395"/>
                </a:lnTo>
                <a:lnTo>
                  <a:pt x="523" y="395"/>
                </a:lnTo>
                <a:lnTo>
                  <a:pt x="477" y="392"/>
                </a:lnTo>
                <a:lnTo>
                  <a:pt x="389" y="380"/>
                </a:lnTo>
                <a:lnTo>
                  <a:pt x="383" y="378"/>
                </a:lnTo>
                <a:lnTo>
                  <a:pt x="294" y="358"/>
                </a:lnTo>
                <a:lnTo>
                  <a:pt x="250" y="343"/>
                </a:lnTo>
                <a:lnTo>
                  <a:pt x="208" y="328"/>
                </a:lnTo>
                <a:lnTo>
                  <a:pt x="165" y="311"/>
                </a:lnTo>
                <a:lnTo>
                  <a:pt x="124" y="290"/>
                </a:lnTo>
                <a:lnTo>
                  <a:pt x="82" y="268"/>
                </a:lnTo>
                <a:lnTo>
                  <a:pt x="41" y="243"/>
                </a:lnTo>
                <a:lnTo>
                  <a:pt x="37" y="240"/>
                </a:lnTo>
                <a:lnTo>
                  <a:pt x="0" y="215"/>
                </a:lnTo>
                <a:lnTo>
                  <a:pt x="18" y="188"/>
                </a:lnTo>
                <a:lnTo>
                  <a:pt x="60" y="216"/>
                </a:lnTo>
                <a:lnTo>
                  <a:pt x="60" y="216"/>
                </a:lnTo>
                <a:lnTo>
                  <a:pt x="96" y="239"/>
                </a:lnTo>
                <a:lnTo>
                  <a:pt x="137" y="261"/>
                </a:lnTo>
                <a:lnTo>
                  <a:pt x="178" y="281"/>
                </a:lnTo>
                <a:lnTo>
                  <a:pt x="221" y="299"/>
                </a:lnTo>
                <a:lnTo>
                  <a:pt x="264" y="314"/>
                </a:lnTo>
                <a:lnTo>
                  <a:pt x="308" y="328"/>
                </a:lnTo>
                <a:lnTo>
                  <a:pt x="392" y="347"/>
                </a:lnTo>
                <a:lnTo>
                  <a:pt x="477" y="359"/>
                </a:lnTo>
                <a:lnTo>
                  <a:pt x="523" y="362"/>
                </a:lnTo>
                <a:lnTo>
                  <a:pt x="567" y="362"/>
                </a:lnTo>
                <a:lnTo>
                  <a:pt x="611" y="361"/>
                </a:lnTo>
                <a:lnTo>
                  <a:pt x="657" y="358"/>
                </a:lnTo>
                <a:lnTo>
                  <a:pt x="701" y="352"/>
                </a:lnTo>
                <a:lnTo>
                  <a:pt x="744" y="344"/>
                </a:lnTo>
                <a:lnTo>
                  <a:pt x="744" y="344"/>
                </a:lnTo>
                <a:lnTo>
                  <a:pt x="780" y="336"/>
                </a:lnTo>
                <a:lnTo>
                  <a:pt x="825" y="324"/>
                </a:lnTo>
                <a:lnTo>
                  <a:pt x="866" y="311"/>
                </a:lnTo>
                <a:lnTo>
                  <a:pt x="909" y="296"/>
                </a:lnTo>
                <a:lnTo>
                  <a:pt x="950" y="278"/>
                </a:lnTo>
                <a:lnTo>
                  <a:pt x="1029" y="237"/>
                </a:lnTo>
                <a:lnTo>
                  <a:pt x="1100" y="190"/>
                </a:lnTo>
                <a:lnTo>
                  <a:pt x="1100" y="190"/>
                </a:lnTo>
                <a:lnTo>
                  <a:pt x="1137" y="163"/>
                </a:lnTo>
                <a:lnTo>
                  <a:pt x="1172" y="134"/>
                </a:lnTo>
                <a:lnTo>
                  <a:pt x="1206" y="102"/>
                </a:lnTo>
                <a:lnTo>
                  <a:pt x="1238" y="69"/>
                </a:lnTo>
                <a:lnTo>
                  <a:pt x="1271" y="34"/>
                </a:lnTo>
                <a:lnTo>
                  <a:pt x="130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6" name="Freeform 92"/>
          <p:cNvSpPr>
            <a:spLocks/>
          </p:cNvSpPr>
          <p:nvPr/>
        </p:nvSpPr>
        <p:spPr bwMode="auto">
          <a:xfrm>
            <a:off x="5648336" y="4483222"/>
            <a:ext cx="138934" cy="136495"/>
          </a:xfrm>
          <a:custGeom>
            <a:avLst/>
            <a:gdLst>
              <a:gd name="T0" fmla="*/ 104 w 114"/>
              <a:gd name="T1" fmla="*/ 0 h 112"/>
              <a:gd name="T2" fmla="*/ 114 w 114"/>
              <a:gd name="T3" fmla="*/ 75 h 112"/>
              <a:gd name="T4" fmla="*/ 87 w 114"/>
              <a:gd name="T5" fmla="*/ 112 h 112"/>
              <a:gd name="T6" fmla="*/ 76 w 114"/>
              <a:gd name="T7" fmla="*/ 35 h 112"/>
              <a:gd name="T8" fmla="*/ 0 w 114"/>
              <a:gd name="T9" fmla="*/ 47 h 112"/>
              <a:gd name="T10" fmla="*/ 28 w 114"/>
              <a:gd name="T11" fmla="*/ 10 h 112"/>
              <a:gd name="T12" fmla="*/ 104 w 114"/>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4" h="112">
                <a:moveTo>
                  <a:pt x="104" y="0"/>
                </a:moveTo>
                <a:lnTo>
                  <a:pt x="114" y="75"/>
                </a:lnTo>
                <a:lnTo>
                  <a:pt x="87" y="112"/>
                </a:lnTo>
                <a:lnTo>
                  <a:pt x="76" y="35"/>
                </a:lnTo>
                <a:lnTo>
                  <a:pt x="0" y="47"/>
                </a:lnTo>
                <a:lnTo>
                  <a:pt x="28" y="10"/>
                </a:lnTo>
                <a:lnTo>
                  <a:pt x="104"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7" name="Freeform 93"/>
          <p:cNvSpPr>
            <a:spLocks noEditPoints="1"/>
          </p:cNvSpPr>
          <p:nvPr/>
        </p:nvSpPr>
        <p:spPr bwMode="auto">
          <a:xfrm>
            <a:off x="6903606" y="2713654"/>
            <a:ext cx="277866" cy="270554"/>
          </a:xfrm>
          <a:custGeom>
            <a:avLst/>
            <a:gdLst>
              <a:gd name="T0" fmla="*/ 19 w 226"/>
              <a:gd name="T1" fmla="*/ 179 h 223"/>
              <a:gd name="T2" fmla="*/ 44 w 226"/>
              <a:gd name="T3" fmla="*/ 198 h 223"/>
              <a:gd name="T4" fmla="*/ 25 w 226"/>
              <a:gd name="T5" fmla="*/ 223 h 223"/>
              <a:gd name="T6" fmla="*/ 0 w 226"/>
              <a:gd name="T7" fmla="*/ 204 h 223"/>
              <a:gd name="T8" fmla="*/ 19 w 226"/>
              <a:gd name="T9" fmla="*/ 179 h 223"/>
              <a:gd name="T10" fmla="*/ 61 w 226"/>
              <a:gd name="T11" fmla="*/ 129 h 223"/>
              <a:gd name="T12" fmla="*/ 85 w 226"/>
              <a:gd name="T13" fmla="*/ 151 h 223"/>
              <a:gd name="T14" fmla="*/ 67 w 226"/>
              <a:gd name="T15" fmla="*/ 168 h 223"/>
              <a:gd name="T16" fmla="*/ 64 w 226"/>
              <a:gd name="T17" fmla="*/ 173 h 223"/>
              <a:gd name="T18" fmla="*/ 39 w 226"/>
              <a:gd name="T19" fmla="*/ 154 h 223"/>
              <a:gd name="T20" fmla="*/ 45 w 226"/>
              <a:gd name="T21" fmla="*/ 146 h 223"/>
              <a:gd name="T22" fmla="*/ 61 w 226"/>
              <a:gd name="T23" fmla="*/ 129 h 223"/>
              <a:gd name="T24" fmla="*/ 109 w 226"/>
              <a:gd name="T25" fmla="*/ 83 h 223"/>
              <a:gd name="T26" fmla="*/ 129 w 226"/>
              <a:gd name="T27" fmla="*/ 106 h 223"/>
              <a:gd name="T28" fmla="*/ 117 w 226"/>
              <a:gd name="T29" fmla="*/ 117 h 223"/>
              <a:gd name="T30" fmla="*/ 107 w 226"/>
              <a:gd name="T31" fmla="*/ 127 h 223"/>
              <a:gd name="T32" fmla="*/ 83 w 226"/>
              <a:gd name="T33" fmla="*/ 105 h 223"/>
              <a:gd name="T34" fmla="*/ 95 w 226"/>
              <a:gd name="T35" fmla="*/ 95 h 223"/>
              <a:gd name="T36" fmla="*/ 109 w 226"/>
              <a:gd name="T37" fmla="*/ 83 h 223"/>
              <a:gd name="T38" fmla="*/ 157 w 226"/>
              <a:gd name="T39" fmla="*/ 39 h 223"/>
              <a:gd name="T40" fmla="*/ 175 w 226"/>
              <a:gd name="T41" fmla="*/ 65 h 223"/>
              <a:gd name="T42" fmla="*/ 170 w 226"/>
              <a:gd name="T43" fmla="*/ 68 h 223"/>
              <a:gd name="T44" fmla="*/ 153 w 226"/>
              <a:gd name="T45" fmla="*/ 84 h 223"/>
              <a:gd name="T46" fmla="*/ 132 w 226"/>
              <a:gd name="T47" fmla="*/ 61 h 223"/>
              <a:gd name="T48" fmla="*/ 148 w 226"/>
              <a:gd name="T49" fmla="*/ 46 h 223"/>
              <a:gd name="T50" fmla="*/ 157 w 226"/>
              <a:gd name="T51" fmla="*/ 39 h 223"/>
              <a:gd name="T52" fmla="*/ 209 w 226"/>
              <a:gd name="T53" fmla="*/ 0 h 223"/>
              <a:gd name="T54" fmla="*/ 226 w 226"/>
              <a:gd name="T55" fmla="*/ 27 h 223"/>
              <a:gd name="T56" fmla="*/ 201 w 226"/>
              <a:gd name="T57" fmla="*/ 46 h 223"/>
              <a:gd name="T58" fmla="*/ 184 w 226"/>
              <a:gd name="T59" fmla="*/ 20 h 223"/>
              <a:gd name="T60" fmla="*/ 209 w 226"/>
              <a:gd name="T61" fmla="*/ 0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6" h="223">
                <a:moveTo>
                  <a:pt x="19" y="179"/>
                </a:moveTo>
                <a:lnTo>
                  <a:pt x="44" y="198"/>
                </a:lnTo>
                <a:lnTo>
                  <a:pt x="25" y="223"/>
                </a:lnTo>
                <a:lnTo>
                  <a:pt x="0" y="204"/>
                </a:lnTo>
                <a:lnTo>
                  <a:pt x="19" y="179"/>
                </a:lnTo>
                <a:close/>
                <a:moveTo>
                  <a:pt x="61" y="129"/>
                </a:moveTo>
                <a:lnTo>
                  <a:pt x="85" y="151"/>
                </a:lnTo>
                <a:lnTo>
                  <a:pt x="67" y="168"/>
                </a:lnTo>
                <a:lnTo>
                  <a:pt x="64" y="173"/>
                </a:lnTo>
                <a:lnTo>
                  <a:pt x="39" y="154"/>
                </a:lnTo>
                <a:lnTo>
                  <a:pt x="45" y="146"/>
                </a:lnTo>
                <a:lnTo>
                  <a:pt x="61" y="129"/>
                </a:lnTo>
                <a:close/>
                <a:moveTo>
                  <a:pt x="109" y="83"/>
                </a:moveTo>
                <a:lnTo>
                  <a:pt x="129" y="106"/>
                </a:lnTo>
                <a:lnTo>
                  <a:pt x="117" y="117"/>
                </a:lnTo>
                <a:lnTo>
                  <a:pt x="107" y="127"/>
                </a:lnTo>
                <a:lnTo>
                  <a:pt x="83" y="105"/>
                </a:lnTo>
                <a:lnTo>
                  <a:pt x="95" y="95"/>
                </a:lnTo>
                <a:lnTo>
                  <a:pt x="109" y="83"/>
                </a:lnTo>
                <a:close/>
                <a:moveTo>
                  <a:pt x="157" y="39"/>
                </a:moveTo>
                <a:lnTo>
                  <a:pt x="175" y="65"/>
                </a:lnTo>
                <a:lnTo>
                  <a:pt x="170" y="68"/>
                </a:lnTo>
                <a:lnTo>
                  <a:pt x="153" y="84"/>
                </a:lnTo>
                <a:lnTo>
                  <a:pt x="132" y="61"/>
                </a:lnTo>
                <a:lnTo>
                  <a:pt x="148" y="46"/>
                </a:lnTo>
                <a:lnTo>
                  <a:pt x="157" y="39"/>
                </a:lnTo>
                <a:close/>
                <a:moveTo>
                  <a:pt x="209" y="0"/>
                </a:moveTo>
                <a:lnTo>
                  <a:pt x="226" y="27"/>
                </a:lnTo>
                <a:lnTo>
                  <a:pt x="201" y="46"/>
                </a:lnTo>
                <a:lnTo>
                  <a:pt x="184" y="20"/>
                </a:lnTo>
                <a:lnTo>
                  <a:pt x="209"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8" name="Freeform 94"/>
          <p:cNvSpPr>
            <a:spLocks/>
          </p:cNvSpPr>
          <p:nvPr/>
        </p:nvSpPr>
        <p:spPr bwMode="auto">
          <a:xfrm>
            <a:off x="7159536" y="2494284"/>
            <a:ext cx="1616010" cy="480172"/>
          </a:xfrm>
          <a:custGeom>
            <a:avLst/>
            <a:gdLst>
              <a:gd name="T0" fmla="*/ 567 w 1325"/>
              <a:gd name="T1" fmla="*/ 0 h 394"/>
              <a:gd name="T2" fmla="*/ 656 w 1325"/>
              <a:gd name="T3" fmla="*/ 4 h 394"/>
              <a:gd name="T4" fmla="*/ 743 w 1325"/>
              <a:gd name="T5" fmla="*/ 18 h 394"/>
              <a:gd name="T6" fmla="*/ 793 w 1325"/>
              <a:gd name="T7" fmla="*/ 29 h 394"/>
              <a:gd name="T8" fmla="*/ 879 w 1325"/>
              <a:gd name="T9" fmla="*/ 54 h 394"/>
              <a:gd name="T10" fmla="*/ 963 w 1325"/>
              <a:gd name="T11" fmla="*/ 87 h 394"/>
              <a:gd name="T12" fmla="*/ 1081 w 1325"/>
              <a:gd name="T13" fmla="*/ 152 h 394"/>
              <a:gd name="T14" fmla="*/ 1123 w 1325"/>
              <a:gd name="T15" fmla="*/ 179 h 394"/>
              <a:gd name="T16" fmla="*/ 1196 w 1325"/>
              <a:gd name="T17" fmla="*/ 237 h 394"/>
              <a:gd name="T18" fmla="*/ 1262 w 1325"/>
              <a:gd name="T19" fmla="*/ 300 h 394"/>
              <a:gd name="T20" fmla="*/ 1325 w 1325"/>
              <a:gd name="T21" fmla="*/ 375 h 394"/>
              <a:gd name="T22" fmla="*/ 1271 w 1325"/>
              <a:gd name="T23" fmla="*/ 359 h 394"/>
              <a:gd name="T24" fmla="*/ 1206 w 1325"/>
              <a:gd name="T25" fmla="*/ 291 h 394"/>
              <a:gd name="T26" fmla="*/ 1137 w 1325"/>
              <a:gd name="T27" fmla="*/ 231 h 394"/>
              <a:gd name="T28" fmla="*/ 1100 w 1325"/>
              <a:gd name="T29" fmla="*/ 203 h 394"/>
              <a:gd name="T30" fmla="*/ 1029 w 1325"/>
              <a:gd name="T31" fmla="*/ 157 h 394"/>
              <a:gd name="T32" fmla="*/ 908 w 1325"/>
              <a:gd name="T33" fmla="*/ 99 h 394"/>
              <a:gd name="T34" fmla="*/ 824 w 1325"/>
              <a:gd name="T35" fmla="*/ 69 h 394"/>
              <a:gd name="T36" fmla="*/ 743 w 1325"/>
              <a:gd name="T37" fmla="*/ 50 h 394"/>
              <a:gd name="T38" fmla="*/ 701 w 1325"/>
              <a:gd name="T39" fmla="*/ 43 h 394"/>
              <a:gd name="T40" fmla="*/ 611 w 1325"/>
              <a:gd name="T41" fmla="*/ 34 h 394"/>
              <a:gd name="T42" fmla="*/ 522 w 1325"/>
              <a:gd name="T43" fmla="*/ 32 h 394"/>
              <a:gd name="T44" fmla="*/ 391 w 1325"/>
              <a:gd name="T45" fmla="*/ 47 h 394"/>
              <a:gd name="T46" fmla="*/ 263 w 1325"/>
              <a:gd name="T47" fmla="*/ 81 h 394"/>
              <a:gd name="T48" fmla="*/ 178 w 1325"/>
              <a:gd name="T49" fmla="*/ 113 h 394"/>
              <a:gd name="T50" fmla="*/ 95 w 1325"/>
              <a:gd name="T51" fmla="*/ 156 h 394"/>
              <a:gd name="T52" fmla="*/ 60 w 1325"/>
              <a:gd name="T53" fmla="*/ 178 h 394"/>
              <a:gd name="T54" fmla="*/ 0 w 1325"/>
              <a:gd name="T55" fmla="*/ 179 h 394"/>
              <a:gd name="T56" fmla="*/ 41 w 1325"/>
              <a:gd name="T57" fmla="*/ 152 h 394"/>
              <a:gd name="T58" fmla="*/ 123 w 1325"/>
              <a:gd name="T59" fmla="*/ 104 h 394"/>
              <a:gd name="T60" fmla="*/ 207 w 1325"/>
              <a:gd name="T61" fmla="*/ 66 h 394"/>
              <a:gd name="T62" fmla="*/ 294 w 1325"/>
              <a:gd name="T63" fmla="*/ 37 h 394"/>
              <a:gd name="T64" fmla="*/ 388 w 1325"/>
              <a:gd name="T65" fmla="*/ 15 h 394"/>
              <a:gd name="T66" fmla="*/ 522 w 1325"/>
              <a:gd name="T67"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5" h="394">
                <a:moveTo>
                  <a:pt x="522" y="0"/>
                </a:moveTo>
                <a:lnTo>
                  <a:pt x="567" y="0"/>
                </a:lnTo>
                <a:lnTo>
                  <a:pt x="611" y="1"/>
                </a:lnTo>
                <a:lnTo>
                  <a:pt x="656" y="4"/>
                </a:lnTo>
                <a:lnTo>
                  <a:pt x="701" y="10"/>
                </a:lnTo>
                <a:lnTo>
                  <a:pt x="743" y="18"/>
                </a:lnTo>
                <a:lnTo>
                  <a:pt x="751" y="19"/>
                </a:lnTo>
                <a:lnTo>
                  <a:pt x="793" y="29"/>
                </a:lnTo>
                <a:lnTo>
                  <a:pt x="838" y="40"/>
                </a:lnTo>
                <a:lnTo>
                  <a:pt x="879" y="54"/>
                </a:lnTo>
                <a:lnTo>
                  <a:pt x="922" y="69"/>
                </a:lnTo>
                <a:lnTo>
                  <a:pt x="963" y="87"/>
                </a:lnTo>
                <a:lnTo>
                  <a:pt x="1042" y="128"/>
                </a:lnTo>
                <a:lnTo>
                  <a:pt x="1081" y="152"/>
                </a:lnTo>
                <a:lnTo>
                  <a:pt x="1119" y="177"/>
                </a:lnTo>
                <a:lnTo>
                  <a:pt x="1123" y="179"/>
                </a:lnTo>
                <a:lnTo>
                  <a:pt x="1160" y="207"/>
                </a:lnTo>
                <a:lnTo>
                  <a:pt x="1196" y="237"/>
                </a:lnTo>
                <a:lnTo>
                  <a:pt x="1229" y="268"/>
                </a:lnTo>
                <a:lnTo>
                  <a:pt x="1262" y="300"/>
                </a:lnTo>
                <a:lnTo>
                  <a:pt x="1294" y="335"/>
                </a:lnTo>
                <a:lnTo>
                  <a:pt x="1325" y="375"/>
                </a:lnTo>
                <a:lnTo>
                  <a:pt x="1300" y="394"/>
                </a:lnTo>
                <a:lnTo>
                  <a:pt x="1271" y="359"/>
                </a:lnTo>
                <a:lnTo>
                  <a:pt x="1238" y="324"/>
                </a:lnTo>
                <a:lnTo>
                  <a:pt x="1206" y="291"/>
                </a:lnTo>
                <a:lnTo>
                  <a:pt x="1172" y="260"/>
                </a:lnTo>
                <a:lnTo>
                  <a:pt x="1137" y="231"/>
                </a:lnTo>
                <a:lnTo>
                  <a:pt x="1100" y="203"/>
                </a:lnTo>
                <a:lnTo>
                  <a:pt x="1100" y="203"/>
                </a:lnTo>
                <a:lnTo>
                  <a:pt x="1067" y="181"/>
                </a:lnTo>
                <a:lnTo>
                  <a:pt x="1029" y="157"/>
                </a:lnTo>
                <a:lnTo>
                  <a:pt x="950" y="116"/>
                </a:lnTo>
                <a:lnTo>
                  <a:pt x="908" y="99"/>
                </a:lnTo>
                <a:lnTo>
                  <a:pt x="866" y="84"/>
                </a:lnTo>
                <a:lnTo>
                  <a:pt x="824" y="69"/>
                </a:lnTo>
                <a:lnTo>
                  <a:pt x="780" y="59"/>
                </a:lnTo>
                <a:lnTo>
                  <a:pt x="743" y="50"/>
                </a:lnTo>
                <a:lnTo>
                  <a:pt x="743" y="50"/>
                </a:lnTo>
                <a:lnTo>
                  <a:pt x="701" y="43"/>
                </a:lnTo>
                <a:lnTo>
                  <a:pt x="656" y="37"/>
                </a:lnTo>
                <a:lnTo>
                  <a:pt x="611" y="34"/>
                </a:lnTo>
                <a:lnTo>
                  <a:pt x="567" y="32"/>
                </a:lnTo>
                <a:lnTo>
                  <a:pt x="522" y="32"/>
                </a:lnTo>
                <a:lnTo>
                  <a:pt x="477" y="35"/>
                </a:lnTo>
                <a:lnTo>
                  <a:pt x="391" y="47"/>
                </a:lnTo>
                <a:lnTo>
                  <a:pt x="307" y="66"/>
                </a:lnTo>
                <a:lnTo>
                  <a:pt x="263" y="81"/>
                </a:lnTo>
                <a:lnTo>
                  <a:pt x="221" y="96"/>
                </a:lnTo>
                <a:lnTo>
                  <a:pt x="178" y="113"/>
                </a:lnTo>
                <a:lnTo>
                  <a:pt x="137" y="134"/>
                </a:lnTo>
                <a:lnTo>
                  <a:pt x="95" y="156"/>
                </a:lnTo>
                <a:lnTo>
                  <a:pt x="60" y="178"/>
                </a:lnTo>
                <a:lnTo>
                  <a:pt x="60" y="178"/>
                </a:lnTo>
                <a:lnTo>
                  <a:pt x="17" y="206"/>
                </a:lnTo>
                <a:lnTo>
                  <a:pt x="0" y="179"/>
                </a:lnTo>
                <a:lnTo>
                  <a:pt x="36" y="154"/>
                </a:lnTo>
                <a:lnTo>
                  <a:pt x="41" y="152"/>
                </a:lnTo>
                <a:lnTo>
                  <a:pt x="82" y="127"/>
                </a:lnTo>
                <a:lnTo>
                  <a:pt x="123" y="104"/>
                </a:lnTo>
                <a:lnTo>
                  <a:pt x="165" y="84"/>
                </a:lnTo>
                <a:lnTo>
                  <a:pt x="207" y="66"/>
                </a:lnTo>
                <a:lnTo>
                  <a:pt x="250" y="51"/>
                </a:lnTo>
                <a:lnTo>
                  <a:pt x="294" y="37"/>
                </a:lnTo>
                <a:lnTo>
                  <a:pt x="383" y="16"/>
                </a:lnTo>
                <a:lnTo>
                  <a:pt x="388" y="15"/>
                </a:lnTo>
                <a:lnTo>
                  <a:pt x="477" y="3"/>
                </a:lnTo>
                <a:lnTo>
                  <a:pt x="522"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39" name="Freeform 95"/>
          <p:cNvSpPr>
            <a:spLocks/>
          </p:cNvSpPr>
          <p:nvPr/>
        </p:nvSpPr>
        <p:spPr bwMode="auto">
          <a:xfrm>
            <a:off x="8658548" y="2862336"/>
            <a:ext cx="138934" cy="136495"/>
          </a:xfrm>
          <a:custGeom>
            <a:avLst/>
            <a:gdLst>
              <a:gd name="T0" fmla="*/ 87 w 115"/>
              <a:gd name="T1" fmla="*/ 0 h 111"/>
              <a:gd name="T2" fmla="*/ 115 w 115"/>
              <a:gd name="T3" fmla="*/ 36 h 111"/>
              <a:gd name="T4" fmla="*/ 103 w 115"/>
              <a:gd name="T5" fmla="*/ 111 h 111"/>
              <a:gd name="T6" fmla="*/ 28 w 115"/>
              <a:gd name="T7" fmla="*/ 101 h 111"/>
              <a:gd name="T8" fmla="*/ 0 w 115"/>
              <a:gd name="T9" fmla="*/ 64 h 111"/>
              <a:gd name="T10" fmla="*/ 77 w 115"/>
              <a:gd name="T11" fmla="*/ 75 h 111"/>
              <a:gd name="T12" fmla="*/ 87 w 115"/>
              <a:gd name="T13" fmla="*/ 0 h 111"/>
            </a:gdLst>
            <a:ahLst/>
            <a:cxnLst>
              <a:cxn ang="0">
                <a:pos x="T0" y="T1"/>
              </a:cxn>
              <a:cxn ang="0">
                <a:pos x="T2" y="T3"/>
              </a:cxn>
              <a:cxn ang="0">
                <a:pos x="T4" y="T5"/>
              </a:cxn>
              <a:cxn ang="0">
                <a:pos x="T6" y="T7"/>
              </a:cxn>
              <a:cxn ang="0">
                <a:pos x="T8" y="T9"/>
              </a:cxn>
              <a:cxn ang="0">
                <a:pos x="T10" y="T11"/>
              </a:cxn>
              <a:cxn ang="0">
                <a:pos x="T12" y="T13"/>
              </a:cxn>
            </a:cxnLst>
            <a:rect l="0" t="0" r="r" b="b"/>
            <a:pathLst>
              <a:path w="115" h="111">
                <a:moveTo>
                  <a:pt x="87" y="0"/>
                </a:moveTo>
                <a:lnTo>
                  <a:pt x="115" y="36"/>
                </a:lnTo>
                <a:lnTo>
                  <a:pt x="103" y="111"/>
                </a:lnTo>
                <a:lnTo>
                  <a:pt x="28" y="101"/>
                </a:lnTo>
                <a:lnTo>
                  <a:pt x="0" y="64"/>
                </a:lnTo>
                <a:lnTo>
                  <a:pt x="77" y="75"/>
                </a:lnTo>
                <a:lnTo>
                  <a:pt x="87"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0" name="Freeform 96"/>
          <p:cNvSpPr>
            <a:spLocks noEditPoints="1"/>
          </p:cNvSpPr>
          <p:nvPr/>
        </p:nvSpPr>
        <p:spPr bwMode="auto">
          <a:xfrm>
            <a:off x="8492804" y="4500284"/>
            <a:ext cx="277866" cy="268116"/>
          </a:xfrm>
          <a:custGeom>
            <a:avLst/>
            <a:gdLst>
              <a:gd name="T0" fmla="*/ 25 w 228"/>
              <a:gd name="T1" fmla="*/ 175 h 221"/>
              <a:gd name="T2" fmla="*/ 43 w 228"/>
              <a:gd name="T3" fmla="*/ 200 h 221"/>
              <a:gd name="T4" fmla="*/ 18 w 228"/>
              <a:gd name="T5" fmla="*/ 221 h 221"/>
              <a:gd name="T6" fmla="*/ 0 w 228"/>
              <a:gd name="T7" fmla="*/ 196 h 221"/>
              <a:gd name="T8" fmla="*/ 25 w 228"/>
              <a:gd name="T9" fmla="*/ 175 h 221"/>
              <a:gd name="T10" fmla="*/ 74 w 228"/>
              <a:gd name="T11" fmla="*/ 137 h 221"/>
              <a:gd name="T12" fmla="*/ 94 w 228"/>
              <a:gd name="T13" fmla="*/ 161 h 221"/>
              <a:gd name="T14" fmla="*/ 78 w 228"/>
              <a:gd name="T15" fmla="*/ 174 h 221"/>
              <a:gd name="T16" fmla="*/ 68 w 228"/>
              <a:gd name="T17" fmla="*/ 181 h 221"/>
              <a:gd name="T18" fmla="*/ 50 w 228"/>
              <a:gd name="T19" fmla="*/ 156 h 221"/>
              <a:gd name="T20" fmla="*/ 56 w 228"/>
              <a:gd name="T21" fmla="*/ 152 h 221"/>
              <a:gd name="T22" fmla="*/ 74 w 228"/>
              <a:gd name="T23" fmla="*/ 137 h 221"/>
              <a:gd name="T24" fmla="*/ 119 w 228"/>
              <a:gd name="T25" fmla="*/ 94 h 221"/>
              <a:gd name="T26" fmla="*/ 141 w 228"/>
              <a:gd name="T27" fmla="*/ 116 h 221"/>
              <a:gd name="T28" fmla="*/ 132 w 228"/>
              <a:gd name="T29" fmla="*/ 127 h 221"/>
              <a:gd name="T30" fmla="*/ 118 w 228"/>
              <a:gd name="T31" fmla="*/ 139 h 221"/>
              <a:gd name="T32" fmla="*/ 97 w 228"/>
              <a:gd name="T33" fmla="*/ 115 h 221"/>
              <a:gd name="T34" fmla="*/ 110 w 228"/>
              <a:gd name="T35" fmla="*/ 105 h 221"/>
              <a:gd name="T36" fmla="*/ 119 w 228"/>
              <a:gd name="T37" fmla="*/ 94 h 221"/>
              <a:gd name="T38" fmla="*/ 162 w 228"/>
              <a:gd name="T39" fmla="*/ 49 h 221"/>
              <a:gd name="T40" fmla="*/ 187 w 228"/>
              <a:gd name="T41" fmla="*/ 68 h 221"/>
              <a:gd name="T42" fmla="*/ 181 w 228"/>
              <a:gd name="T43" fmla="*/ 75 h 221"/>
              <a:gd name="T44" fmla="*/ 163 w 228"/>
              <a:gd name="T45" fmla="*/ 93 h 221"/>
              <a:gd name="T46" fmla="*/ 141 w 228"/>
              <a:gd name="T47" fmla="*/ 71 h 221"/>
              <a:gd name="T48" fmla="*/ 159 w 228"/>
              <a:gd name="T49" fmla="*/ 53 h 221"/>
              <a:gd name="T50" fmla="*/ 162 w 228"/>
              <a:gd name="T51" fmla="*/ 49 h 221"/>
              <a:gd name="T52" fmla="*/ 203 w 228"/>
              <a:gd name="T53" fmla="*/ 0 h 221"/>
              <a:gd name="T54" fmla="*/ 228 w 228"/>
              <a:gd name="T55" fmla="*/ 19 h 221"/>
              <a:gd name="T56" fmla="*/ 208 w 228"/>
              <a:gd name="T57" fmla="*/ 43 h 221"/>
              <a:gd name="T58" fmla="*/ 183 w 228"/>
              <a:gd name="T59" fmla="*/ 24 h 221"/>
              <a:gd name="T60" fmla="*/ 203 w 228"/>
              <a:gd name="T61"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8" h="221">
                <a:moveTo>
                  <a:pt x="25" y="175"/>
                </a:moveTo>
                <a:lnTo>
                  <a:pt x="43" y="200"/>
                </a:lnTo>
                <a:lnTo>
                  <a:pt x="18" y="221"/>
                </a:lnTo>
                <a:lnTo>
                  <a:pt x="0" y="196"/>
                </a:lnTo>
                <a:lnTo>
                  <a:pt x="25" y="175"/>
                </a:lnTo>
                <a:close/>
                <a:moveTo>
                  <a:pt x="74" y="137"/>
                </a:moveTo>
                <a:lnTo>
                  <a:pt x="94" y="161"/>
                </a:lnTo>
                <a:lnTo>
                  <a:pt x="78" y="174"/>
                </a:lnTo>
                <a:lnTo>
                  <a:pt x="68" y="181"/>
                </a:lnTo>
                <a:lnTo>
                  <a:pt x="50" y="156"/>
                </a:lnTo>
                <a:lnTo>
                  <a:pt x="56" y="152"/>
                </a:lnTo>
                <a:lnTo>
                  <a:pt x="74" y="137"/>
                </a:lnTo>
                <a:close/>
                <a:moveTo>
                  <a:pt x="119" y="94"/>
                </a:moveTo>
                <a:lnTo>
                  <a:pt x="141" y="116"/>
                </a:lnTo>
                <a:lnTo>
                  <a:pt x="132" y="127"/>
                </a:lnTo>
                <a:lnTo>
                  <a:pt x="118" y="139"/>
                </a:lnTo>
                <a:lnTo>
                  <a:pt x="97" y="115"/>
                </a:lnTo>
                <a:lnTo>
                  <a:pt x="110" y="105"/>
                </a:lnTo>
                <a:lnTo>
                  <a:pt x="119" y="94"/>
                </a:lnTo>
                <a:close/>
                <a:moveTo>
                  <a:pt x="162" y="49"/>
                </a:moveTo>
                <a:lnTo>
                  <a:pt x="187" y="68"/>
                </a:lnTo>
                <a:lnTo>
                  <a:pt x="181" y="75"/>
                </a:lnTo>
                <a:lnTo>
                  <a:pt x="163" y="93"/>
                </a:lnTo>
                <a:lnTo>
                  <a:pt x="141" y="71"/>
                </a:lnTo>
                <a:lnTo>
                  <a:pt x="159" y="53"/>
                </a:lnTo>
                <a:lnTo>
                  <a:pt x="162" y="49"/>
                </a:lnTo>
                <a:close/>
                <a:moveTo>
                  <a:pt x="203" y="0"/>
                </a:moveTo>
                <a:lnTo>
                  <a:pt x="228" y="19"/>
                </a:lnTo>
                <a:lnTo>
                  <a:pt x="208" y="43"/>
                </a:lnTo>
                <a:lnTo>
                  <a:pt x="183" y="24"/>
                </a:lnTo>
                <a:lnTo>
                  <a:pt x="203"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1" name="Freeform 97"/>
          <p:cNvSpPr>
            <a:spLocks/>
          </p:cNvSpPr>
          <p:nvPr/>
        </p:nvSpPr>
        <p:spPr bwMode="auto">
          <a:xfrm>
            <a:off x="6901169" y="4507596"/>
            <a:ext cx="1613572" cy="480172"/>
          </a:xfrm>
          <a:custGeom>
            <a:avLst/>
            <a:gdLst>
              <a:gd name="T0" fmla="*/ 53 w 1324"/>
              <a:gd name="T1" fmla="*/ 34 h 395"/>
              <a:gd name="T2" fmla="*/ 117 w 1324"/>
              <a:gd name="T3" fmla="*/ 102 h 395"/>
              <a:gd name="T4" fmla="*/ 187 w 1324"/>
              <a:gd name="T5" fmla="*/ 163 h 395"/>
              <a:gd name="T6" fmla="*/ 223 w 1324"/>
              <a:gd name="T7" fmla="*/ 190 h 395"/>
              <a:gd name="T8" fmla="*/ 374 w 1324"/>
              <a:gd name="T9" fmla="*/ 278 h 395"/>
              <a:gd name="T10" fmla="*/ 458 w 1324"/>
              <a:gd name="T11" fmla="*/ 311 h 395"/>
              <a:gd name="T12" fmla="*/ 543 w 1324"/>
              <a:gd name="T13" fmla="*/ 336 h 395"/>
              <a:gd name="T14" fmla="*/ 580 w 1324"/>
              <a:gd name="T15" fmla="*/ 344 h 395"/>
              <a:gd name="T16" fmla="*/ 668 w 1324"/>
              <a:gd name="T17" fmla="*/ 358 h 395"/>
              <a:gd name="T18" fmla="*/ 757 w 1324"/>
              <a:gd name="T19" fmla="*/ 362 h 395"/>
              <a:gd name="T20" fmla="*/ 846 w 1324"/>
              <a:gd name="T21" fmla="*/ 359 h 395"/>
              <a:gd name="T22" fmla="*/ 935 w 1324"/>
              <a:gd name="T23" fmla="*/ 347 h 395"/>
              <a:gd name="T24" fmla="*/ 1016 w 1324"/>
              <a:gd name="T25" fmla="*/ 328 h 395"/>
              <a:gd name="T26" fmla="*/ 1103 w 1324"/>
              <a:gd name="T27" fmla="*/ 299 h 395"/>
              <a:gd name="T28" fmla="*/ 1187 w 1324"/>
              <a:gd name="T29" fmla="*/ 261 h 395"/>
              <a:gd name="T30" fmla="*/ 1263 w 1324"/>
              <a:gd name="T31" fmla="*/ 216 h 395"/>
              <a:gd name="T32" fmla="*/ 1306 w 1324"/>
              <a:gd name="T33" fmla="*/ 188 h 395"/>
              <a:gd name="T34" fmla="*/ 1287 w 1324"/>
              <a:gd name="T35" fmla="*/ 240 h 395"/>
              <a:gd name="T36" fmla="*/ 1241 w 1324"/>
              <a:gd name="T37" fmla="*/ 268 h 395"/>
              <a:gd name="T38" fmla="*/ 1159 w 1324"/>
              <a:gd name="T39" fmla="*/ 311 h 395"/>
              <a:gd name="T40" fmla="*/ 1073 w 1324"/>
              <a:gd name="T41" fmla="*/ 343 h 395"/>
              <a:gd name="T42" fmla="*/ 986 w 1324"/>
              <a:gd name="T43" fmla="*/ 368 h 395"/>
              <a:gd name="T44" fmla="*/ 935 w 1324"/>
              <a:gd name="T45" fmla="*/ 380 h 395"/>
              <a:gd name="T46" fmla="*/ 801 w 1324"/>
              <a:gd name="T47" fmla="*/ 395 h 395"/>
              <a:gd name="T48" fmla="*/ 712 w 1324"/>
              <a:gd name="T49" fmla="*/ 393 h 395"/>
              <a:gd name="T50" fmla="*/ 624 w 1324"/>
              <a:gd name="T51" fmla="*/ 384 h 395"/>
              <a:gd name="T52" fmla="*/ 572 w 1324"/>
              <a:gd name="T53" fmla="*/ 375 h 395"/>
              <a:gd name="T54" fmla="*/ 486 w 1324"/>
              <a:gd name="T55" fmla="*/ 353 h 395"/>
              <a:gd name="T56" fmla="*/ 402 w 1324"/>
              <a:gd name="T57" fmla="*/ 325 h 395"/>
              <a:gd name="T58" fmla="*/ 281 w 1324"/>
              <a:gd name="T59" fmla="*/ 266 h 395"/>
              <a:gd name="T60" fmla="*/ 200 w 1324"/>
              <a:gd name="T61" fmla="*/ 214 h 395"/>
              <a:gd name="T62" fmla="*/ 128 w 1324"/>
              <a:gd name="T63" fmla="*/ 158 h 395"/>
              <a:gd name="T64" fmla="*/ 61 w 1324"/>
              <a:gd name="T65" fmla="*/ 93 h 395"/>
              <a:gd name="T66" fmla="*/ 0 w 1324"/>
              <a:gd name="T67" fmla="*/ 1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24" h="395">
                <a:moveTo>
                  <a:pt x="25" y="0"/>
                </a:moveTo>
                <a:lnTo>
                  <a:pt x="53" y="34"/>
                </a:lnTo>
                <a:lnTo>
                  <a:pt x="85" y="69"/>
                </a:lnTo>
                <a:lnTo>
                  <a:pt x="117" y="102"/>
                </a:lnTo>
                <a:lnTo>
                  <a:pt x="151" y="134"/>
                </a:lnTo>
                <a:lnTo>
                  <a:pt x="187" y="163"/>
                </a:lnTo>
                <a:lnTo>
                  <a:pt x="223" y="190"/>
                </a:lnTo>
                <a:lnTo>
                  <a:pt x="223" y="190"/>
                </a:lnTo>
                <a:lnTo>
                  <a:pt x="294" y="237"/>
                </a:lnTo>
                <a:lnTo>
                  <a:pt x="374" y="278"/>
                </a:lnTo>
                <a:lnTo>
                  <a:pt x="415" y="296"/>
                </a:lnTo>
                <a:lnTo>
                  <a:pt x="458" y="311"/>
                </a:lnTo>
                <a:lnTo>
                  <a:pt x="499" y="324"/>
                </a:lnTo>
                <a:lnTo>
                  <a:pt x="543" y="336"/>
                </a:lnTo>
                <a:lnTo>
                  <a:pt x="580" y="344"/>
                </a:lnTo>
                <a:lnTo>
                  <a:pt x="580" y="344"/>
                </a:lnTo>
                <a:lnTo>
                  <a:pt x="624" y="352"/>
                </a:lnTo>
                <a:lnTo>
                  <a:pt x="668" y="358"/>
                </a:lnTo>
                <a:lnTo>
                  <a:pt x="712" y="361"/>
                </a:lnTo>
                <a:lnTo>
                  <a:pt x="757" y="362"/>
                </a:lnTo>
                <a:lnTo>
                  <a:pt x="801" y="362"/>
                </a:lnTo>
                <a:lnTo>
                  <a:pt x="846" y="359"/>
                </a:lnTo>
                <a:lnTo>
                  <a:pt x="935" y="347"/>
                </a:lnTo>
                <a:lnTo>
                  <a:pt x="935" y="347"/>
                </a:lnTo>
                <a:lnTo>
                  <a:pt x="973" y="339"/>
                </a:lnTo>
                <a:lnTo>
                  <a:pt x="1016" y="328"/>
                </a:lnTo>
                <a:lnTo>
                  <a:pt x="1060" y="314"/>
                </a:lnTo>
                <a:lnTo>
                  <a:pt x="1103" y="299"/>
                </a:lnTo>
                <a:lnTo>
                  <a:pt x="1145" y="281"/>
                </a:lnTo>
                <a:lnTo>
                  <a:pt x="1187" y="261"/>
                </a:lnTo>
                <a:lnTo>
                  <a:pt x="1228" y="239"/>
                </a:lnTo>
                <a:lnTo>
                  <a:pt x="1263" y="216"/>
                </a:lnTo>
                <a:lnTo>
                  <a:pt x="1263" y="216"/>
                </a:lnTo>
                <a:lnTo>
                  <a:pt x="1306" y="188"/>
                </a:lnTo>
                <a:lnTo>
                  <a:pt x="1324" y="215"/>
                </a:lnTo>
                <a:lnTo>
                  <a:pt x="1287" y="240"/>
                </a:lnTo>
                <a:lnTo>
                  <a:pt x="1282" y="243"/>
                </a:lnTo>
                <a:lnTo>
                  <a:pt x="1241" y="268"/>
                </a:lnTo>
                <a:lnTo>
                  <a:pt x="1200" y="290"/>
                </a:lnTo>
                <a:lnTo>
                  <a:pt x="1159" y="311"/>
                </a:lnTo>
                <a:lnTo>
                  <a:pt x="1116" y="328"/>
                </a:lnTo>
                <a:lnTo>
                  <a:pt x="1073" y="343"/>
                </a:lnTo>
                <a:lnTo>
                  <a:pt x="1029" y="358"/>
                </a:lnTo>
                <a:lnTo>
                  <a:pt x="986" y="368"/>
                </a:lnTo>
                <a:lnTo>
                  <a:pt x="942" y="378"/>
                </a:lnTo>
                <a:lnTo>
                  <a:pt x="935" y="380"/>
                </a:lnTo>
                <a:lnTo>
                  <a:pt x="846" y="392"/>
                </a:lnTo>
                <a:lnTo>
                  <a:pt x="801" y="395"/>
                </a:lnTo>
                <a:lnTo>
                  <a:pt x="757" y="395"/>
                </a:lnTo>
                <a:lnTo>
                  <a:pt x="712" y="393"/>
                </a:lnTo>
                <a:lnTo>
                  <a:pt x="668" y="390"/>
                </a:lnTo>
                <a:lnTo>
                  <a:pt x="624" y="384"/>
                </a:lnTo>
                <a:lnTo>
                  <a:pt x="580" y="377"/>
                </a:lnTo>
                <a:lnTo>
                  <a:pt x="572" y="375"/>
                </a:lnTo>
                <a:lnTo>
                  <a:pt x="530" y="365"/>
                </a:lnTo>
                <a:lnTo>
                  <a:pt x="486" y="353"/>
                </a:lnTo>
                <a:lnTo>
                  <a:pt x="444" y="340"/>
                </a:lnTo>
                <a:lnTo>
                  <a:pt x="402" y="325"/>
                </a:lnTo>
                <a:lnTo>
                  <a:pt x="360" y="308"/>
                </a:lnTo>
                <a:lnTo>
                  <a:pt x="281" y="266"/>
                </a:lnTo>
                <a:lnTo>
                  <a:pt x="204" y="216"/>
                </a:lnTo>
                <a:lnTo>
                  <a:pt x="200" y="214"/>
                </a:lnTo>
                <a:lnTo>
                  <a:pt x="163" y="187"/>
                </a:lnTo>
                <a:lnTo>
                  <a:pt x="128" y="158"/>
                </a:lnTo>
                <a:lnTo>
                  <a:pt x="94" y="125"/>
                </a:lnTo>
                <a:lnTo>
                  <a:pt x="61" y="93"/>
                </a:lnTo>
                <a:lnTo>
                  <a:pt x="29" y="58"/>
                </a:lnTo>
                <a:lnTo>
                  <a:pt x="0" y="19"/>
                </a:lnTo>
                <a:lnTo>
                  <a:pt x="25"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2" name="Freeform 98"/>
          <p:cNvSpPr>
            <a:spLocks/>
          </p:cNvSpPr>
          <p:nvPr/>
        </p:nvSpPr>
        <p:spPr bwMode="auto">
          <a:xfrm>
            <a:off x="6874358" y="4483222"/>
            <a:ext cx="141370" cy="136495"/>
          </a:xfrm>
          <a:custGeom>
            <a:avLst/>
            <a:gdLst>
              <a:gd name="T0" fmla="*/ 10 w 115"/>
              <a:gd name="T1" fmla="*/ 0 h 112"/>
              <a:gd name="T2" fmla="*/ 87 w 115"/>
              <a:gd name="T3" fmla="*/ 10 h 112"/>
              <a:gd name="T4" fmla="*/ 115 w 115"/>
              <a:gd name="T5" fmla="*/ 47 h 112"/>
              <a:gd name="T6" fmla="*/ 38 w 115"/>
              <a:gd name="T7" fmla="*/ 35 h 112"/>
              <a:gd name="T8" fmla="*/ 28 w 115"/>
              <a:gd name="T9" fmla="*/ 112 h 112"/>
              <a:gd name="T10" fmla="*/ 0 w 115"/>
              <a:gd name="T11" fmla="*/ 75 h 112"/>
              <a:gd name="T12" fmla="*/ 10 w 115"/>
              <a:gd name="T13" fmla="*/ 0 h 112"/>
            </a:gdLst>
            <a:ahLst/>
            <a:cxnLst>
              <a:cxn ang="0">
                <a:pos x="T0" y="T1"/>
              </a:cxn>
              <a:cxn ang="0">
                <a:pos x="T2" y="T3"/>
              </a:cxn>
              <a:cxn ang="0">
                <a:pos x="T4" y="T5"/>
              </a:cxn>
              <a:cxn ang="0">
                <a:pos x="T6" y="T7"/>
              </a:cxn>
              <a:cxn ang="0">
                <a:pos x="T8" y="T9"/>
              </a:cxn>
              <a:cxn ang="0">
                <a:pos x="T10" y="T11"/>
              </a:cxn>
              <a:cxn ang="0">
                <a:pos x="T12" y="T13"/>
              </a:cxn>
            </a:cxnLst>
            <a:rect l="0" t="0" r="r" b="b"/>
            <a:pathLst>
              <a:path w="115" h="112">
                <a:moveTo>
                  <a:pt x="10" y="0"/>
                </a:moveTo>
                <a:lnTo>
                  <a:pt x="87" y="10"/>
                </a:lnTo>
                <a:lnTo>
                  <a:pt x="115" y="47"/>
                </a:lnTo>
                <a:lnTo>
                  <a:pt x="38" y="35"/>
                </a:lnTo>
                <a:lnTo>
                  <a:pt x="28" y="112"/>
                </a:lnTo>
                <a:lnTo>
                  <a:pt x="0" y="75"/>
                </a:lnTo>
                <a:lnTo>
                  <a:pt x="10" y="0"/>
                </a:lnTo>
                <a:close/>
              </a:path>
            </a:pathLst>
          </a:custGeom>
          <a:solidFill>
            <a:srgbClr val="FFFFFF"/>
          </a:solidFill>
          <a:ln w="0">
            <a:solidFill>
              <a:srgbClr val="FFFFFF"/>
            </a:solidFill>
            <a:prstDash val="solid"/>
            <a:round/>
            <a:headEnd/>
            <a:tailEnd/>
          </a:ln>
        </p:spPr>
        <p:txBody>
          <a:bodyPr vert="horz" wrap="square" lIns="93260" tIns="46630" rIns="93260" bIns="46630" numCol="1" anchor="t" anchorCtr="0" compatLnSpc="1">
            <a:prstTxWarp prst="textNoShape">
              <a:avLst/>
            </a:prstTxWarp>
          </a:bodyPr>
          <a:lstStyle/>
          <a:p>
            <a:pPr defTabSz="932421">
              <a:defRPr/>
            </a:pPr>
            <a:endParaRPr lang="en-US" sz="1836" kern="0">
              <a:solidFill>
                <a:srgbClr val="EC5038"/>
              </a:solidFill>
              <a:latin typeface="Segoe UI Semilight"/>
            </a:endParaRPr>
          </a:p>
        </p:txBody>
      </p:sp>
      <p:sp>
        <p:nvSpPr>
          <p:cNvPr id="43" name="TextBox 6"/>
          <p:cNvSpPr txBox="1"/>
          <p:nvPr/>
        </p:nvSpPr>
        <p:spPr>
          <a:xfrm>
            <a:off x="881" y="5293924"/>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Develop + Test</a:t>
            </a:r>
          </a:p>
        </p:txBody>
      </p:sp>
      <p:sp>
        <p:nvSpPr>
          <p:cNvPr id="44" name="TextBox 47"/>
          <p:cNvSpPr txBox="1"/>
          <p:nvPr/>
        </p:nvSpPr>
        <p:spPr>
          <a:xfrm>
            <a:off x="881" y="1796663"/>
            <a:ext cx="3304500" cy="414353"/>
          </a:xfrm>
          <a:prstGeom prst="rect">
            <a:avLst/>
          </a:prstGeom>
          <a:noFill/>
        </p:spPr>
        <p:txBody>
          <a:bodyPr wrap="square" rtlCol="0">
            <a:spAutoFit/>
          </a:bodyPr>
          <a:lstStyle/>
          <a:p>
            <a:pPr algn="r" defTabSz="932421">
              <a:defRPr/>
            </a:pPr>
            <a:r>
              <a:rPr lang="en-US" sz="2040" kern="0" dirty="0">
                <a:solidFill>
                  <a:srgbClr val="FFFFFF"/>
                </a:solidFill>
                <a:latin typeface="Segoe UI Semilight"/>
              </a:rPr>
              <a:t>Plan + Track</a:t>
            </a:r>
          </a:p>
        </p:txBody>
      </p:sp>
      <p:sp>
        <p:nvSpPr>
          <p:cNvPr id="45" name="TextBox 48"/>
          <p:cNvSpPr txBox="1"/>
          <p:nvPr/>
        </p:nvSpPr>
        <p:spPr>
          <a:xfrm>
            <a:off x="9131093" y="5293924"/>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Monitor + Learn</a:t>
            </a:r>
          </a:p>
        </p:txBody>
      </p:sp>
      <p:sp>
        <p:nvSpPr>
          <p:cNvPr id="46" name="TextBox 49"/>
          <p:cNvSpPr txBox="1"/>
          <p:nvPr/>
        </p:nvSpPr>
        <p:spPr>
          <a:xfrm>
            <a:off x="9131093" y="1796663"/>
            <a:ext cx="3304500" cy="414353"/>
          </a:xfrm>
          <a:prstGeom prst="rect">
            <a:avLst/>
          </a:prstGeom>
          <a:noFill/>
        </p:spPr>
        <p:txBody>
          <a:bodyPr wrap="square" rtlCol="0">
            <a:spAutoFit/>
          </a:bodyPr>
          <a:lstStyle/>
          <a:p>
            <a:pPr defTabSz="932421">
              <a:defRPr/>
            </a:pPr>
            <a:r>
              <a:rPr lang="en-US" sz="2040" kern="0" dirty="0">
                <a:solidFill>
                  <a:srgbClr val="FFFFFF"/>
                </a:solidFill>
                <a:latin typeface="Segoe UI Semilight"/>
              </a:rPr>
              <a:t>Release</a:t>
            </a:r>
          </a:p>
        </p:txBody>
      </p:sp>
      <p:sp>
        <p:nvSpPr>
          <p:cNvPr id="47" name="TextBox 8"/>
          <p:cNvSpPr txBox="1"/>
          <p:nvPr/>
        </p:nvSpPr>
        <p:spPr>
          <a:xfrm>
            <a:off x="882" y="3533931"/>
            <a:ext cx="3256768" cy="384205"/>
          </a:xfrm>
          <a:prstGeom prst="rect">
            <a:avLst/>
          </a:prstGeom>
          <a:noFill/>
        </p:spPr>
        <p:txBody>
          <a:bodyPr wrap="square" lIns="0" tIns="0" rIns="0" bIns="0" rtlCol="0">
            <a:spAutoFit/>
          </a:bodyPr>
          <a:lstStyle/>
          <a:p>
            <a:pPr algn="ctr" defTabSz="932421">
              <a:defRPr/>
            </a:pPr>
            <a:r>
              <a:rPr lang="en-US" sz="2448" kern="800" spc="102" dirty="0">
                <a:solidFill>
                  <a:srgbClr val="FFFFFF"/>
                </a:solidFill>
                <a:latin typeface="Segoe UI Light"/>
                <a:cs typeface="Segoe UI Semibold" panose="020B0702040204020203" pitchFamily="34" charset="0"/>
              </a:rPr>
              <a:t>Development</a:t>
            </a:r>
          </a:p>
        </p:txBody>
      </p:sp>
      <p:sp>
        <p:nvSpPr>
          <p:cNvPr id="48" name="TextBox 44"/>
          <p:cNvSpPr txBox="1"/>
          <p:nvPr/>
        </p:nvSpPr>
        <p:spPr>
          <a:xfrm>
            <a:off x="9335511" y="3533931"/>
            <a:ext cx="3100082" cy="384205"/>
          </a:xfrm>
          <a:prstGeom prst="rect">
            <a:avLst/>
          </a:prstGeom>
          <a:noFill/>
        </p:spPr>
        <p:txBody>
          <a:bodyPr wrap="square" lIns="0" tIns="0" rIns="0" bIns="0" rtlCol="0">
            <a:spAutoFit/>
          </a:bodyPr>
          <a:lstStyle/>
          <a:p>
            <a:pPr algn="ctr" defTabSz="932421">
              <a:defRPr/>
            </a:pPr>
            <a:r>
              <a:rPr lang="de-DE" sz="2448" kern="800" spc="102" dirty="0">
                <a:solidFill>
                  <a:srgbClr val="FFFFFF"/>
                </a:solidFill>
                <a:latin typeface="Segoe UI Light"/>
                <a:cs typeface="Segoe UI Semibold" panose="020B0702040204020203" pitchFamily="34" charset="0"/>
              </a:rPr>
              <a:t>Production</a:t>
            </a:r>
            <a:endParaRPr lang="en-US" sz="2448" kern="800" spc="102" dirty="0">
              <a:solidFill>
                <a:srgbClr val="FFFFFF"/>
              </a:solidFill>
              <a:latin typeface="Segoe UI Light"/>
              <a:cs typeface="Segoe UI Semibold" panose="020B0702040204020203" pitchFamily="34" charset="0"/>
            </a:endParaRPr>
          </a:p>
        </p:txBody>
      </p:sp>
      <p:sp>
        <p:nvSpPr>
          <p:cNvPr id="49" name="Title 2"/>
          <p:cNvSpPr>
            <a:spLocks noGrp="1"/>
          </p:cNvSpPr>
          <p:nvPr>
            <p:ph type="title"/>
          </p:nvPr>
        </p:nvSpPr>
        <p:spPr>
          <a:xfrm>
            <a:off x="274298" y="320918"/>
            <a:ext cx="11887878" cy="917575"/>
          </a:xfrm>
        </p:spPr>
        <p:txBody>
          <a:bodyPr/>
          <a:lstStyle/>
          <a:p>
            <a:r>
              <a:rPr lang="en-US" dirty="0">
                <a:solidFill>
                  <a:schemeClr val="tx1"/>
                </a:solidFill>
              </a:rPr>
              <a:t>Agility &amp; DevOps</a:t>
            </a:r>
          </a:p>
        </p:txBody>
      </p:sp>
    </p:spTree>
    <p:extLst>
      <p:ext uri="{BB962C8B-B14F-4D97-AF65-F5344CB8AC3E}">
        <p14:creationId xmlns:p14="http://schemas.microsoft.com/office/powerpoint/2010/main" val="32978410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p:nvPr/>
        </p:nvGrpSpPr>
        <p:grpSpPr>
          <a:xfrm>
            <a:off x="492211" y="138969"/>
            <a:ext cx="11410740" cy="5365092"/>
            <a:chOff x="642159" y="949324"/>
            <a:chExt cx="11188016" cy="5260372"/>
          </a:xfrm>
        </p:grpSpPr>
        <p:cxnSp>
          <p:nvCxnSpPr>
            <p:cNvPr id="17" name="Straight Connector 8"/>
            <p:cNvCxnSpPr>
              <a:cxnSpLocks/>
            </p:cNvCxnSpPr>
            <p:nvPr/>
          </p:nvCxnSpPr>
          <p:spPr>
            <a:xfrm>
              <a:off x="6798275" y="5478105"/>
              <a:ext cx="152419" cy="166523"/>
            </a:xfrm>
            <a:prstGeom prst="line">
              <a:avLst/>
            </a:prstGeom>
            <a:noFill/>
            <a:ln w="12700" cap="flat" cmpd="sng" algn="ctr">
              <a:solidFill>
                <a:schemeClr val="tx1"/>
              </a:solidFill>
              <a:prstDash val="solid"/>
            </a:ln>
            <a:effectLst/>
          </p:spPr>
        </p:cxnSp>
        <p:cxnSp>
          <p:nvCxnSpPr>
            <p:cNvPr id="32" name="Straight Connector 9"/>
            <p:cNvCxnSpPr/>
            <p:nvPr/>
          </p:nvCxnSpPr>
          <p:spPr>
            <a:xfrm rot="16200000" flipV="1">
              <a:off x="4997362" y="1245628"/>
              <a:ext cx="672319" cy="6723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Arrow Connector 13"/>
            <p:cNvCxnSpPr/>
            <p:nvPr/>
          </p:nvCxnSpPr>
          <p:spPr>
            <a:xfrm flipH="1">
              <a:off x="3972316" y="124562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5" name="TextBox 14"/>
            <p:cNvSpPr txBox="1"/>
            <p:nvPr/>
          </p:nvSpPr>
          <p:spPr>
            <a:xfrm>
              <a:off x="1317380" y="959176"/>
              <a:ext cx="2526396" cy="1523815"/>
            </a:xfrm>
            <a:prstGeom prst="rect">
              <a:avLst/>
            </a:prstGeom>
            <a:noFill/>
          </p:spPr>
          <p:txBody>
            <a:bodyPr wrap="square" rtlCol="0">
              <a:spAutoFit/>
            </a:bodyPr>
            <a:lstStyle/>
            <a:p>
              <a:pPr algn="r" defTabSz="932563">
                <a:lnSpc>
                  <a:spcPct val="120000"/>
                </a:lnSpc>
              </a:pPr>
              <a:r>
                <a:rPr lang="en-US" sz="2856" dirty="0">
                  <a:latin typeface="Segoe UI Light"/>
                  <a:cs typeface="Arial" pitchFamily="34" charset="0"/>
                </a:rPr>
                <a:t>Agile Planning</a:t>
              </a:r>
            </a:p>
            <a:p>
              <a:pPr algn="r" defTabSz="932563">
                <a:lnSpc>
                  <a:spcPct val="120000"/>
                </a:lnSpc>
              </a:pPr>
              <a:r>
                <a:rPr lang="en-US" sz="1632" dirty="0">
                  <a:latin typeface="Segoe UI Light"/>
                  <a:cs typeface="Arial" pitchFamily="34" charset="0"/>
                </a:rPr>
                <a:t>Delivery plans</a:t>
              </a:r>
            </a:p>
            <a:p>
              <a:pPr algn="r" defTabSz="932563">
                <a:lnSpc>
                  <a:spcPct val="120000"/>
                </a:lnSpc>
              </a:pPr>
              <a:r>
                <a:rPr lang="en-US" sz="1632" dirty="0">
                  <a:latin typeface="Segoe UI Light"/>
                  <a:cs typeface="Arial" pitchFamily="34" charset="0"/>
                </a:rPr>
                <a:t>Dashboards</a:t>
              </a:r>
            </a:p>
            <a:p>
              <a:pPr algn="r" defTabSz="932563">
                <a:lnSpc>
                  <a:spcPct val="120000"/>
                </a:lnSpc>
              </a:pPr>
              <a:r>
                <a:rPr lang="en-US" sz="1632" dirty="0">
                  <a:latin typeface="Segoe UI Light"/>
                  <a:cs typeface="Arial" pitchFamily="34" charset="0"/>
                </a:rPr>
                <a:t>Kanban boards</a:t>
              </a:r>
            </a:p>
          </p:txBody>
        </p:sp>
        <p:cxnSp>
          <p:nvCxnSpPr>
            <p:cNvPr id="30" name="Straight Connector 24"/>
            <p:cNvCxnSpPr/>
            <p:nvPr/>
          </p:nvCxnSpPr>
          <p:spPr>
            <a:xfrm rot="16200000" flipV="1">
              <a:off x="4997362" y="4276908"/>
              <a:ext cx="672319" cy="672318"/>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40"/>
            <p:cNvCxnSpPr/>
            <p:nvPr/>
          </p:nvCxnSpPr>
          <p:spPr>
            <a:xfrm flipH="1">
              <a:off x="3951534" y="4276908"/>
              <a:ext cx="1045829" cy="1557"/>
            </a:xfrm>
            <a:prstGeom prst="straightConnector1">
              <a:avLst/>
            </a:prstGeom>
            <a:ln w="12700">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7" name="TextBox 41"/>
            <p:cNvSpPr txBox="1"/>
            <p:nvPr/>
          </p:nvSpPr>
          <p:spPr>
            <a:xfrm>
              <a:off x="642159" y="3398096"/>
              <a:ext cx="3201617" cy="2126544"/>
            </a:xfrm>
            <a:prstGeom prst="rect">
              <a:avLst/>
            </a:prstGeom>
            <a:noFill/>
          </p:spPr>
          <p:txBody>
            <a:bodyPr wrap="square" rtlCol="0">
              <a:spAutoFit/>
            </a:bodyPr>
            <a:lstStyle/>
            <a:p>
              <a:pPr algn="r" defTabSz="932563">
                <a:lnSpc>
                  <a:spcPct val="120000"/>
                </a:lnSpc>
              </a:pPr>
              <a:r>
                <a:rPr lang="en-US" sz="2856" dirty="0">
                  <a:latin typeface="Segoe UI Light"/>
                  <a:cs typeface="Arial" pitchFamily="34" charset="0"/>
                </a:rPr>
                <a:t>Build and Test</a:t>
              </a:r>
            </a:p>
            <a:p>
              <a:pPr algn="r" defTabSz="932563">
                <a:lnSpc>
                  <a:spcPct val="120000"/>
                </a:lnSpc>
              </a:pPr>
              <a:r>
                <a:rPr lang="en-US" sz="1632" dirty="0" err="1">
                  <a:latin typeface="Segoe UI Light"/>
                  <a:cs typeface="Arial" pitchFamily="34" charset="0"/>
                </a:rPr>
                <a:t>Git</a:t>
              </a:r>
              <a:r>
                <a:rPr lang="en-US" sz="1632" dirty="0">
                  <a:latin typeface="Segoe UI Light"/>
                  <a:cs typeface="Arial" pitchFamily="34" charset="0"/>
                </a:rPr>
                <a:t> source control</a:t>
              </a:r>
            </a:p>
            <a:p>
              <a:pPr algn="r" defTabSz="932563">
                <a:lnSpc>
                  <a:spcPct val="120000"/>
                </a:lnSpc>
              </a:pPr>
              <a:r>
                <a:rPr lang="en-US" sz="1632" dirty="0">
                  <a:latin typeface="Segoe UI Light"/>
                  <a:cs typeface="Arial" pitchFamily="34" charset="0"/>
                </a:rPr>
                <a:t>Continuous integration</a:t>
              </a:r>
            </a:p>
            <a:p>
              <a:pPr algn="r" defTabSz="932563">
                <a:lnSpc>
                  <a:spcPct val="120000"/>
                </a:lnSpc>
              </a:pPr>
              <a:r>
                <a:rPr lang="en-US" sz="1632" dirty="0">
                  <a:latin typeface="Segoe UI Light"/>
                  <a:cs typeface="Arial" pitchFamily="34" charset="0"/>
                </a:rPr>
                <a:t>Security scanning</a:t>
              </a:r>
            </a:p>
            <a:p>
              <a:pPr algn="r" defTabSz="932563">
                <a:lnSpc>
                  <a:spcPct val="120000"/>
                </a:lnSpc>
              </a:pPr>
              <a:r>
                <a:rPr lang="en-US" sz="1632">
                  <a:latin typeface="Segoe UI Light"/>
                  <a:cs typeface="Arial" pitchFamily="34" charset="0"/>
                </a:rPr>
                <a:t>Open source </a:t>
              </a:r>
              <a:r>
                <a:rPr lang="en-US" sz="1632" dirty="0">
                  <a:latin typeface="Segoe UI Light"/>
                  <a:cs typeface="Arial" pitchFamily="34" charset="0"/>
                </a:rPr>
                <a:t>compliance</a:t>
              </a:r>
            </a:p>
            <a:p>
              <a:pPr algn="r" defTabSz="932563">
                <a:lnSpc>
                  <a:spcPct val="120000"/>
                </a:lnSpc>
              </a:pPr>
              <a:r>
                <a:rPr lang="en-US" sz="1632" dirty="0">
                  <a:latin typeface="Segoe UI Light"/>
                  <a:cs typeface="Arial" pitchFamily="34" charset="0"/>
                </a:rPr>
                <a:t>Cloud-based device testing</a:t>
              </a:r>
            </a:p>
          </p:txBody>
        </p:sp>
        <p:sp>
          <p:nvSpPr>
            <p:cNvPr id="27" name="Freeform 476"/>
            <p:cNvSpPr>
              <a:spLocks/>
            </p:cNvSpPr>
            <p:nvPr/>
          </p:nvSpPr>
          <p:spPr bwMode="auto">
            <a:xfrm>
              <a:off x="4269569" y="1342370"/>
              <a:ext cx="2619243" cy="3073287"/>
            </a:xfrm>
            <a:custGeom>
              <a:avLst/>
              <a:gdLst/>
              <a:ahLst/>
              <a:cxnLst>
                <a:cxn ang="0">
                  <a:pos x="1086" y="0"/>
                </a:cxn>
                <a:cxn ang="0">
                  <a:pos x="1215" y="14"/>
                </a:cxn>
                <a:cxn ang="0">
                  <a:pos x="1342" y="44"/>
                </a:cxn>
                <a:cxn ang="0">
                  <a:pos x="1348" y="89"/>
                </a:cxn>
                <a:cxn ang="0">
                  <a:pos x="1237" y="147"/>
                </a:cxn>
                <a:cxn ang="0">
                  <a:pos x="1133" y="218"/>
                </a:cxn>
                <a:cxn ang="0">
                  <a:pos x="1036" y="303"/>
                </a:cxn>
                <a:cxn ang="0">
                  <a:pos x="944" y="408"/>
                </a:cxn>
                <a:cxn ang="0">
                  <a:pos x="869" y="521"/>
                </a:cxn>
                <a:cxn ang="0">
                  <a:pos x="810" y="642"/>
                </a:cxn>
                <a:cxn ang="0">
                  <a:pos x="767" y="767"/>
                </a:cxn>
                <a:cxn ang="0">
                  <a:pos x="740" y="908"/>
                </a:cxn>
                <a:cxn ang="0">
                  <a:pos x="731" y="1052"/>
                </a:cxn>
                <a:cxn ang="0">
                  <a:pos x="743" y="1195"/>
                </a:cxn>
                <a:cxn ang="0">
                  <a:pos x="775" y="1336"/>
                </a:cxn>
                <a:cxn ang="0">
                  <a:pos x="822" y="1462"/>
                </a:cxn>
                <a:cxn ang="0">
                  <a:pos x="880" y="1573"/>
                </a:cxn>
                <a:cxn ang="0">
                  <a:pos x="953" y="1679"/>
                </a:cxn>
                <a:cxn ang="0">
                  <a:pos x="1013" y="1752"/>
                </a:cxn>
                <a:cxn ang="0">
                  <a:pos x="1057" y="1796"/>
                </a:cxn>
                <a:cxn ang="0">
                  <a:pos x="1120" y="1843"/>
                </a:cxn>
                <a:cxn ang="0">
                  <a:pos x="1204" y="1887"/>
                </a:cxn>
                <a:cxn ang="0">
                  <a:pos x="1293" y="1915"/>
                </a:cxn>
                <a:cxn ang="0">
                  <a:pos x="1385" y="1926"/>
                </a:cxn>
                <a:cxn ang="0">
                  <a:pos x="1477" y="1921"/>
                </a:cxn>
                <a:cxn ang="0">
                  <a:pos x="1568" y="1900"/>
                </a:cxn>
                <a:cxn ang="0">
                  <a:pos x="1655" y="1862"/>
                </a:cxn>
                <a:cxn ang="0">
                  <a:pos x="1734" y="1808"/>
                </a:cxn>
                <a:cxn ang="0">
                  <a:pos x="1724" y="1819"/>
                </a:cxn>
                <a:cxn ang="0">
                  <a:pos x="1624" y="1896"/>
                </a:cxn>
                <a:cxn ang="0">
                  <a:pos x="1517" y="1961"/>
                </a:cxn>
                <a:cxn ang="0">
                  <a:pos x="1404" y="2011"/>
                </a:cxn>
                <a:cxn ang="0">
                  <a:pos x="1266" y="2052"/>
                </a:cxn>
                <a:cxn ang="0">
                  <a:pos x="1124" y="2074"/>
                </a:cxn>
                <a:cxn ang="0">
                  <a:pos x="981" y="2076"/>
                </a:cxn>
                <a:cxn ang="0">
                  <a:pos x="838" y="2058"/>
                </a:cxn>
                <a:cxn ang="0">
                  <a:pos x="704" y="2023"/>
                </a:cxn>
                <a:cxn ang="0">
                  <a:pos x="581" y="1972"/>
                </a:cxn>
                <a:cxn ang="0">
                  <a:pos x="464" y="1905"/>
                </a:cxn>
                <a:cxn ang="0">
                  <a:pos x="356" y="1821"/>
                </a:cxn>
                <a:cxn ang="0">
                  <a:pos x="259" y="1726"/>
                </a:cxn>
                <a:cxn ang="0">
                  <a:pos x="181" y="1625"/>
                </a:cxn>
                <a:cxn ang="0">
                  <a:pos x="117" y="1517"/>
                </a:cxn>
                <a:cxn ang="0">
                  <a:pos x="66" y="1404"/>
                </a:cxn>
                <a:cxn ang="0">
                  <a:pos x="27" y="1279"/>
                </a:cxn>
                <a:cxn ang="0">
                  <a:pos x="6" y="1151"/>
                </a:cxn>
                <a:cxn ang="0">
                  <a:pos x="0" y="1021"/>
                </a:cxn>
                <a:cxn ang="0">
                  <a:pos x="10" y="891"/>
                </a:cxn>
                <a:cxn ang="0">
                  <a:pos x="37" y="763"/>
                </a:cxn>
                <a:cxn ang="0">
                  <a:pos x="79" y="639"/>
                </a:cxn>
                <a:cxn ang="0">
                  <a:pos x="138" y="520"/>
                </a:cxn>
                <a:cxn ang="0">
                  <a:pos x="213" y="407"/>
                </a:cxn>
                <a:cxn ang="0">
                  <a:pos x="304" y="303"/>
                </a:cxn>
                <a:cxn ang="0">
                  <a:pos x="408" y="212"/>
                </a:cxn>
                <a:cxn ang="0">
                  <a:pos x="521" y="137"/>
                </a:cxn>
                <a:cxn ang="0">
                  <a:pos x="639" y="79"/>
                </a:cxn>
                <a:cxn ang="0">
                  <a:pos x="764" y="36"/>
                </a:cxn>
                <a:cxn ang="0">
                  <a:pos x="891" y="10"/>
                </a:cxn>
                <a:cxn ang="0">
                  <a:pos x="1021" y="0"/>
                </a:cxn>
              </a:cxnLst>
              <a:rect l="0" t="0" r="r" b="b"/>
              <a:pathLst>
                <a:path w="1771" h="2078">
                  <a:moveTo>
                    <a:pt x="1021" y="0"/>
                  </a:moveTo>
                  <a:lnTo>
                    <a:pt x="1086" y="0"/>
                  </a:lnTo>
                  <a:lnTo>
                    <a:pt x="1151" y="6"/>
                  </a:lnTo>
                  <a:lnTo>
                    <a:pt x="1215" y="14"/>
                  </a:lnTo>
                  <a:lnTo>
                    <a:pt x="1279" y="27"/>
                  </a:lnTo>
                  <a:lnTo>
                    <a:pt x="1342" y="44"/>
                  </a:lnTo>
                  <a:lnTo>
                    <a:pt x="1404" y="66"/>
                  </a:lnTo>
                  <a:lnTo>
                    <a:pt x="1348" y="89"/>
                  </a:lnTo>
                  <a:lnTo>
                    <a:pt x="1292" y="116"/>
                  </a:lnTo>
                  <a:lnTo>
                    <a:pt x="1237" y="147"/>
                  </a:lnTo>
                  <a:lnTo>
                    <a:pt x="1184" y="180"/>
                  </a:lnTo>
                  <a:lnTo>
                    <a:pt x="1133" y="218"/>
                  </a:lnTo>
                  <a:lnTo>
                    <a:pt x="1083" y="258"/>
                  </a:lnTo>
                  <a:lnTo>
                    <a:pt x="1036" y="303"/>
                  </a:lnTo>
                  <a:lnTo>
                    <a:pt x="987" y="355"/>
                  </a:lnTo>
                  <a:lnTo>
                    <a:pt x="944" y="408"/>
                  </a:lnTo>
                  <a:lnTo>
                    <a:pt x="904" y="464"/>
                  </a:lnTo>
                  <a:lnTo>
                    <a:pt x="869" y="521"/>
                  </a:lnTo>
                  <a:lnTo>
                    <a:pt x="837" y="581"/>
                  </a:lnTo>
                  <a:lnTo>
                    <a:pt x="810" y="642"/>
                  </a:lnTo>
                  <a:lnTo>
                    <a:pt x="786" y="704"/>
                  </a:lnTo>
                  <a:lnTo>
                    <a:pt x="767" y="767"/>
                  </a:lnTo>
                  <a:lnTo>
                    <a:pt x="751" y="838"/>
                  </a:lnTo>
                  <a:lnTo>
                    <a:pt x="740" y="908"/>
                  </a:lnTo>
                  <a:lnTo>
                    <a:pt x="733" y="980"/>
                  </a:lnTo>
                  <a:lnTo>
                    <a:pt x="731" y="1052"/>
                  </a:lnTo>
                  <a:lnTo>
                    <a:pt x="735" y="1123"/>
                  </a:lnTo>
                  <a:lnTo>
                    <a:pt x="743" y="1195"/>
                  </a:lnTo>
                  <a:lnTo>
                    <a:pt x="757" y="1266"/>
                  </a:lnTo>
                  <a:lnTo>
                    <a:pt x="775" y="1336"/>
                  </a:lnTo>
                  <a:lnTo>
                    <a:pt x="798" y="1404"/>
                  </a:lnTo>
                  <a:lnTo>
                    <a:pt x="822" y="1462"/>
                  </a:lnTo>
                  <a:lnTo>
                    <a:pt x="849" y="1518"/>
                  </a:lnTo>
                  <a:lnTo>
                    <a:pt x="880" y="1573"/>
                  </a:lnTo>
                  <a:lnTo>
                    <a:pt x="914" y="1627"/>
                  </a:lnTo>
                  <a:lnTo>
                    <a:pt x="953" y="1679"/>
                  </a:lnTo>
                  <a:lnTo>
                    <a:pt x="994" y="1729"/>
                  </a:lnTo>
                  <a:lnTo>
                    <a:pt x="1013" y="1752"/>
                  </a:lnTo>
                  <a:lnTo>
                    <a:pt x="1035" y="1774"/>
                  </a:lnTo>
                  <a:lnTo>
                    <a:pt x="1057" y="1796"/>
                  </a:lnTo>
                  <a:lnTo>
                    <a:pt x="1080" y="1815"/>
                  </a:lnTo>
                  <a:lnTo>
                    <a:pt x="1120" y="1843"/>
                  </a:lnTo>
                  <a:lnTo>
                    <a:pt x="1161" y="1867"/>
                  </a:lnTo>
                  <a:lnTo>
                    <a:pt x="1204" y="1887"/>
                  </a:lnTo>
                  <a:lnTo>
                    <a:pt x="1248" y="1903"/>
                  </a:lnTo>
                  <a:lnTo>
                    <a:pt x="1293" y="1915"/>
                  </a:lnTo>
                  <a:lnTo>
                    <a:pt x="1339" y="1923"/>
                  </a:lnTo>
                  <a:lnTo>
                    <a:pt x="1385" y="1926"/>
                  </a:lnTo>
                  <a:lnTo>
                    <a:pt x="1432" y="1926"/>
                  </a:lnTo>
                  <a:lnTo>
                    <a:pt x="1477" y="1921"/>
                  </a:lnTo>
                  <a:lnTo>
                    <a:pt x="1524" y="1913"/>
                  </a:lnTo>
                  <a:lnTo>
                    <a:pt x="1568" y="1900"/>
                  </a:lnTo>
                  <a:lnTo>
                    <a:pt x="1612" y="1883"/>
                  </a:lnTo>
                  <a:lnTo>
                    <a:pt x="1655" y="1862"/>
                  </a:lnTo>
                  <a:lnTo>
                    <a:pt x="1696" y="1837"/>
                  </a:lnTo>
                  <a:lnTo>
                    <a:pt x="1734" y="1808"/>
                  </a:lnTo>
                  <a:lnTo>
                    <a:pt x="1771" y="1774"/>
                  </a:lnTo>
                  <a:lnTo>
                    <a:pt x="1724" y="1819"/>
                  </a:lnTo>
                  <a:lnTo>
                    <a:pt x="1675" y="1859"/>
                  </a:lnTo>
                  <a:lnTo>
                    <a:pt x="1624" y="1896"/>
                  </a:lnTo>
                  <a:lnTo>
                    <a:pt x="1571" y="1931"/>
                  </a:lnTo>
                  <a:lnTo>
                    <a:pt x="1517" y="1961"/>
                  </a:lnTo>
                  <a:lnTo>
                    <a:pt x="1461" y="1987"/>
                  </a:lnTo>
                  <a:lnTo>
                    <a:pt x="1404" y="2011"/>
                  </a:lnTo>
                  <a:lnTo>
                    <a:pt x="1336" y="2034"/>
                  </a:lnTo>
                  <a:lnTo>
                    <a:pt x="1266" y="2052"/>
                  </a:lnTo>
                  <a:lnTo>
                    <a:pt x="1195" y="2066"/>
                  </a:lnTo>
                  <a:lnTo>
                    <a:pt x="1124" y="2074"/>
                  </a:lnTo>
                  <a:lnTo>
                    <a:pt x="1052" y="2078"/>
                  </a:lnTo>
                  <a:lnTo>
                    <a:pt x="981" y="2076"/>
                  </a:lnTo>
                  <a:lnTo>
                    <a:pt x="909" y="2069"/>
                  </a:lnTo>
                  <a:lnTo>
                    <a:pt x="838" y="2058"/>
                  </a:lnTo>
                  <a:lnTo>
                    <a:pt x="767" y="2041"/>
                  </a:lnTo>
                  <a:lnTo>
                    <a:pt x="704" y="2023"/>
                  </a:lnTo>
                  <a:lnTo>
                    <a:pt x="642" y="1999"/>
                  </a:lnTo>
                  <a:lnTo>
                    <a:pt x="581" y="1972"/>
                  </a:lnTo>
                  <a:lnTo>
                    <a:pt x="522" y="1940"/>
                  </a:lnTo>
                  <a:lnTo>
                    <a:pt x="464" y="1905"/>
                  </a:lnTo>
                  <a:lnTo>
                    <a:pt x="409" y="1865"/>
                  </a:lnTo>
                  <a:lnTo>
                    <a:pt x="356" y="1821"/>
                  </a:lnTo>
                  <a:lnTo>
                    <a:pt x="304" y="1773"/>
                  </a:lnTo>
                  <a:lnTo>
                    <a:pt x="259" y="1726"/>
                  </a:lnTo>
                  <a:lnTo>
                    <a:pt x="218" y="1676"/>
                  </a:lnTo>
                  <a:lnTo>
                    <a:pt x="181" y="1625"/>
                  </a:lnTo>
                  <a:lnTo>
                    <a:pt x="147" y="1572"/>
                  </a:lnTo>
                  <a:lnTo>
                    <a:pt x="117" y="1517"/>
                  </a:lnTo>
                  <a:lnTo>
                    <a:pt x="89" y="1461"/>
                  </a:lnTo>
                  <a:lnTo>
                    <a:pt x="66" y="1404"/>
                  </a:lnTo>
                  <a:lnTo>
                    <a:pt x="45" y="1343"/>
                  </a:lnTo>
                  <a:lnTo>
                    <a:pt x="27" y="1279"/>
                  </a:lnTo>
                  <a:lnTo>
                    <a:pt x="15" y="1215"/>
                  </a:lnTo>
                  <a:lnTo>
                    <a:pt x="6" y="1151"/>
                  </a:lnTo>
                  <a:lnTo>
                    <a:pt x="1" y="1085"/>
                  </a:lnTo>
                  <a:lnTo>
                    <a:pt x="0" y="1021"/>
                  </a:lnTo>
                  <a:lnTo>
                    <a:pt x="3" y="956"/>
                  </a:lnTo>
                  <a:lnTo>
                    <a:pt x="10" y="891"/>
                  </a:lnTo>
                  <a:lnTo>
                    <a:pt x="21" y="827"/>
                  </a:lnTo>
                  <a:lnTo>
                    <a:pt x="37" y="763"/>
                  </a:lnTo>
                  <a:lnTo>
                    <a:pt x="56" y="700"/>
                  </a:lnTo>
                  <a:lnTo>
                    <a:pt x="79" y="639"/>
                  </a:lnTo>
                  <a:lnTo>
                    <a:pt x="106" y="579"/>
                  </a:lnTo>
                  <a:lnTo>
                    <a:pt x="138" y="520"/>
                  </a:lnTo>
                  <a:lnTo>
                    <a:pt x="174" y="463"/>
                  </a:lnTo>
                  <a:lnTo>
                    <a:pt x="213" y="407"/>
                  </a:lnTo>
                  <a:lnTo>
                    <a:pt x="257" y="354"/>
                  </a:lnTo>
                  <a:lnTo>
                    <a:pt x="304" y="303"/>
                  </a:lnTo>
                  <a:lnTo>
                    <a:pt x="355" y="256"/>
                  </a:lnTo>
                  <a:lnTo>
                    <a:pt x="408" y="212"/>
                  </a:lnTo>
                  <a:lnTo>
                    <a:pt x="463" y="172"/>
                  </a:lnTo>
                  <a:lnTo>
                    <a:pt x="521" y="137"/>
                  </a:lnTo>
                  <a:lnTo>
                    <a:pt x="579" y="105"/>
                  </a:lnTo>
                  <a:lnTo>
                    <a:pt x="639" y="79"/>
                  </a:lnTo>
                  <a:lnTo>
                    <a:pt x="701" y="55"/>
                  </a:lnTo>
                  <a:lnTo>
                    <a:pt x="764" y="36"/>
                  </a:lnTo>
                  <a:lnTo>
                    <a:pt x="827" y="20"/>
                  </a:lnTo>
                  <a:lnTo>
                    <a:pt x="891" y="10"/>
                  </a:lnTo>
                  <a:lnTo>
                    <a:pt x="956" y="2"/>
                  </a:lnTo>
                  <a:lnTo>
                    <a:pt x="1021" y="0"/>
                  </a:lnTo>
                  <a:close/>
                </a:path>
              </a:pathLst>
            </a:custGeom>
            <a:solidFill>
              <a:schemeClr val="accent5"/>
            </a:solidFill>
            <a:ln w="0">
              <a:noFill/>
              <a:prstDash val="solid"/>
              <a:round/>
              <a:headEnd/>
              <a:tailEnd/>
            </a:ln>
            <a:effectLst>
              <a:innerShdw blurRad="431800" dist="3175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8" name="Freeform 483"/>
            <p:cNvSpPr>
              <a:spLocks/>
            </p:cNvSpPr>
            <p:nvPr/>
          </p:nvSpPr>
          <p:spPr bwMode="auto">
            <a:xfrm>
              <a:off x="4250342" y="1336454"/>
              <a:ext cx="2574873" cy="3088076"/>
            </a:xfrm>
            <a:custGeom>
              <a:avLst/>
              <a:gdLst/>
              <a:ahLst/>
              <a:cxnLst>
                <a:cxn ang="0">
                  <a:pos x="1180" y="9"/>
                </a:cxn>
                <a:cxn ang="0">
                  <a:pos x="1360" y="49"/>
                </a:cxn>
                <a:cxn ang="0">
                  <a:pos x="1300" y="35"/>
                </a:cxn>
                <a:cxn ang="0">
                  <a:pos x="1117" y="10"/>
                </a:cxn>
                <a:cxn ang="0">
                  <a:pos x="931" y="17"/>
                </a:cxn>
                <a:cxn ang="0">
                  <a:pos x="747" y="56"/>
                </a:cxn>
                <a:cxn ang="0">
                  <a:pos x="572" y="129"/>
                </a:cxn>
                <a:cxn ang="0">
                  <a:pos x="413" y="236"/>
                </a:cxn>
                <a:cxn ang="0">
                  <a:pos x="273" y="369"/>
                </a:cxn>
                <a:cxn ang="0">
                  <a:pos x="162" y="528"/>
                </a:cxn>
                <a:cxn ang="0">
                  <a:pos x="82" y="707"/>
                </a:cxn>
                <a:cxn ang="0">
                  <a:pos x="35" y="899"/>
                </a:cxn>
                <a:cxn ang="0">
                  <a:pos x="27" y="1096"/>
                </a:cxn>
                <a:cxn ang="0">
                  <a:pos x="58" y="1299"/>
                </a:cxn>
                <a:cxn ang="0">
                  <a:pos x="132" y="1498"/>
                </a:cxn>
                <a:cxn ang="0">
                  <a:pos x="243" y="1675"/>
                </a:cxn>
                <a:cxn ang="0">
                  <a:pos x="387" y="1825"/>
                </a:cxn>
                <a:cxn ang="0">
                  <a:pos x="556" y="1944"/>
                </a:cxn>
                <a:cxn ang="0">
                  <a:pos x="744" y="2025"/>
                </a:cxn>
                <a:cxn ang="0">
                  <a:pos x="944" y="2068"/>
                </a:cxn>
                <a:cxn ang="0">
                  <a:pos x="1145" y="2070"/>
                </a:cxn>
                <a:cxn ang="0">
                  <a:pos x="1341" y="2034"/>
                </a:cxn>
                <a:cxn ang="0">
                  <a:pos x="1526" y="1964"/>
                </a:cxn>
                <a:cxn ang="0">
                  <a:pos x="1691" y="1860"/>
                </a:cxn>
                <a:cxn ang="0">
                  <a:pos x="1640" y="1901"/>
                </a:cxn>
                <a:cxn ang="0">
                  <a:pos x="1469" y="1998"/>
                </a:cxn>
                <a:cxn ang="0">
                  <a:pos x="1279" y="2061"/>
                </a:cxn>
                <a:cxn ang="0">
                  <a:pos x="1079" y="2088"/>
                </a:cxn>
                <a:cxn ang="0">
                  <a:pos x="874" y="2075"/>
                </a:cxn>
                <a:cxn ang="0">
                  <a:pos x="677" y="2022"/>
                </a:cxn>
                <a:cxn ang="0">
                  <a:pos x="499" y="1935"/>
                </a:cxn>
                <a:cxn ang="0">
                  <a:pos x="340" y="1815"/>
                </a:cxn>
                <a:cxn ang="0">
                  <a:pos x="206" y="1666"/>
                </a:cxn>
                <a:cxn ang="0">
                  <a:pos x="101" y="1494"/>
                </a:cxn>
                <a:cxn ang="0">
                  <a:pos x="32" y="1301"/>
                </a:cxn>
                <a:cxn ang="0">
                  <a:pos x="2" y="1098"/>
                </a:cxn>
                <a:cxn ang="0">
                  <a:pos x="11" y="895"/>
                </a:cxn>
                <a:cxn ang="0">
                  <a:pos x="59" y="699"/>
                </a:cxn>
                <a:cxn ang="0">
                  <a:pos x="143" y="517"/>
                </a:cxn>
                <a:cxn ang="0">
                  <a:pos x="258" y="355"/>
                </a:cxn>
                <a:cxn ang="0">
                  <a:pos x="401" y="220"/>
                </a:cxn>
                <a:cxn ang="0">
                  <a:pos x="565" y="115"/>
                </a:cxn>
                <a:cxn ang="0">
                  <a:pos x="743" y="43"/>
                </a:cxn>
                <a:cxn ang="0">
                  <a:pos x="930" y="6"/>
                </a:cxn>
              </a:cxnLst>
              <a:rect l="0" t="0" r="r" b="b"/>
              <a:pathLst>
                <a:path w="1741" h="2088">
                  <a:moveTo>
                    <a:pt x="1055" y="0"/>
                  </a:moveTo>
                  <a:lnTo>
                    <a:pt x="1118" y="3"/>
                  </a:lnTo>
                  <a:lnTo>
                    <a:pt x="1180" y="9"/>
                  </a:lnTo>
                  <a:lnTo>
                    <a:pt x="1241" y="18"/>
                  </a:lnTo>
                  <a:lnTo>
                    <a:pt x="1301" y="32"/>
                  </a:lnTo>
                  <a:lnTo>
                    <a:pt x="1360" y="49"/>
                  </a:lnTo>
                  <a:lnTo>
                    <a:pt x="1417" y="70"/>
                  </a:lnTo>
                  <a:lnTo>
                    <a:pt x="1360" y="51"/>
                  </a:lnTo>
                  <a:lnTo>
                    <a:pt x="1300" y="35"/>
                  </a:lnTo>
                  <a:lnTo>
                    <a:pt x="1240" y="23"/>
                  </a:lnTo>
                  <a:lnTo>
                    <a:pt x="1179" y="14"/>
                  </a:lnTo>
                  <a:lnTo>
                    <a:pt x="1117" y="10"/>
                  </a:lnTo>
                  <a:lnTo>
                    <a:pt x="1055" y="8"/>
                  </a:lnTo>
                  <a:lnTo>
                    <a:pt x="993" y="10"/>
                  </a:lnTo>
                  <a:lnTo>
                    <a:pt x="931" y="17"/>
                  </a:lnTo>
                  <a:lnTo>
                    <a:pt x="869" y="26"/>
                  </a:lnTo>
                  <a:lnTo>
                    <a:pt x="808" y="39"/>
                  </a:lnTo>
                  <a:lnTo>
                    <a:pt x="747" y="56"/>
                  </a:lnTo>
                  <a:lnTo>
                    <a:pt x="688" y="77"/>
                  </a:lnTo>
                  <a:lnTo>
                    <a:pt x="629" y="101"/>
                  </a:lnTo>
                  <a:lnTo>
                    <a:pt x="572" y="129"/>
                  </a:lnTo>
                  <a:lnTo>
                    <a:pt x="517" y="161"/>
                  </a:lnTo>
                  <a:lnTo>
                    <a:pt x="464" y="196"/>
                  </a:lnTo>
                  <a:lnTo>
                    <a:pt x="413" y="236"/>
                  </a:lnTo>
                  <a:lnTo>
                    <a:pt x="364" y="277"/>
                  </a:lnTo>
                  <a:lnTo>
                    <a:pt x="317" y="322"/>
                  </a:lnTo>
                  <a:lnTo>
                    <a:pt x="273" y="369"/>
                  </a:lnTo>
                  <a:lnTo>
                    <a:pt x="233" y="420"/>
                  </a:lnTo>
                  <a:lnTo>
                    <a:pt x="196" y="473"/>
                  </a:lnTo>
                  <a:lnTo>
                    <a:pt x="162" y="528"/>
                  </a:lnTo>
                  <a:lnTo>
                    <a:pt x="132" y="586"/>
                  </a:lnTo>
                  <a:lnTo>
                    <a:pt x="105" y="646"/>
                  </a:lnTo>
                  <a:lnTo>
                    <a:pt x="82" y="707"/>
                  </a:lnTo>
                  <a:lnTo>
                    <a:pt x="63" y="770"/>
                  </a:lnTo>
                  <a:lnTo>
                    <a:pt x="47" y="833"/>
                  </a:lnTo>
                  <a:lnTo>
                    <a:pt x="35" y="899"/>
                  </a:lnTo>
                  <a:lnTo>
                    <a:pt x="28" y="964"/>
                  </a:lnTo>
                  <a:lnTo>
                    <a:pt x="26" y="1030"/>
                  </a:lnTo>
                  <a:lnTo>
                    <a:pt x="27" y="1096"/>
                  </a:lnTo>
                  <a:lnTo>
                    <a:pt x="33" y="1163"/>
                  </a:lnTo>
                  <a:lnTo>
                    <a:pt x="43" y="1230"/>
                  </a:lnTo>
                  <a:lnTo>
                    <a:pt x="58" y="1299"/>
                  </a:lnTo>
                  <a:lnTo>
                    <a:pt x="77" y="1367"/>
                  </a:lnTo>
                  <a:lnTo>
                    <a:pt x="102" y="1433"/>
                  </a:lnTo>
                  <a:lnTo>
                    <a:pt x="132" y="1498"/>
                  </a:lnTo>
                  <a:lnTo>
                    <a:pt x="165" y="1560"/>
                  </a:lnTo>
                  <a:lnTo>
                    <a:pt x="202" y="1618"/>
                  </a:lnTo>
                  <a:lnTo>
                    <a:pt x="243" y="1675"/>
                  </a:lnTo>
                  <a:lnTo>
                    <a:pt x="288" y="1728"/>
                  </a:lnTo>
                  <a:lnTo>
                    <a:pt x="336" y="1779"/>
                  </a:lnTo>
                  <a:lnTo>
                    <a:pt x="387" y="1825"/>
                  </a:lnTo>
                  <a:lnTo>
                    <a:pt x="441" y="1869"/>
                  </a:lnTo>
                  <a:lnTo>
                    <a:pt x="498" y="1909"/>
                  </a:lnTo>
                  <a:lnTo>
                    <a:pt x="556" y="1944"/>
                  </a:lnTo>
                  <a:lnTo>
                    <a:pt x="617" y="1976"/>
                  </a:lnTo>
                  <a:lnTo>
                    <a:pt x="680" y="2002"/>
                  </a:lnTo>
                  <a:lnTo>
                    <a:pt x="744" y="2025"/>
                  </a:lnTo>
                  <a:lnTo>
                    <a:pt x="810" y="2044"/>
                  </a:lnTo>
                  <a:lnTo>
                    <a:pt x="877" y="2058"/>
                  </a:lnTo>
                  <a:lnTo>
                    <a:pt x="944" y="2068"/>
                  </a:lnTo>
                  <a:lnTo>
                    <a:pt x="1011" y="2073"/>
                  </a:lnTo>
                  <a:lnTo>
                    <a:pt x="1078" y="2074"/>
                  </a:lnTo>
                  <a:lnTo>
                    <a:pt x="1145" y="2070"/>
                  </a:lnTo>
                  <a:lnTo>
                    <a:pt x="1211" y="2062"/>
                  </a:lnTo>
                  <a:lnTo>
                    <a:pt x="1276" y="2051"/>
                  </a:lnTo>
                  <a:lnTo>
                    <a:pt x="1341" y="2034"/>
                  </a:lnTo>
                  <a:lnTo>
                    <a:pt x="1404" y="2015"/>
                  </a:lnTo>
                  <a:lnTo>
                    <a:pt x="1465" y="1991"/>
                  </a:lnTo>
                  <a:lnTo>
                    <a:pt x="1526" y="1964"/>
                  </a:lnTo>
                  <a:lnTo>
                    <a:pt x="1583" y="1933"/>
                  </a:lnTo>
                  <a:lnTo>
                    <a:pt x="1638" y="1898"/>
                  </a:lnTo>
                  <a:lnTo>
                    <a:pt x="1691" y="1860"/>
                  </a:lnTo>
                  <a:lnTo>
                    <a:pt x="1741" y="1819"/>
                  </a:lnTo>
                  <a:lnTo>
                    <a:pt x="1692" y="1862"/>
                  </a:lnTo>
                  <a:lnTo>
                    <a:pt x="1640" y="1901"/>
                  </a:lnTo>
                  <a:lnTo>
                    <a:pt x="1586" y="1936"/>
                  </a:lnTo>
                  <a:lnTo>
                    <a:pt x="1528" y="1969"/>
                  </a:lnTo>
                  <a:lnTo>
                    <a:pt x="1469" y="1998"/>
                  </a:lnTo>
                  <a:lnTo>
                    <a:pt x="1407" y="2023"/>
                  </a:lnTo>
                  <a:lnTo>
                    <a:pt x="1343" y="2044"/>
                  </a:lnTo>
                  <a:lnTo>
                    <a:pt x="1279" y="2061"/>
                  </a:lnTo>
                  <a:lnTo>
                    <a:pt x="1213" y="2075"/>
                  </a:lnTo>
                  <a:lnTo>
                    <a:pt x="1146" y="2083"/>
                  </a:lnTo>
                  <a:lnTo>
                    <a:pt x="1079" y="2088"/>
                  </a:lnTo>
                  <a:lnTo>
                    <a:pt x="1010" y="2088"/>
                  </a:lnTo>
                  <a:lnTo>
                    <a:pt x="942" y="2084"/>
                  </a:lnTo>
                  <a:lnTo>
                    <a:pt x="874" y="2075"/>
                  </a:lnTo>
                  <a:lnTo>
                    <a:pt x="806" y="2062"/>
                  </a:lnTo>
                  <a:lnTo>
                    <a:pt x="739" y="2043"/>
                  </a:lnTo>
                  <a:lnTo>
                    <a:pt x="677" y="2022"/>
                  </a:lnTo>
                  <a:lnTo>
                    <a:pt x="616" y="1997"/>
                  </a:lnTo>
                  <a:lnTo>
                    <a:pt x="557" y="1969"/>
                  </a:lnTo>
                  <a:lnTo>
                    <a:pt x="499" y="1935"/>
                  </a:lnTo>
                  <a:lnTo>
                    <a:pt x="444" y="1899"/>
                  </a:lnTo>
                  <a:lnTo>
                    <a:pt x="391" y="1859"/>
                  </a:lnTo>
                  <a:lnTo>
                    <a:pt x="340" y="1815"/>
                  </a:lnTo>
                  <a:lnTo>
                    <a:pt x="293" y="1769"/>
                  </a:lnTo>
                  <a:lnTo>
                    <a:pt x="248" y="1719"/>
                  </a:lnTo>
                  <a:lnTo>
                    <a:pt x="206" y="1666"/>
                  </a:lnTo>
                  <a:lnTo>
                    <a:pt x="168" y="1611"/>
                  </a:lnTo>
                  <a:lnTo>
                    <a:pt x="132" y="1554"/>
                  </a:lnTo>
                  <a:lnTo>
                    <a:pt x="101" y="1494"/>
                  </a:lnTo>
                  <a:lnTo>
                    <a:pt x="74" y="1431"/>
                  </a:lnTo>
                  <a:lnTo>
                    <a:pt x="51" y="1367"/>
                  </a:lnTo>
                  <a:lnTo>
                    <a:pt x="32" y="1301"/>
                  </a:lnTo>
                  <a:lnTo>
                    <a:pt x="18" y="1234"/>
                  </a:lnTo>
                  <a:lnTo>
                    <a:pt x="7" y="1166"/>
                  </a:lnTo>
                  <a:lnTo>
                    <a:pt x="2" y="1098"/>
                  </a:lnTo>
                  <a:lnTo>
                    <a:pt x="0" y="1030"/>
                  </a:lnTo>
                  <a:lnTo>
                    <a:pt x="3" y="962"/>
                  </a:lnTo>
                  <a:lnTo>
                    <a:pt x="11" y="895"/>
                  </a:lnTo>
                  <a:lnTo>
                    <a:pt x="22" y="828"/>
                  </a:lnTo>
                  <a:lnTo>
                    <a:pt x="39" y="763"/>
                  </a:lnTo>
                  <a:lnTo>
                    <a:pt x="59" y="699"/>
                  </a:lnTo>
                  <a:lnTo>
                    <a:pt x="83" y="636"/>
                  </a:lnTo>
                  <a:lnTo>
                    <a:pt x="111" y="575"/>
                  </a:lnTo>
                  <a:lnTo>
                    <a:pt x="143" y="517"/>
                  </a:lnTo>
                  <a:lnTo>
                    <a:pt x="177" y="460"/>
                  </a:lnTo>
                  <a:lnTo>
                    <a:pt x="216" y="406"/>
                  </a:lnTo>
                  <a:lnTo>
                    <a:pt x="258" y="355"/>
                  </a:lnTo>
                  <a:lnTo>
                    <a:pt x="303" y="306"/>
                  </a:lnTo>
                  <a:lnTo>
                    <a:pt x="351" y="262"/>
                  </a:lnTo>
                  <a:lnTo>
                    <a:pt x="401" y="220"/>
                  </a:lnTo>
                  <a:lnTo>
                    <a:pt x="454" y="181"/>
                  </a:lnTo>
                  <a:lnTo>
                    <a:pt x="509" y="145"/>
                  </a:lnTo>
                  <a:lnTo>
                    <a:pt x="565" y="115"/>
                  </a:lnTo>
                  <a:lnTo>
                    <a:pt x="623" y="87"/>
                  </a:lnTo>
                  <a:lnTo>
                    <a:pt x="682" y="63"/>
                  </a:lnTo>
                  <a:lnTo>
                    <a:pt x="743" y="43"/>
                  </a:lnTo>
                  <a:lnTo>
                    <a:pt x="804" y="27"/>
                  </a:lnTo>
                  <a:lnTo>
                    <a:pt x="867" y="15"/>
                  </a:lnTo>
                  <a:lnTo>
                    <a:pt x="930" y="6"/>
                  </a:lnTo>
                  <a:lnTo>
                    <a:pt x="993" y="1"/>
                  </a:lnTo>
                  <a:lnTo>
                    <a:pt x="1055"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9" name="TextBox 47"/>
            <p:cNvSpPr txBox="1"/>
            <p:nvPr/>
          </p:nvSpPr>
          <p:spPr>
            <a:xfrm>
              <a:off x="4426910" y="2592374"/>
              <a:ext cx="802622" cy="584519"/>
            </a:xfrm>
            <a:prstGeom prst="rect">
              <a:avLst/>
            </a:prstGeom>
            <a:noFill/>
          </p:spPr>
          <p:txBody>
            <a:bodyPr wrap="square" rtlCol="0">
              <a:spAutoFit/>
            </a:bodyPr>
            <a:lstStyle/>
            <a:p>
              <a:pPr defTabSz="1218753">
                <a:defRPr/>
              </a:pPr>
              <a:r>
                <a:rPr lang="en-US" sz="1599" kern="0" dirty="0">
                  <a:latin typeface="Segoe UI"/>
                  <a:cs typeface="Arial" pitchFamily="34" charset="0"/>
                </a:rPr>
                <a:t>Plan + Track</a:t>
              </a:r>
            </a:p>
          </p:txBody>
        </p:sp>
        <p:sp>
          <p:nvSpPr>
            <p:cNvPr id="24" name="Freeform 478"/>
            <p:cNvSpPr>
              <a:spLocks/>
            </p:cNvSpPr>
            <p:nvPr/>
          </p:nvSpPr>
          <p:spPr bwMode="auto">
            <a:xfrm>
              <a:off x="5350689" y="1342370"/>
              <a:ext cx="3073283" cy="2557130"/>
            </a:xfrm>
            <a:custGeom>
              <a:avLst/>
              <a:gdLst/>
              <a:ahLst/>
              <a:cxnLst>
                <a:cxn ang="0">
                  <a:pos x="1122" y="2"/>
                </a:cxn>
                <a:cxn ang="0">
                  <a:pos x="1251" y="20"/>
                </a:cxn>
                <a:cxn ang="0">
                  <a:pos x="1377" y="55"/>
                </a:cxn>
                <a:cxn ang="0">
                  <a:pos x="1498" y="105"/>
                </a:cxn>
                <a:cxn ang="0">
                  <a:pos x="1614" y="172"/>
                </a:cxn>
                <a:cxn ang="0">
                  <a:pos x="1724" y="256"/>
                </a:cxn>
                <a:cxn ang="0">
                  <a:pos x="1821" y="354"/>
                </a:cxn>
                <a:cxn ang="0">
                  <a:pos x="1905" y="463"/>
                </a:cxn>
                <a:cxn ang="0">
                  <a:pos x="1972" y="579"/>
                </a:cxn>
                <a:cxn ang="0">
                  <a:pos x="2022" y="700"/>
                </a:cxn>
                <a:cxn ang="0">
                  <a:pos x="2057" y="827"/>
                </a:cxn>
                <a:cxn ang="0">
                  <a:pos x="2075" y="956"/>
                </a:cxn>
                <a:cxn ang="0">
                  <a:pos x="2077" y="1085"/>
                </a:cxn>
                <a:cxn ang="0">
                  <a:pos x="2063" y="1215"/>
                </a:cxn>
                <a:cxn ang="0">
                  <a:pos x="2033" y="1343"/>
                </a:cxn>
                <a:cxn ang="0">
                  <a:pos x="1988" y="1347"/>
                </a:cxn>
                <a:cxn ang="0">
                  <a:pos x="1931" y="1237"/>
                </a:cxn>
                <a:cxn ang="0">
                  <a:pos x="1859" y="1133"/>
                </a:cxn>
                <a:cxn ang="0">
                  <a:pos x="1774" y="1036"/>
                </a:cxn>
                <a:cxn ang="0">
                  <a:pos x="1669" y="944"/>
                </a:cxn>
                <a:cxn ang="0">
                  <a:pos x="1556" y="869"/>
                </a:cxn>
                <a:cxn ang="0">
                  <a:pos x="1436" y="809"/>
                </a:cxn>
                <a:cxn ang="0">
                  <a:pos x="1310" y="767"/>
                </a:cxn>
                <a:cxn ang="0">
                  <a:pos x="1169" y="740"/>
                </a:cxn>
                <a:cxn ang="0">
                  <a:pos x="1026" y="731"/>
                </a:cxn>
                <a:cxn ang="0">
                  <a:pos x="883" y="743"/>
                </a:cxn>
                <a:cxn ang="0">
                  <a:pos x="742" y="774"/>
                </a:cxn>
                <a:cxn ang="0">
                  <a:pos x="617" y="821"/>
                </a:cxn>
                <a:cxn ang="0">
                  <a:pos x="506" y="878"/>
                </a:cxn>
                <a:cxn ang="0">
                  <a:pos x="402" y="950"/>
                </a:cxn>
                <a:cxn ang="0">
                  <a:pos x="305" y="1036"/>
                </a:cxn>
                <a:cxn ang="0">
                  <a:pos x="304" y="1036"/>
                </a:cxn>
                <a:cxn ang="0">
                  <a:pos x="270" y="1074"/>
                </a:cxn>
                <a:cxn ang="0">
                  <a:pos x="216" y="1153"/>
                </a:cxn>
                <a:cxn ang="0">
                  <a:pos x="178" y="1240"/>
                </a:cxn>
                <a:cxn ang="0">
                  <a:pos x="157" y="1331"/>
                </a:cxn>
                <a:cxn ang="0">
                  <a:pos x="152" y="1423"/>
                </a:cxn>
                <a:cxn ang="0">
                  <a:pos x="163" y="1515"/>
                </a:cxn>
                <a:cxn ang="0">
                  <a:pos x="191" y="1605"/>
                </a:cxn>
                <a:cxn ang="0">
                  <a:pos x="235" y="1689"/>
                </a:cxn>
                <a:cxn ang="0">
                  <a:pos x="222" y="1679"/>
                </a:cxn>
                <a:cxn ang="0">
                  <a:pos x="149" y="1573"/>
                </a:cxn>
                <a:cxn ang="0">
                  <a:pos x="91" y="1462"/>
                </a:cxn>
                <a:cxn ang="0">
                  <a:pos x="44" y="1336"/>
                </a:cxn>
                <a:cxn ang="0">
                  <a:pos x="12" y="1195"/>
                </a:cxn>
                <a:cxn ang="0">
                  <a:pos x="0" y="1052"/>
                </a:cxn>
                <a:cxn ang="0">
                  <a:pos x="9" y="908"/>
                </a:cxn>
                <a:cxn ang="0">
                  <a:pos x="36" y="767"/>
                </a:cxn>
                <a:cxn ang="0">
                  <a:pos x="79" y="642"/>
                </a:cxn>
                <a:cxn ang="0">
                  <a:pos x="138" y="521"/>
                </a:cxn>
                <a:cxn ang="0">
                  <a:pos x="213" y="408"/>
                </a:cxn>
                <a:cxn ang="0">
                  <a:pos x="305" y="303"/>
                </a:cxn>
                <a:cxn ang="0">
                  <a:pos x="402" y="218"/>
                </a:cxn>
                <a:cxn ang="0">
                  <a:pos x="506" y="147"/>
                </a:cxn>
                <a:cxn ang="0">
                  <a:pos x="617" y="89"/>
                </a:cxn>
                <a:cxn ang="0">
                  <a:pos x="735" y="44"/>
                </a:cxn>
                <a:cxn ang="0">
                  <a:pos x="862" y="14"/>
                </a:cxn>
                <a:cxn ang="0">
                  <a:pos x="992" y="0"/>
                </a:cxn>
              </a:cxnLst>
              <a:rect l="0" t="0" r="r" b="b"/>
              <a:pathLst>
                <a:path w="2078" h="1729">
                  <a:moveTo>
                    <a:pt x="1057" y="0"/>
                  </a:moveTo>
                  <a:lnTo>
                    <a:pt x="1122" y="2"/>
                  </a:lnTo>
                  <a:lnTo>
                    <a:pt x="1186" y="10"/>
                  </a:lnTo>
                  <a:lnTo>
                    <a:pt x="1251" y="20"/>
                  </a:lnTo>
                  <a:lnTo>
                    <a:pt x="1314" y="36"/>
                  </a:lnTo>
                  <a:lnTo>
                    <a:pt x="1377" y="55"/>
                  </a:lnTo>
                  <a:lnTo>
                    <a:pt x="1438" y="79"/>
                  </a:lnTo>
                  <a:lnTo>
                    <a:pt x="1498" y="105"/>
                  </a:lnTo>
                  <a:lnTo>
                    <a:pt x="1558" y="137"/>
                  </a:lnTo>
                  <a:lnTo>
                    <a:pt x="1614" y="172"/>
                  </a:lnTo>
                  <a:lnTo>
                    <a:pt x="1670" y="212"/>
                  </a:lnTo>
                  <a:lnTo>
                    <a:pt x="1724" y="256"/>
                  </a:lnTo>
                  <a:lnTo>
                    <a:pt x="1774" y="303"/>
                  </a:lnTo>
                  <a:lnTo>
                    <a:pt x="1821" y="354"/>
                  </a:lnTo>
                  <a:lnTo>
                    <a:pt x="1865" y="407"/>
                  </a:lnTo>
                  <a:lnTo>
                    <a:pt x="1905" y="463"/>
                  </a:lnTo>
                  <a:lnTo>
                    <a:pt x="1940" y="520"/>
                  </a:lnTo>
                  <a:lnTo>
                    <a:pt x="1972" y="579"/>
                  </a:lnTo>
                  <a:lnTo>
                    <a:pt x="1999" y="639"/>
                  </a:lnTo>
                  <a:lnTo>
                    <a:pt x="2022" y="700"/>
                  </a:lnTo>
                  <a:lnTo>
                    <a:pt x="2042" y="763"/>
                  </a:lnTo>
                  <a:lnTo>
                    <a:pt x="2057" y="827"/>
                  </a:lnTo>
                  <a:lnTo>
                    <a:pt x="2067" y="891"/>
                  </a:lnTo>
                  <a:lnTo>
                    <a:pt x="2075" y="956"/>
                  </a:lnTo>
                  <a:lnTo>
                    <a:pt x="2078" y="1021"/>
                  </a:lnTo>
                  <a:lnTo>
                    <a:pt x="2077" y="1085"/>
                  </a:lnTo>
                  <a:lnTo>
                    <a:pt x="2072" y="1151"/>
                  </a:lnTo>
                  <a:lnTo>
                    <a:pt x="2063" y="1215"/>
                  </a:lnTo>
                  <a:lnTo>
                    <a:pt x="2050" y="1279"/>
                  </a:lnTo>
                  <a:lnTo>
                    <a:pt x="2033" y="1343"/>
                  </a:lnTo>
                  <a:lnTo>
                    <a:pt x="2011" y="1404"/>
                  </a:lnTo>
                  <a:lnTo>
                    <a:pt x="1988" y="1347"/>
                  </a:lnTo>
                  <a:lnTo>
                    <a:pt x="1962" y="1291"/>
                  </a:lnTo>
                  <a:lnTo>
                    <a:pt x="1931" y="1237"/>
                  </a:lnTo>
                  <a:lnTo>
                    <a:pt x="1897" y="1183"/>
                  </a:lnTo>
                  <a:lnTo>
                    <a:pt x="1859" y="1133"/>
                  </a:lnTo>
                  <a:lnTo>
                    <a:pt x="1819" y="1083"/>
                  </a:lnTo>
                  <a:lnTo>
                    <a:pt x="1774" y="1036"/>
                  </a:lnTo>
                  <a:lnTo>
                    <a:pt x="1723" y="987"/>
                  </a:lnTo>
                  <a:lnTo>
                    <a:pt x="1669" y="944"/>
                  </a:lnTo>
                  <a:lnTo>
                    <a:pt x="1614" y="904"/>
                  </a:lnTo>
                  <a:lnTo>
                    <a:pt x="1556" y="869"/>
                  </a:lnTo>
                  <a:lnTo>
                    <a:pt x="1497" y="837"/>
                  </a:lnTo>
                  <a:lnTo>
                    <a:pt x="1436" y="809"/>
                  </a:lnTo>
                  <a:lnTo>
                    <a:pt x="1374" y="786"/>
                  </a:lnTo>
                  <a:lnTo>
                    <a:pt x="1310" y="767"/>
                  </a:lnTo>
                  <a:lnTo>
                    <a:pt x="1240" y="751"/>
                  </a:lnTo>
                  <a:lnTo>
                    <a:pt x="1169" y="740"/>
                  </a:lnTo>
                  <a:lnTo>
                    <a:pt x="1098" y="733"/>
                  </a:lnTo>
                  <a:lnTo>
                    <a:pt x="1026" y="731"/>
                  </a:lnTo>
                  <a:lnTo>
                    <a:pt x="954" y="735"/>
                  </a:lnTo>
                  <a:lnTo>
                    <a:pt x="883" y="743"/>
                  </a:lnTo>
                  <a:lnTo>
                    <a:pt x="812" y="756"/>
                  </a:lnTo>
                  <a:lnTo>
                    <a:pt x="742" y="774"/>
                  </a:lnTo>
                  <a:lnTo>
                    <a:pt x="673" y="797"/>
                  </a:lnTo>
                  <a:lnTo>
                    <a:pt x="617" y="821"/>
                  </a:lnTo>
                  <a:lnTo>
                    <a:pt x="561" y="848"/>
                  </a:lnTo>
                  <a:lnTo>
                    <a:pt x="506" y="878"/>
                  </a:lnTo>
                  <a:lnTo>
                    <a:pt x="453" y="913"/>
                  </a:lnTo>
                  <a:lnTo>
                    <a:pt x="402" y="950"/>
                  </a:lnTo>
                  <a:lnTo>
                    <a:pt x="352" y="991"/>
                  </a:lnTo>
                  <a:lnTo>
                    <a:pt x="305" y="1036"/>
                  </a:lnTo>
                  <a:lnTo>
                    <a:pt x="305" y="1036"/>
                  </a:lnTo>
                  <a:lnTo>
                    <a:pt x="304" y="1036"/>
                  </a:lnTo>
                  <a:lnTo>
                    <a:pt x="304" y="1037"/>
                  </a:lnTo>
                  <a:lnTo>
                    <a:pt x="270" y="1074"/>
                  </a:lnTo>
                  <a:lnTo>
                    <a:pt x="241" y="1113"/>
                  </a:lnTo>
                  <a:lnTo>
                    <a:pt x="216" y="1153"/>
                  </a:lnTo>
                  <a:lnTo>
                    <a:pt x="195" y="1196"/>
                  </a:lnTo>
                  <a:lnTo>
                    <a:pt x="178" y="1240"/>
                  </a:lnTo>
                  <a:lnTo>
                    <a:pt x="165" y="1285"/>
                  </a:lnTo>
                  <a:lnTo>
                    <a:pt x="157" y="1331"/>
                  </a:lnTo>
                  <a:lnTo>
                    <a:pt x="152" y="1377"/>
                  </a:lnTo>
                  <a:lnTo>
                    <a:pt x="152" y="1423"/>
                  </a:lnTo>
                  <a:lnTo>
                    <a:pt x="155" y="1470"/>
                  </a:lnTo>
                  <a:lnTo>
                    <a:pt x="163" y="1515"/>
                  </a:lnTo>
                  <a:lnTo>
                    <a:pt x="175" y="1561"/>
                  </a:lnTo>
                  <a:lnTo>
                    <a:pt x="191" y="1605"/>
                  </a:lnTo>
                  <a:lnTo>
                    <a:pt x="211" y="1648"/>
                  </a:lnTo>
                  <a:lnTo>
                    <a:pt x="235" y="1689"/>
                  </a:lnTo>
                  <a:lnTo>
                    <a:pt x="263" y="1729"/>
                  </a:lnTo>
                  <a:lnTo>
                    <a:pt x="222" y="1679"/>
                  </a:lnTo>
                  <a:lnTo>
                    <a:pt x="183" y="1627"/>
                  </a:lnTo>
                  <a:lnTo>
                    <a:pt x="149" y="1573"/>
                  </a:lnTo>
                  <a:lnTo>
                    <a:pt x="118" y="1518"/>
                  </a:lnTo>
                  <a:lnTo>
                    <a:pt x="91" y="1462"/>
                  </a:lnTo>
                  <a:lnTo>
                    <a:pt x="67" y="1404"/>
                  </a:lnTo>
                  <a:lnTo>
                    <a:pt x="44" y="1336"/>
                  </a:lnTo>
                  <a:lnTo>
                    <a:pt x="26" y="1266"/>
                  </a:lnTo>
                  <a:lnTo>
                    <a:pt x="12" y="1195"/>
                  </a:lnTo>
                  <a:lnTo>
                    <a:pt x="4" y="1123"/>
                  </a:lnTo>
                  <a:lnTo>
                    <a:pt x="0" y="1052"/>
                  </a:lnTo>
                  <a:lnTo>
                    <a:pt x="2" y="980"/>
                  </a:lnTo>
                  <a:lnTo>
                    <a:pt x="9" y="908"/>
                  </a:lnTo>
                  <a:lnTo>
                    <a:pt x="20" y="838"/>
                  </a:lnTo>
                  <a:lnTo>
                    <a:pt x="36" y="767"/>
                  </a:lnTo>
                  <a:lnTo>
                    <a:pt x="55" y="704"/>
                  </a:lnTo>
                  <a:lnTo>
                    <a:pt x="79" y="642"/>
                  </a:lnTo>
                  <a:lnTo>
                    <a:pt x="106" y="581"/>
                  </a:lnTo>
                  <a:lnTo>
                    <a:pt x="138" y="521"/>
                  </a:lnTo>
                  <a:lnTo>
                    <a:pt x="173" y="464"/>
                  </a:lnTo>
                  <a:lnTo>
                    <a:pt x="213" y="408"/>
                  </a:lnTo>
                  <a:lnTo>
                    <a:pt x="256" y="355"/>
                  </a:lnTo>
                  <a:lnTo>
                    <a:pt x="305" y="303"/>
                  </a:lnTo>
                  <a:lnTo>
                    <a:pt x="352" y="258"/>
                  </a:lnTo>
                  <a:lnTo>
                    <a:pt x="402" y="218"/>
                  </a:lnTo>
                  <a:lnTo>
                    <a:pt x="453" y="180"/>
                  </a:lnTo>
                  <a:lnTo>
                    <a:pt x="506" y="147"/>
                  </a:lnTo>
                  <a:lnTo>
                    <a:pt x="561" y="116"/>
                  </a:lnTo>
                  <a:lnTo>
                    <a:pt x="617" y="89"/>
                  </a:lnTo>
                  <a:lnTo>
                    <a:pt x="673" y="66"/>
                  </a:lnTo>
                  <a:lnTo>
                    <a:pt x="735" y="44"/>
                  </a:lnTo>
                  <a:lnTo>
                    <a:pt x="799" y="27"/>
                  </a:lnTo>
                  <a:lnTo>
                    <a:pt x="862" y="14"/>
                  </a:lnTo>
                  <a:lnTo>
                    <a:pt x="927" y="6"/>
                  </a:lnTo>
                  <a:lnTo>
                    <a:pt x="992" y="0"/>
                  </a:lnTo>
                  <a:lnTo>
                    <a:pt x="1057" y="0"/>
                  </a:lnTo>
                  <a:close/>
                </a:path>
              </a:pathLst>
            </a:custGeom>
            <a:solidFill>
              <a:schemeClr val="tx2">
                <a:alpha val="70000"/>
              </a:schemeClr>
            </a:solidFill>
            <a:ln w="0">
              <a:solidFill>
                <a:schemeClr val="bg1"/>
              </a:solidFill>
              <a:prstDash val="solid"/>
              <a:round/>
              <a:headEnd/>
              <a:tailEnd/>
            </a:ln>
            <a:effectLst>
              <a:innerShdw blurRad="431800" dist="317500" dir="54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6" name="TextBox 49"/>
            <p:cNvSpPr txBox="1"/>
            <p:nvPr/>
          </p:nvSpPr>
          <p:spPr>
            <a:xfrm>
              <a:off x="6290736" y="1651060"/>
              <a:ext cx="1193189" cy="584519"/>
            </a:xfrm>
            <a:prstGeom prst="rect">
              <a:avLst/>
            </a:prstGeom>
            <a:noFill/>
          </p:spPr>
          <p:txBody>
            <a:bodyPr wrap="square" rtlCol="0">
              <a:spAutoFit/>
            </a:bodyPr>
            <a:lstStyle/>
            <a:p>
              <a:pPr defTabSz="1218753">
                <a:defRPr/>
              </a:pPr>
              <a:r>
                <a:rPr lang="en-US" sz="1599" kern="0" dirty="0">
                  <a:latin typeface="Segoe UI"/>
                  <a:cs typeface="Arial" pitchFamily="34" charset="0"/>
                </a:rPr>
                <a:t>Monitor + Learn</a:t>
              </a:r>
            </a:p>
          </p:txBody>
        </p:sp>
        <p:sp>
          <p:nvSpPr>
            <p:cNvPr id="22" name="Oval 50"/>
            <p:cNvSpPr/>
            <p:nvPr/>
          </p:nvSpPr>
          <p:spPr bwMode="auto">
            <a:xfrm>
              <a:off x="5820563" y="2909124"/>
              <a:ext cx="1055976" cy="1023002"/>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b="1">
                  <a:solidFill>
                    <a:schemeClr val="tx1"/>
                  </a:solidFill>
                  <a:latin typeface="Segoe UI"/>
                  <a:ea typeface="Segoe UI" pitchFamily="34" charset="0"/>
                  <a:cs typeface="Segoe UI" pitchFamily="34" charset="0"/>
                </a:rPr>
                <a:t>DevOps</a:t>
              </a:r>
            </a:p>
          </p:txBody>
        </p:sp>
        <p:pic>
          <p:nvPicPr>
            <p:cNvPr id="23" name="Picture 51"/>
            <p:cNvPicPr>
              <a:picLocks noChangeAspect="1"/>
            </p:cNvPicPr>
            <p:nvPr/>
          </p:nvPicPr>
          <p:blipFill>
            <a:blip r:embed="rId3" cstate="screen">
              <a:duotone>
                <a:schemeClr val="accent1">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5572508" y="2648517"/>
              <a:ext cx="1549782" cy="1551911"/>
            </a:xfrm>
            <a:prstGeom prst="rect">
              <a:avLst/>
            </a:prstGeom>
          </p:spPr>
        </p:pic>
        <p:sp>
          <p:nvSpPr>
            <p:cNvPr id="11" name="Freeform 477"/>
            <p:cNvSpPr>
              <a:spLocks/>
            </p:cNvSpPr>
            <p:nvPr/>
          </p:nvSpPr>
          <p:spPr bwMode="auto">
            <a:xfrm>
              <a:off x="5801774" y="2423492"/>
              <a:ext cx="2622200" cy="3073287"/>
            </a:xfrm>
            <a:custGeom>
              <a:avLst/>
              <a:gdLst/>
              <a:ahLst/>
              <a:cxnLst>
                <a:cxn ang="0">
                  <a:pos x="793" y="2"/>
                </a:cxn>
                <a:cxn ang="0">
                  <a:pos x="935" y="20"/>
                </a:cxn>
                <a:cxn ang="0">
                  <a:pos x="1069" y="55"/>
                </a:cxn>
                <a:cxn ang="0">
                  <a:pos x="1192" y="106"/>
                </a:cxn>
                <a:cxn ang="0">
                  <a:pos x="1309" y="173"/>
                </a:cxn>
                <a:cxn ang="0">
                  <a:pos x="1418" y="256"/>
                </a:cxn>
                <a:cxn ang="0">
                  <a:pos x="1514" y="352"/>
                </a:cxn>
                <a:cxn ang="0">
                  <a:pos x="1592" y="452"/>
                </a:cxn>
                <a:cxn ang="0">
                  <a:pos x="1657" y="560"/>
                </a:cxn>
                <a:cxn ang="0">
                  <a:pos x="1706" y="673"/>
                </a:cxn>
                <a:cxn ang="0">
                  <a:pos x="1745" y="799"/>
                </a:cxn>
                <a:cxn ang="0">
                  <a:pos x="1767" y="927"/>
                </a:cxn>
                <a:cxn ang="0">
                  <a:pos x="1773" y="1057"/>
                </a:cxn>
                <a:cxn ang="0">
                  <a:pos x="1762" y="1187"/>
                </a:cxn>
                <a:cxn ang="0">
                  <a:pos x="1737" y="1314"/>
                </a:cxn>
                <a:cxn ang="0">
                  <a:pos x="1694" y="1439"/>
                </a:cxn>
                <a:cxn ang="0">
                  <a:pos x="1635" y="1557"/>
                </a:cxn>
                <a:cxn ang="0">
                  <a:pos x="1560" y="1670"/>
                </a:cxn>
                <a:cxn ang="0">
                  <a:pos x="1469" y="1774"/>
                </a:cxn>
                <a:cxn ang="0">
                  <a:pos x="1365" y="1865"/>
                </a:cxn>
                <a:cxn ang="0">
                  <a:pos x="1253" y="1940"/>
                </a:cxn>
                <a:cxn ang="0">
                  <a:pos x="1133" y="1999"/>
                </a:cxn>
                <a:cxn ang="0">
                  <a:pos x="1009" y="2041"/>
                </a:cxn>
                <a:cxn ang="0">
                  <a:pos x="881" y="2068"/>
                </a:cxn>
                <a:cxn ang="0">
                  <a:pos x="752" y="2078"/>
                </a:cxn>
                <a:cxn ang="0">
                  <a:pos x="622" y="2072"/>
                </a:cxn>
                <a:cxn ang="0">
                  <a:pos x="494" y="2051"/>
                </a:cxn>
                <a:cxn ang="0">
                  <a:pos x="368" y="2012"/>
                </a:cxn>
                <a:cxn ang="0">
                  <a:pos x="482" y="1961"/>
                </a:cxn>
                <a:cxn ang="0">
                  <a:pos x="589" y="1897"/>
                </a:cxn>
                <a:cxn ang="0">
                  <a:pos x="690" y="1819"/>
                </a:cxn>
                <a:cxn ang="0">
                  <a:pos x="785" y="1722"/>
                </a:cxn>
                <a:cxn ang="0">
                  <a:pos x="868" y="1614"/>
                </a:cxn>
                <a:cxn ang="0">
                  <a:pos x="936" y="1497"/>
                </a:cxn>
                <a:cxn ang="0">
                  <a:pos x="986" y="1374"/>
                </a:cxn>
                <a:cxn ang="0">
                  <a:pos x="1021" y="1240"/>
                </a:cxn>
                <a:cxn ang="0">
                  <a:pos x="1040" y="1097"/>
                </a:cxn>
                <a:cxn ang="0">
                  <a:pos x="1038" y="954"/>
                </a:cxn>
                <a:cxn ang="0">
                  <a:pos x="1016" y="812"/>
                </a:cxn>
                <a:cxn ang="0">
                  <a:pos x="975" y="673"/>
                </a:cxn>
                <a:cxn ang="0">
                  <a:pos x="924" y="560"/>
                </a:cxn>
                <a:cxn ang="0">
                  <a:pos x="860" y="452"/>
                </a:cxn>
                <a:cxn ang="0">
                  <a:pos x="782" y="352"/>
                </a:cxn>
                <a:cxn ang="0">
                  <a:pos x="700" y="271"/>
                </a:cxn>
                <a:cxn ang="0">
                  <a:pos x="618" y="216"/>
                </a:cxn>
                <a:cxn ang="0">
                  <a:pos x="531" y="178"/>
                </a:cxn>
                <a:cxn ang="0">
                  <a:pos x="439" y="157"/>
                </a:cxn>
                <a:cxn ang="0">
                  <a:pos x="345" y="152"/>
                </a:cxn>
                <a:cxn ang="0">
                  <a:pos x="251" y="165"/>
                </a:cxn>
                <a:cxn ang="0">
                  <a:pos x="161" y="195"/>
                </a:cxn>
                <a:cxn ang="0">
                  <a:pos x="76" y="242"/>
                </a:cxn>
                <a:cxn ang="0">
                  <a:pos x="0" y="305"/>
                </a:cxn>
                <a:cxn ang="0">
                  <a:pos x="47" y="260"/>
                </a:cxn>
                <a:cxn ang="0">
                  <a:pos x="148" y="182"/>
                </a:cxn>
                <a:cxn ang="0">
                  <a:pos x="256" y="117"/>
                </a:cxn>
                <a:cxn ang="0">
                  <a:pos x="368" y="66"/>
                </a:cxn>
                <a:cxn ang="0">
                  <a:pos x="507" y="25"/>
                </a:cxn>
                <a:cxn ang="0">
                  <a:pos x="649" y="4"/>
                </a:cxn>
              </a:cxnLst>
              <a:rect l="0" t="0" r="r" b="b"/>
              <a:pathLst>
                <a:path w="1773" h="2078">
                  <a:moveTo>
                    <a:pt x="721" y="0"/>
                  </a:moveTo>
                  <a:lnTo>
                    <a:pt x="793" y="2"/>
                  </a:lnTo>
                  <a:lnTo>
                    <a:pt x="864" y="9"/>
                  </a:lnTo>
                  <a:lnTo>
                    <a:pt x="935" y="20"/>
                  </a:lnTo>
                  <a:lnTo>
                    <a:pt x="1005" y="36"/>
                  </a:lnTo>
                  <a:lnTo>
                    <a:pt x="1069" y="55"/>
                  </a:lnTo>
                  <a:lnTo>
                    <a:pt x="1131" y="78"/>
                  </a:lnTo>
                  <a:lnTo>
                    <a:pt x="1192" y="106"/>
                  </a:lnTo>
                  <a:lnTo>
                    <a:pt x="1251" y="138"/>
                  </a:lnTo>
                  <a:lnTo>
                    <a:pt x="1309" y="173"/>
                  </a:lnTo>
                  <a:lnTo>
                    <a:pt x="1364" y="213"/>
                  </a:lnTo>
                  <a:lnTo>
                    <a:pt x="1418" y="256"/>
                  </a:lnTo>
                  <a:lnTo>
                    <a:pt x="1469" y="305"/>
                  </a:lnTo>
                  <a:lnTo>
                    <a:pt x="1514" y="352"/>
                  </a:lnTo>
                  <a:lnTo>
                    <a:pt x="1554" y="402"/>
                  </a:lnTo>
                  <a:lnTo>
                    <a:pt x="1592" y="452"/>
                  </a:lnTo>
                  <a:lnTo>
                    <a:pt x="1626" y="506"/>
                  </a:lnTo>
                  <a:lnTo>
                    <a:pt x="1657" y="560"/>
                  </a:lnTo>
                  <a:lnTo>
                    <a:pt x="1683" y="616"/>
                  </a:lnTo>
                  <a:lnTo>
                    <a:pt x="1706" y="673"/>
                  </a:lnTo>
                  <a:lnTo>
                    <a:pt x="1728" y="735"/>
                  </a:lnTo>
                  <a:lnTo>
                    <a:pt x="1745" y="799"/>
                  </a:lnTo>
                  <a:lnTo>
                    <a:pt x="1758" y="863"/>
                  </a:lnTo>
                  <a:lnTo>
                    <a:pt x="1767" y="927"/>
                  </a:lnTo>
                  <a:lnTo>
                    <a:pt x="1772" y="992"/>
                  </a:lnTo>
                  <a:lnTo>
                    <a:pt x="1773" y="1057"/>
                  </a:lnTo>
                  <a:lnTo>
                    <a:pt x="1770" y="1122"/>
                  </a:lnTo>
                  <a:lnTo>
                    <a:pt x="1762" y="1187"/>
                  </a:lnTo>
                  <a:lnTo>
                    <a:pt x="1752" y="1251"/>
                  </a:lnTo>
                  <a:lnTo>
                    <a:pt x="1737" y="1314"/>
                  </a:lnTo>
                  <a:lnTo>
                    <a:pt x="1717" y="1377"/>
                  </a:lnTo>
                  <a:lnTo>
                    <a:pt x="1694" y="1439"/>
                  </a:lnTo>
                  <a:lnTo>
                    <a:pt x="1667" y="1499"/>
                  </a:lnTo>
                  <a:lnTo>
                    <a:pt x="1635" y="1557"/>
                  </a:lnTo>
                  <a:lnTo>
                    <a:pt x="1600" y="1615"/>
                  </a:lnTo>
                  <a:lnTo>
                    <a:pt x="1560" y="1670"/>
                  </a:lnTo>
                  <a:lnTo>
                    <a:pt x="1516" y="1723"/>
                  </a:lnTo>
                  <a:lnTo>
                    <a:pt x="1469" y="1774"/>
                  </a:lnTo>
                  <a:lnTo>
                    <a:pt x="1419" y="1821"/>
                  </a:lnTo>
                  <a:lnTo>
                    <a:pt x="1365" y="1865"/>
                  </a:lnTo>
                  <a:lnTo>
                    <a:pt x="1309" y="1905"/>
                  </a:lnTo>
                  <a:lnTo>
                    <a:pt x="1253" y="1940"/>
                  </a:lnTo>
                  <a:lnTo>
                    <a:pt x="1193" y="1972"/>
                  </a:lnTo>
                  <a:lnTo>
                    <a:pt x="1133" y="1999"/>
                  </a:lnTo>
                  <a:lnTo>
                    <a:pt x="1072" y="2022"/>
                  </a:lnTo>
                  <a:lnTo>
                    <a:pt x="1009" y="2041"/>
                  </a:lnTo>
                  <a:lnTo>
                    <a:pt x="946" y="2057"/>
                  </a:lnTo>
                  <a:lnTo>
                    <a:pt x="881" y="2068"/>
                  </a:lnTo>
                  <a:lnTo>
                    <a:pt x="817" y="2075"/>
                  </a:lnTo>
                  <a:lnTo>
                    <a:pt x="752" y="2078"/>
                  </a:lnTo>
                  <a:lnTo>
                    <a:pt x="687" y="2077"/>
                  </a:lnTo>
                  <a:lnTo>
                    <a:pt x="622" y="2072"/>
                  </a:lnTo>
                  <a:lnTo>
                    <a:pt x="557" y="2064"/>
                  </a:lnTo>
                  <a:lnTo>
                    <a:pt x="494" y="2051"/>
                  </a:lnTo>
                  <a:lnTo>
                    <a:pt x="430" y="2034"/>
                  </a:lnTo>
                  <a:lnTo>
                    <a:pt x="368" y="2012"/>
                  </a:lnTo>
                  <a:lnTo>
                    <a:pt x="426" y="1989"/>
                  </a:lnTo>
                  <a:lnTo>
                    <a:pt x="482" y="1961"/>
                  </a:lnTo>
                  <a:lnTo>
                    <a:pt x="536" y="1931"/>
                  </a:lnTo>
                  <a:lnTo>
                    <a:pt x="589" y="1897"/>
                  </a:lnTo>
                  <a:lnTo>
                    <a:pt x="640" y="1860"/>
                  </a:lnTo>
                  <a:lnTo>
                    <a:pt x="690" y="1819"/>
                  </a:lnTo>
                  <a:lnTo>
                    <a:pt x="737" y="1774"/>
                  </a:lnTo>
                  <a:lnTo>
                    <a:pt x="785" y="1722"/>
                  </a:lnTo>
                  <a:lnTo>
                    <a:pt x="829" y="1669"/>
                  </a:lnTo>
                  <a:lnTo>
                    <a:pt x="868" y="1614"/>
                  </a:lnTo>
                  <a:lnTo>
                    <a:pt x="904" y="1556"/>
                  </a:lnTo>
                  <a:lnTo>
                    <a:pt x="936" y="1497"/>
                  </a:lnTo>
                  <a:lnTo>
                    <a:pt x="963" y="1436"/>
                  </a:lnTo>
                  <a:lnTo>
                    <a:pt x="986" y="1374"/>
                  </a:lnTo>
                  <a:lnTo>
                    <a:pt x="1005" y="1310"/>
                  </a:lnTo>
                  <a:lnTo>
                    <a:pt x="1021" y="1240"/>
                  </a:lnTo>
                  <a:lnTo>
                    <a:pt x="1033" y="1169"/>
                  </a:lnTo>
                  <a:lnTo>
                    <a:pt x="1040" y="1097"/>
                  </a:lnTo>
                  <a:lnTo>
                    <a:pt x="1041" y="1026"/>
                  </a:lnTo>
                  <a:lnTo>
                    <a:pt x="1038" y="954"/>
                  </a:lnTo>
                  <a:lnTo>
                    <a:pt x="1029" y="882"/>
                  </a:lnTo>
                  <a:lnTo>
                    <a:pt x="1016" y="812"/>
                  </a:lnTo>
                  <a:lnTo>
                    <a:pt x="998" y="742"/>
                  </a:lnTo>
                  <a:lnTo>
                    <a:pt x="975" y="673"/>
                  </a:lnTo>
                  <a:lnTo>
                    <a:pt x="952" y="616"/>
                  </a:lnTo>
                  <a:lnTo>
                    <a:pt x="924" y="560"/>
                  </a:lnTo>
                  <a:lnTo>
                    <a:pt x="894" y="506"/>
                  </a:lnTo>
                  <a:lnTo>
                    <a:pt x="860" y="452"/>
                  </a:lnTo>
                  <a:lnTo>
                    <a:pt x="823" y="402"/>
                  </a:lnTo>
                  <a:lnTo>
                    <a:pt x="782" y="352"/>
                  </a:lnTo>
                  <a:lnTo>
                    <a:pt x="737" y="305"/>
                  </a:lnTo>
                  <a:lnTo>
                    <a:pt x="700" y="271"/>
                  </a:lnTo>
                  <a:lnTo>
                    <a:pt x="660" y="241"/>
                  </a:lnTo>
                  <a:lnTo>
                    <a:pt x="618" y="216"/>
                  </a:lnTo>
                  <a:lnTo>
                    <a:pt x="575" y="195"/>
                  </a:lnTo>
                  <a:lnTo>
                    <a:pt x="531" y="178"/>
                  </a:lnTo>
                  <a:lnTo>
                    <a:pt x="485" y="165"/>
                  </a:lnTo>
                  <a:lnTo>
                    <a:pt x="439" y="157"/>
                  </a:lnTo>
                  <a:lnTo>
                    <a:pt x="391" y="152"/>
                  </a:lnTo>
                  <a:lnTo>
                    <a:pt x="345" y="152"/>
                  </a:lnTo>
                  <a:lnTo>
                    <a:pt x="298" y="157"/>
                  </a:lnTo>
                  <a:lnTo>
                    <a:pt x="251" y="165"/>
                  </a:lnTo>
                  <a:lnTo>
                    <a:pt x="206" y="178"/>
                  </a:lnTo>
                  <a:lnTo>
                    <a:pt x="161" y="195"/>
                  </a:lnTo>
                  <a:lnTo>
                    <a:pt x="118" y="217"/>
                  </a:lnTo>
                  <a:lnTo>
                    <a:pt x="76" y="242"/>
                  </a:lnTo>
                  <a:lnTo>
                    <a:pt x="37" y="272"/>
                  </a:lnTo>
                  <a:lnTo>
                    <a:pt x="0" y="305"/>
                  </a:lnTo>
                  <a:lnTo>
                    <a:pt x="0" y="305"/>
                  </a:lnTo>
                  <a:lnTo>
                    <a:pt x="47" y="260"/>
                  </a:lnTo>
                  <a:lnTo>
                    <a:pt x="97" y="219"/>
                  </a:lnTo>
                  <a:lnTo>
                    <a:pt x="148" y="182"/>
                  </a:lnTo>
                  <a:lnTo>
                    <a:pt x="201" y="147"/>
                  </a:lnTo>
                  <a:lnTo>
                    <a:pt x="256" y="117"/>
                  </a:lnTo>
                  <a:lnTo>
                    <a:pt x="312" y="90"/>
                  </a:lnTo>
                  <a:lnTo>
                    <a:pt x="368" y="66"/>
                  </a:lnTo>
                  <a:lnTo>
                    <a:pt x="437" y="43"/>
                  </a:lnTo>
                  <a:lnTo>
                    <a:pt x="507" y="25"/>
                  </a:lnTo>
                  <a:lnTo>
                    <a:pt x="578" y="12"/>
                  </a:lnTo>
                  <a:lnTo>
                    <a:pt x="649" y="4"/>
                  </a:lnTo>
                  <a:lnTo>
                    <a:pt x="721" y="0"/>
                  </a:lnTo>
                  <a:close/>
                </a:path>
              </a:pathLst>
            </a:custGeom>
            <a:solidFill>
              <a:schemeClr val="accent2"/>
            </a:solidFill>
            <a:ln w="0">
              <a:noFill/>
              <a:prstDash val="solid"/>
              <a:round/>
              <a:headEnd/>
              <a:tailEnd/>
            </a:ln>
            <a:effectLst>
              <a:innerShdw blurRad="431800" dist="317500" dir="108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12" name="Freeform 481"/>
            <p:cNvSpPr>
              <a:spLocks/>
            </p:cNvSpPr>
            <p:nvPr/>
          </p:nvSpPr>
          <p:spPr bwMode="auto">
            <a:xfrm>
              <a:off x="5865369" y="2413140"/>
              <a:ext cx="2576352" cy="3088076"/>
            </a:xfrm>
            <a:custGeom>
              <a:avLst/>
              <a:gdLst/>
              <a:ahLst/>
              <a:cxnLst>
                <a:cxn ang="0">
                  <a:pos x="800" y="4"/>
                </a:cxn>
                <a:cxn ang="0">
                  <a:pos x="1003" y="44"/>
                </a:cxn>
                <a:cxn ang="0">
                  <a:pos x="1185" y="118"/>
                </a:cxn>
                <a:cxn ang="0">
                  <a:pos x="1351" y="228"/>
                </a:cxn>
                <a:cxn ang="0">
                  <a:pos x="1494" y="368"/>
                </a:cxn>
                <a:cxn ang="0">
                  <a:pos x="1609" y="533"/>
                </a:cxn>
                <a:cxn ang="0">
                  <a:pos x="1691" y="720"/>
                </a:cxn>
                <a:cxn ang="0">
                  <a:pos x="1734" y="921"/>
                </a:cxn>
                <a:cxn ang="0">
                  <a:pos x="1738" y="1125"/>
                </a:cxn>
                <a:cxn ang="0">
                  <a:pos x="1702" y="1324"/>
                </a:cxn>
                <a:cxn ang="0">
                  <a:pos x="1631" y="1512"/>
                </a:cxn>
                <a:cxn ang="0">
                  <a:pos x="1526" y="1681"/>
                </a:cxn>
                <a:cxn ang="0">
                  <a:pos x="1391" y="1826"/>
                </a:cxn>
                <a:cxn ang="0">
                  <a:pos x="1233" y="1942"/>
                </a:cxn>
                <a:cxn ang="0">
                  <a:pos x="1059" y="2024"/>
                </a:cxn>
                <a:cxn ang="0">
                  <a:pos x="874" y="2073"/>
                </a:cxn>
                <a:cxn ang="0">
                  <a:pos x="686" y="2088"/>
                </a:cxn>
                <a:cxn ang="0">
                  <a:pos x="501" y="2070"/>
                </a:cxn>
                <a:cxn ang="0">
                  <a:pos x="324" y="2018"/>
                </a:cxn>
                <a:cxn ang="0">
                  <a:pos x="501" y="2065"/>
                </a:cxn>
                <a:cxn ang="0">
                  <a:pos x="686" y="2079"/>
                </a:cxn>
                <a:cxn ang="0">
                  <a:pos x="873" y="2061"/>
                </a:cxn>
                <a:cxn ang="0">
                  <a:pos x="1054" y="2010"/>
                </a:cxn>
                <a:cxn ang="0">
                  <a:pos x="1224" y="1926"/>
                </a:cxn>
                <a:cxn ang="0">
                  <a:pos x="1378" y="1810"/>
                </a:cxn>
                <a:cxn ang="0">
                  <a:pos x="1509" y="1667"/>
                </a:cxn>
                <a:cxn ang="0">
                  <a:pos x="1610" y="1501"/>
                </a:cxn>
                <a:cxn ang="0">
                  <a:pos x="1679" y="1317"/>
                </a:cxn>
                <a:cxn ang="0">
                  <a:pos x="1713" y="1123"/>
                </a:cxn>
                <a:cxn ang="0">
                  <a:pos x="1708" y="924"/>
                </a:cxn>
                <a:cxn ang="0">
                  <a:pos x="1663" y="720"/>
                </a:cxn>
                <a:cxn ang="0">
                  <a:pos x="1577" y="528"/>
                </a:cxn>
                <a:cxn ang="0">
                  <a:pos x="1454" y="359"/>
                </a:cxn>
                <a:cxn ang="0">
                  <a:pos x="1301" y="218"/>
                </a:cxn>
                <a:cxn ang="0">
                  <a:pos x="1124" y="111"/>
                </a:cxn>
                <a:cxn ang="0">
                  <a:pos x="931" y="43"/>
                </a:cxn>
                <a:cxn ang="0">
                  <a:pos x="731" y="15"/>
                </a:cxn>
                <a:cxn ang="0">
                  <a:pos x="531" y="25"/>
                </a:cxn>
                <a:cxn ang="0">
                  <a:pos x="337" y="73"/>
                </a:cxn>
                <a:cxn ang="0">
                  <a:pos x="159" y="154"/>
                </a:cxn>
                <a:cxn ang="0">
                  <a:pos x="0" y="269"/>
                </a:cxn>
                <a:cxn ang="0">
                  <a:pos x="156" y="151"/>
                </a:cxn>
                <a:cxn ang="0">
                  <a:pos x="335" y="65"/>
                </a:cxn>
                <a:cxn ang="0">
                  <a:pos x="529" y="13"/>
                </a:cxn>
              </a:cxnLst>
              <a:rect l="0" t="0" r="r" b="b"/>
              <a:pathLst>
                <a:path w="1742" h="2088">
                  <a:moveTo>
                    <a:pt x="663" y="0"/>
                  </a:moveTo>
                  <a:lnTo>
                    <a:pt x="731" y="0"/>
                  </a:lnTo>
                  <a:lnTo>
                    <a:pt x="800" y="4"/>
                  </a:lnTo>
                  <a:lnTo>
                    <a:pt x="868" y="12"/>
                  </a:lnTo>
                  <a:lnTo>
                    <a:pt x="935" y="26"/>
                  </a:lnTo>
                  <a:lnTo>
                    <a:pt x="1003" y="44"/>
                  </a:lnTo>
                  <a:lnTo>
                    <a:pt x="1064" y="65"/>
                  </a:lnTo>
                  <a:lnTo>
                    <a:pt x="1125" y="90"/>
                  </a:lnTo>
                  <a:lnTo>
                    <a:pt x="1185" y="118"/>
                  </a:lnTo>
                  <a:lnTo>
                    <a:pt x="1242" y="152"/>
                  </a:lnTo>
                  <a:lnTo>
                    <a:pt x="1297" y="188"/>
                  </a:lnTo>
                  <a:lnTo>
                    <a:pt x="1351" y="228"/>
                  </a:lnTo>
                  <a:lnTo>
                    <a:pt x="1401" y="272"/>
                  </a:lnTo>
                  <a:lnTo>
                    <a:pt x="1449" y="318"/>
                  </a:lnTo>
                  <a:lnTo>
                    <a:pt x="1494" y="368"/>
                  </a:lnTo>
                  <a:lnTo>
                    <a:pt x="1535" y="421"/>
                  </a:lnTo>
                  <a:lnTo>
                    <a:pt x="1574" y="476"/>
                  </a:lnTo>
                  <a:lnTo>
                    <a:pt x="1609" y="533"/>
                  </a:lnTo>
                  <a:lnTo>
                    <a:pt x="1640" y="594"/>
                  </a:lnTo>
                  <a:lnTo>
                    <a:pt x="1668" y="656"/>
                  </a:lnTo>
                  <a:lnTo>
                    <a:pt x="1691" y="720"/>
                  </a:lnTo>
                  <a:lnTo>
                    <a:pt x="1710" y="786"/>
                  </a:lnTo>
                  <a:lnTo>
                    <a:pt x="1724" y="853"/>
                  </a:lnTo>
                  <a:lnTo>
                    <a:pt x="1734" y="921"/>
                  </a:lnTo>
                  <a:lnTo>
                    <a:pt x="1740" y="989"/>
                  </a:lnTo>
                  <a:lnTo>
                    <a:pt x="1742" y="1057"/>
                  </a:lnTo>
                  <a:lnTo>
                    <a:pt x="1738" y="1125"/>
                  </a:lnTo>
                  <a:lnTo>
                    <a:pt x="1730" y="1192"/>
                  </a:lnTo>
                  <a:lnTo>
                    <a:pt x="1718" y="1259"/>
                  </a:lnTo>
                  <a:lnTo>
                    <a:pt x="1702" y="1324"/>
                  </a:lnTo>
                  <a:lnTo>
                    <a:pt x="1682" y="1388"/>
                  </a:lnTo>
                  <a:lnTo>
                    <a:pt x="1658" y="1451"/>
                  </a:lnTo>
                  <a:lnTo>
                    <a:pt x="1631" y="1512"/>
                  </a:lnTo>
                  <a:lnTo>
                    <a:pt x="1599" y="1570"/>
                  </a:lnTo>
                  <a:lnTo>
                    <a:pt x="1564" y="1627"/>
                  </a:lnTo>
                  <a:lnTo>
                    <a:pt x="1526" y="1681"/>
                  </a:lnTo>
                  <a:lnTo>
                    <a:pt x="1484" y="1732"/>
                  </a:lnTo>
                  <a:lnTo>
                    <a:pt x="1439" y="1781"/>
                  </a:lnTo>
                  <a:lnTo>
                    <a:pt x="1391" y="1826"/>
                  </a:lnTo>
                  <a:lnTo>
                    <a:pt x="1340" y="1867"/>
                  </a:lnTo>
                  <a:lnTo>
                    <a:pt x="1288" y="1906"/>
                  </a:lnTo>
                  <a:lnTo>
                    <a:pt x="1233" y="1942"/>
                  </a:lnTo>
                  <a:lnTo>
                    <a:pt x="1177" y="1973"/>
                  </a:lnTo>
                  <a:lnTo>
                    <a:pt x="1119" y="2001"/>
                  </a:lnTo>
                  <a:lnTo>
                    <a:pt x="1059" y="2024"/>
                  </a:lnTo>
                  <a:lnTo>
                    <a:pt x="998" y="2045"/>
                  </a:lnTo>
                  <a:lnTo>
                    <a:pt x="937" y="2060"/>
                  </a:lnTo>
                  <a:lnTo>
                    <a:pt x="874" y="2073"/>
                  </a:lnTo>
                  <a:lnTo>
                    <a:pt x="812" y="2082"/>
                  </a:lnTo>
                  <a:lnTo>
                    <a:pt x="749" y="2087"/>
                  </a:lnTo>
                  <a:lnTo>
                    <a:pt x="686" y="2088"/>
                  </a:lnTo>
                  <a:lnTo>
                    <a:pt x="623" y="2085"/>
                  </a:lnTo>
                  <a:lnTo>
                    <a:pt x="562" y="2079"/>
                  </a:lnTo>
                  <a:lnTo>
                    <a:pt x="501" y="2070"/>
                  </a:lnTo>
                  <a:lnTo>
                    <a:pt x="440" y="2056"/>
                  </a:lnTo>
                  <a:lnTo>
                    <a:pt x="382" y="2039"/>
                  </a:lnTo>
                  <a:lnTo>
                    <a:pt x="324" y="2018"/>
                  </a:lnTo>
                  <a:lnTo>
                    <a:pt x="382" y="2037"/>
                  </a:lnTo>
                  <a:lnTo>
                    <a:pt x="441" y="2053"/>
                  </a:lnTo>
                  <a:lnTo>
                    <a:pt x="501" y="2065"/>
                  </a:lnTo>
                  <a:lnTo>
                    <a:pt x="562" y="2073"/>
                  </a:lnTo>
                  <a:lnTo>
                    <a:pt x="624" y="2078"/>
                  </a:lnTo>
                  <a:lnTo>
                    <a:pt x="686" y="2079"/>
                  </a:lnTo>
                  <a:lnTo>
                    <a:pt x="749" y="2077"/>
                  </a:lnTo>
                  <a:lnTo>
                    <a:pt x="811" y="2071"/>
                  </a:lnTo>
                  <a:lnTo>
                    <a:pt x="873" y="2061"/>
                  </a:lnTo>
                  <a:lnTo>
                    <a:pt x="934" y="2048"/>
                  </a:lnTo>
                  <a:lnTo>
                    <a:pt x="995" y="2031"/>
                  </a:lnTo>
                  <a:lnTo>
                    <a:pt x="1054" y="2010"/>
                  </a:lnTo>
                  <a:lnTo>
                    <a:pt x="1113" y="1986"/>
                  </a:lnTo>
                  <a:lnTo>
                    <a:pt x="1169" y="1958"/>
                  </a:lnTo>
                  <a:lnTo>
                    <a:pt x="1224" y="1926"/>
                  </a:lnTo>
                  <a:lnTo>
                    <a:pt x="1278" y="1891"/>
                  </a:lnTo>
                  <a:lnTo>
                    <a:pt x="1328" y="1851"/>
                  </a:lnTo>
                  <a:lnTo>
                    <a:pt x="1378" y="1810"/>
                  </a:lnTo>
                  <a:lnTo>
                    <a:pt x="1425" y="1765"/>
                  </a:lnTo>
                  <a:lnTo>
                    <a:pt x="1468" y="1718"/>
                  </a:lnTo>
                  <a:lnTo>
                    <a:pt x="1509" y="1667"/>
                  </a:lnTo>
                  <a:lnTo>
                    <a:pt x="1546" y="1614"/>
                  </a:lnTo>
                  <a:lnTo>
                    <a:pt x="1579" y="1559"/>
                  </a:lnTo>
                  <a:lnTo>
                    <a:pt x="1610" y="1501"/>
                  </a:lnTo>
                  <a:lnTo>
                    <a:pt x="1637" y="1441"/>
                  </a:lnTo>
                  <a:lnTo>
                    <a:pt x="1660" y="1380"/>
                  </a:lnTo>
                  <a:lnTo>
                    <a:pt x="1679" y="1317"/>
                  </a:lnTo>
                  <a:lnTo>
                    <a:pt x="1694" y="1254"/>
                  </a:lnTo>
                  <a:lnTo>
                    <a:pt x="1706" y="1189"/>
                  </a:lnTo>
                  <a:lnTo>
                    <a:pt x="1713" y="1123"/>
                  </a:lnTo>
                  <a:lnTo>
                    <a:pt x="1716" y="1057"/>
                  </a:lnTo>
                  <a:lnTo>
                    <a:pt x="1714" y="991"/>
                  </a:lnTo>
                  <a:lnTo>
                    <a:pt x="1708" y="924"/>
                  </a:lnTo>
                  <a:lnTo>
                    <a:pt x="1698" y="858"/>
                  </a:lnTo>
                  <a:lnTo>
                    <a:pt x="1683" y="788"/>
                  </a:lnTo>
                  <a:lnTo>
                    <a:pt x="1663" y="720"/>
                  </a:lnTo>
                  <a:lnTo>
                    <a:pt x="1639" y="654"/>
                  </a:lnTo>
                  <a:lnTo>
                    <a:pt x="1610" y="590"/>
                  </a:lnTo>
                  <a:lnTo>
                    <a:pt x="1577" y="528"/>
                  </a:lnTo>
                  <a:lnTo>
                    <a:pt x="1540" y="469"/>
                  </a:lnTo>
                  <a:lnTo>
                    <a:pt x="1498" y="412"/>
                  </a:lnTo>
                  <a:lnTo>
                    <a:pt x="1454" y="359"/>
                  </a:lnTo>
                  <a:lnTo>
                    <a:pt x="1406" y="309"/>
                  </a:lnTo>
                  <a:lnTo>
                    <a:pt x="1354" y="262"/>
                  </a:lnTo>
                  <a:lnTo>
                    <a:pt x="1301" y="218"/>
                  </a:lnTo>
                  <a:lnTo>
                    <a:pt x="1244" y="178"/>
                  </a:lnTo>
                  <a:lnTo>
                    <a:pt x="1185" y="143"/>
                  </a:lnTo>
                  <a:lnTo>
                    <a:pt x="1124" y="111"/>
                  </a:lnTo>
                  <a:lnTo>
                    <a:pt x="1061" y="85"/>
                  </a:lnTo>
                  <a:lnTo>
                    <a:pt x="997" y="62"/>
                  </a:lnTo>
                  <a:lnTo>
                    <a:pt x="931" y="43"/>
                  </a:lnTo>
                  <a:lnTo>
                    <a:pt x="865" y="30"/>
                  </a:lnTo>
                  <a:lnTo>
                    <a:pt x="798" y="20"/>
                  </a:lnTo>
                  <a:lnTo>
                    <a:pt x="731" y="15"/>
                  </a:lnTo>
                  <a:lnTo>
                    <a:pt x="664" y="14"/>
                  </a:lnTo>
                  <a:lnTo>
                    <a:pt x="597" y="18"/>
                  </a:lnTo>
                  <a:lnTo>
                    <a:pt x="531" y="25"/>
                  </a:lnTo>
                  <a:lnTo>
                    <a:pt x="465" y="37"/>
                  </a:lnTo>
                  <a:lnTo>
                    <a:pt x="401" y="53"/>
                  </a:lnTo>
                  <a:lnTo>
                    <a:pt x="337" y="73"/>
                  </a:lnTo>
                  <a:lnTo>
                    <a:pt x="275" y="97"/>
                  </a:lnTo>
                  <a:lnTo>
                    <a:pt x="216" y="123"/>
                  </a:lnTo>
                  <a:lnTo>
                    <a:pt x="159" y="154"/>
                  </a:lnTo>
                  <a:lnTo>
                    <a:pt x="103" y="190"/>
                  </a:lnTo>
                  <a:lnTo>
                    <a:pt x="49" y="227"/>
                  </a:lnTo>
                  <a:lnTo>
                    <a:pt x="0" y="269"/>
                  </a:lnTo>
                  <a:lnTo>
                    <a:pt x="49" y="226"/>
                  </a:lnTo>
                  <a:lnTo>
                    <a:pt x="101" y="187"/>
                  </a:lnTo>
                  <a:lnTo>
                    <a:pt x="156" y="151"/>
                  </a:lnTo>
                  <a:lnTo>
                    <a:pt x="214" y="118"/>
                  </a:lnTo>
                  <a:lnTo>
                    <a:pt x="273" y="90"/>
                  </a:lnTo>
                  <a:lnTo>
                    <a:pt x="335" y="65"/>
                  </a:lnTo>
                  <a:lnTo>
                    <a:pt x="397" y="43"/>
                  </a:lnTo>
                  <a:lnTo>
                    <a:pt x="463" y="26"/>
                  </a:lnTo>
                  <a:lnTo>
                    <a:pt x="529" y="13"/>
                  </a:lnTo>
                  <a:lnTo>
                    <a:pt x="596" y="5"/>
                  </a:lnTo>
                  <a:lnTo>
                    <a:pt x="663"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13" name="TextBox 54"/>
            <p:cNvSpPr txBox="1"/>
            <p:nvPr/>
          </p:nvSpPr>
          <p:spPr>
            <a:xfrm>
              <a:off x="7403049" y="3794185"/>
              <a:ext cx="915658" cy="338426"/>
            </a:xfrm>
            <a:prstGeom prst="rect">
              <a:avLst/>
            </a:prstGeom>
            <a:noFill/>
          </p:spPr>
          <p:txBody>
            <a:bodyPr wrap="square" rtlCol="0">
              <a:spAutoFit/>
            </a:bodyPr>
            <a:lstStyle/>
            <a:p>
              <a:pPr defTabSz="1218753">
                <a:defRPr/>
              </a:pPr>
              <a:r>
                <a:rPr lang="en-US" sz="1599" kern="0">
                  <a:latin typeface="Segoe UI"/>
                  <a:cs typeface="Arial" pitchFamily="34" charset="0"/>
                </a:rPr>
                <a:t>Release</a:t>
              </a:r>
            </a:p>
          </p:txBody>
        </p:sp>
        <p:sp>
          <p:nvSpPr>
            <p:cNvPr id="19" name="Freeform 479"/>
            <p:cNvSpPr>
              <a:spLocks/>
            </p:cNvSpPr>
            <p:nvPr/>
          </p:nvSpPr>
          <p:spPr bwMode="auto">
            <a:xfrm>
              <a:off x="4250894" y="2874577"/>
              <a:ext cx="3071804" cy="2622203"/>
            </a:xfrm>
            <a:custGeom>
              <a:avLst/>
              <a:gdLst/>
              <a:ahLst/>
              <a:cxnLst>
                <a:cxn ang="0">
                  <a:pos x="1818" y="47"/>
                </a:cxn>
                <a:cxn ang="0">
                  <a:pos x="1896" y="147"/>
                </a:cxn>
                <a:cxn ang="0">
                  <a:pos x="1960" y="255"/>
                </a:cxn>
                <a:cxn ang="0">
                  <a:pos x="2011" y="368"/>
                </a:cxn>
                <a:cxn ang="0">
                  <a:pos x="2052" y="507"/>
                </a:cxn>
                <a:cxn ang="0">
                  <a:pos x="2074" y="649"/>
                </a:cxn>
                <a:cxn ang="0">
                  <a:pos x="2076" y="792"/>
                </a:cxn>
                <a:cxn ang="0">
                  <a:pos x="2057" y="935"/>
                </a:cxn>
                <a:cxn ang="0">
                  <a:pos x="2022" y="1069"/>
                </a:cxn>
                <a:cxn ang="0">
                  <a:pos x="1972" y="1192"/>
                </a:cxn>
                <a:cxn ang="0">
                  <a:pos x="1904" y="1309"/>
                </a:cxn>
                <a:cxn ang="0">
                  <a:pos x="1821" y="1417"/>
                </a:cxn>
                <a:cxn ang="0">
                  <a:pos x="1726" y="1514"/>
                </a:cxn>
                <a:cxn ang="0">
                  <a:pos x="1625" y="1592"/>
                </a:cxn>
                <a:cxn ang="0">
                  <a:pos x="1518" y="1656"/>
                </a:cxn>
                <a:cxn ang="0">
                  <a:pos x="1404" y="1707"/>
                </a:cxn>
                <a:cxn ang="0">
                  <a:pos x="1279" y="1746"/>
                </a:cxn>
                <a:cxn ang="0">
                  <a:pos x="1151" y="1767"/>
                </a:cxn>
                <a:cxn ang="0">
                  <a:pos x="1021" y="1773"/>
                </a:cxn>
                <a:cxn ang="0">
                  <a:pos x="891" y="1763"/>
                </a:cxn>
                <a:cxn ang="0">
                  <a:pos x="764" y="1736"/>
                </a:cxn>
                <a:cxn ang="0">
                  <a:pos x="639" y="1694"/>
                </a:cxn>
                <a:cxn ang="0">
                  <a:pos x="521" y="1635"/>
                </a:cxn>
                <a:cxn ang="0">
                  <a:pos x="408" y="1560"/>
                </a:cxn>
                <a:cxn ang="0">
                  <a:pos x="304" y="1469"/>
                </a:cxn>
                <a:cxn ang="0">
                  <a:pos x="213" y="1365"/>
                </a:cxn>
                <a:cxn ang="0">
                  <a:pos x="138" y="1252"/>
                </a:cxn>
                <a:cxn ang="0">
                  <a:pos x="79" y="1134"/>
                </a:cxn>
                <a:cxn ang="0">
                  <a:pos x="37" y="1009"/>
                </a:cxn>
                <a:cxn ang="0">
                  <a:pos x="10" y="882"/>
                </a:cxn>
                <a:cxn ang="0">
                  <a:pos x="0" y="752"/>
                </a:cxn>
                <a:cxn ang="0">
                  <a:pos x="6" y="622"/>
                </a:cxn>
                <a:cxn ang="0">
                  <a:pos x="27" y="494"/>
                </a:cxn>
                <a:cxn ang="0">
                  <a:pos x="66" y="368"/>
                </a:cxn>
                <a:cxn ang="0">
                  <a:pos x="117" y="481"/>
                </a:cxn>
                <a:cxn ang="0">
                  <a:pos x="181" y="589"/>
                </a:cxn>
                <a:cxn ang="0">
                  <a:pos x="259" y="690"/>
                </a:cxn>
                <a:cxn ang="0">
                  <a:pos x="356" y="785"/>
                </a:cxn>
                <a:cxn ang="0">
                  <a:pos x="464" y="869"/>
                </a:cxn>
                <a:cxn ang="0">
                  <a:pos x="581" y="936"/>
                </a:cxn>
                <a:cxn ang="0">
                  <a:pos x="704" y="987"/>
                </a:cxn>
                <a:cxn ang="0">
                  <a:pos x="838" y="1022"/>
                </a:cxn>
                <a:cxn ang="0">
                  <a:pos x="981" y="1040"/>
                </a:cxn>
                <a:cxn ang="0">
                  <a:pos x="1124" y="1038"/>
                </a:cxn>
                <a:cxn ang="0">
                  <a:pos x="1266" y="1016"/>
                </a:cxn>
                <a:cxn ang="0">
                  <a:pos x="1404" y="975"/>
                </a:cxn>
                <a:cxn ang="0">
                  <a:pos x="1517" y="925"/>
                </a:cxn>
                <a:cxn ang="0">
                  <a:pos x="1624" y="860"/>
                </a:cxn>
                <a:cxn ang="0">
                  <a:pos x="1724" y="783"/>
                </a:cxn>
                <a:cxn ang="0">
                  <a:pos x="1772" y="738"/>
                </a:cxn>
                <a:cxn ang="0">
                  <a:pos x="1806" y="700"/>
                </a:cxn>
                <a:cxn ang="0">
                  <a:pos x="1861" y="619"/>
                </a:cxn>
                <a:cxn ang="0">
                  <a:pos x="1899" y="531"/>
                </a:cxn>
                <a:cxn ang="0">
                  <a:pos x="1921" y="439"/>
                </a:cxn>
                <a:cxn ang="0">
                  <a:pos x="1925" y="345"/>
                </a:cxn>
                <a:cxn ang="0">
                  <a:pos x="1912" y="251"/>
                </a:cxn>
                <a:cxn ang="0">
                  <a:pos x="1883" y="161"/>
                </a:cxn>
                <a:cxn ang="0">
                  <a:pos x="1837" y="76"/>
                </a:cxn>
                <a:cxn ang="0">
                  <a:pos x="1773" y="0"/>
                </a:cxn>
              </a:cxnLst>
              <a:rect l="0" t="0" r="r" b="b"/>
              <a:pathLst>
                <a:path w="2077" h="1773">
                  <a:moveTo>
                    <a:pt x="1773" y="0"/>
                  </a:moveTo>
                  <a:lnTo>
                    <a:pt x="1818" y="47"/>
                  </a:lnTo>
                  <a:lnTo>
                    <a:pt x="1859" y="97"/>
                  </a:lnTo>
                  <a:lnTo>
                    <a:pt x="1896" y="147"/>
                  </a:lnTo>
                  <a:lnTo>
                    <a:pt x="1930" y="201"/>
                  </a:lnTo>
                  <a:lnTo>
                    <a:pt x="1960" y="255"/>
                  </a:lnTo>
                  <a:lnTo>
                    <a:pt x="1988" y="311"/>
                  </a:lnTo>
                  <a:lnTo>
                    <a:pt x="2011" y="368"/>
                  </a:lnTo>
                  <a:lnTo>
                    <a:pt x="2034" y="437"/>
                  </a:lnTo>
                  <a:lnTo>
                    <a:pt x="2052" y="507"/>
                  </a:lnTo>
                  <a:lnTo>
                    <a:pt x="2065" y="577"/>
                  </a:lnTo>
                  <a:lnTo>
                    <a:pt x="2074" y="649"/>
                  </a:lnTo>
                  <a:lnTo>
                    <a:pt x="2077" y="721"/>
                  </a:lnTo>
                  <a:lnTo>
                    <a:pt x="2076" y="792"/>
                  </a:lnTo>
                  <a:lnTo>
                    <a:pt x="2069" y="864"/>
                  </a:lnTo>
                  <a:lnTo>
                    <a:pt x="2057" y="935"/>
                  </a:lnTo>
                  <a:lnTo>
                    <a:pt x="2041" y="1005"/>
                  </a:lnTo>
                  <a:lnTo>
                    <a:pt x="2022" y="1069"/>
                  </a:lnTo>
                  <a:lnTo>
                    <a:pt x="1999" y="1131"/>
                  </a:lnTo>
                  <a:lnTo>
                    <a:pt x="1972" y="1192"/>
                  </a:lnTo>
                  <a:lnTo>
                    <a:pt x="1940" y="1251"/>
                  </a:lnTo>
                  <a:lnTo>
                    <a:pt x="1904" y="1309"/>
                  </a:lnTo>
                  <a:lnTo>
                    <a:pt x="1865" y="1364"/>
                  </a:lnTo>
                  <a:lnTo>
                    <a:pt x="1821" y="1417"/>
                  </a:lnTo>
                  <a:lnTo>
                    <a:pt x="1773" y="1469"/>
                  </a:lnTo>
                  <a:lnTo>
                    <a:pt x="1726" y="1514"/>
                  </a:lnTo>
                  <a:lnTo>
                    <a:pt x="1676" y="1555"/>
                  </a:lnTo>
                  <a:lnTo>
                    <a:pt x="1625" y="1592"/>
                  </a:lnTo>
                  <a:lnTo>
                    <a:pt x="1572" y="1626"/>
                  </a:lnTo>
                  <a:lnTo>
                    <a:pt x="1518" y="1656"/>
                  </a:lnTo>
                  <a:lnTo>
                    <a:pt x="1462" y="1684"/>
                  </a:lnTo>
                  <a:lnTo>
                    <a:pt x="1404" y="1707"/>
                  </a:lnTo>
                  <a:lnTo>
                    <a:pt x="1342" y="1729"/>
                  </a:lnTo>
                  <a:lnTo>
                    <a:pt x="1279" y="1746"/>
                  </a:lnTo>
                  <a:lnTo>
                    <a:pt x="1215" y="1759"/>
                  </a:lnTo>
                  <a:lnTo>
                    <a:pt x="1151" y="1767"/>
                  </a:lnTo>
                  <a:lnTo>
                    <a:pt x="1086" y="1772"/>
                  </a:lnTo>
                  <a:lnTo>
                    <a:pt x="1021" y="1773"/>
                  </a:lnTo>
                  <a:lnTo>
                    <a:pt x="956" y="1770"/>
                  </a:lnTo>
                  <a:lnTo>
                    <a:pt x="891" y="1763"/>
                  </a:lnTo>
                  <a:lnTo>
                    <a:pt x="827" y="1752"/>
                  </a:lnTo>
                  <a:lnTo>
                    <a:pt x="764" y="1736"/>
                  </a:lnTo>
                  <a:lnTo>
                    <a:pt x="701" y="1717"/>
                  </a:lnTo>
                  <a:lnTo>
                    <a:pt x="639" y="1694"/>
                  </a:lnTo>
                  <a:lnTo>
                    <a:pt x="579" y="1667"/>
                  </a:lnTo>
                  <a:lnTo>
                    <a:pt x="521" y="1635"/>
                  </a:lnTo>
                  <a:lnTo>
                    <a:pt x="463" y="1600"/>
                  </a:lnTo>
                  <a:lnTo>
                    <a:pt x="408" y="1560"/>
                  </a:lnTo>
                  <a:lnTo>
                    <a:pt x="355" y="1516"/>
                  </a:lnTo>
                  <a:lnTo>
                    <a:pt x="304" y="1469"/>
                  </a:lnTo>
                  <a:lnTo>
                    <a:pt x="257" y="1418"/>
                  </a:lnTo>
                  <a:lnTo>
                    <a:pt x="213" y="1365"/>
                  </a:lnTo>
                  <a:lnTo>
                    <a:pt x="174" y="1310"/>
                  </a:lnTo>
                  <a:lnTo>
                    <a:pt x="138" y="1252"/>
                  </a:lnTo>
                  <a:lnTo>
                    <a:pt x="106" y="1194"/>
                  </a:lnTo>
                  <a:lnTo>
                    <a:pt x="79" y="1134"/>
                  </a:lnTo>
                  <a:lnTo>
                    <a:pt x="56" y="1072"/>
                  </a:lnTo>
                  <a:lnTo>
                    <a:pt x="37" y="1009"/>
                  </a:lnTo>
                  <a:lnTo>
                    <a:pt x="21" y="946"/>
                  </a:lnTo>
                  <a:lnTo>
                    <a:pt x="10" y="882"/>
                  </a:lnTo>
                  <a:lnTo>
                    <a:pt x="3" y="817"/>
                  </a:lnTo>
                  <a:lnTo>
                    <a:pt x="0" y="752"/>
                  </a:lnTo>
                  <a:lnTo>
                    <a:pt x="1" y="687"/>
                  </a:lnTo>
                  <a:lnTo>
                    <a:pt x="6" y="622"/>
                  </a:lnTo>
                  <a:lnTo>
                    <a:pt x="15" y="558"/>
                  </a:lnTo>
                  <a:lnTo>
                    <a:pt x="27" y="494"/>
                  </a:lnTo>
                  <a:lnTo>
                    <a:pt x="45" y="430"/>
                  </a:lnTo>
                  <a:lnTo>
                    <a:pt x="66" y="368"/>
                  </a:lnTo>
                  <a:lnTo>
                    <a:pt x="89" y="425"/>
                  </a:lnTo>
                  <a:lnTo>
                    <a:pt x="117" y="481"/>
                  </a:lnTo>
                  <a:lnTo>
                    <a:pt x="147" y="536"/>
                  </a:lnTo>
                  <a:lnTo>
                    <a:pt x="181" y="589"/>
                  </a:lnTo>
                  <a:lnTo>
                    <a:pt x="218" y="640"/>
                  </a:lnTo>
                  <a:lnTo>
                    <a:pt x="259" y="690"/>
                  </a:lnTo>
                  <a:lnTo>
                    <a:pt x="304" y="737"/>
                  </a:lnTo>
                  <a:lnTo>
                    <a:pt x="356" y="785"/>
                  </a:lnTo>
                  <a:lnTo>
                    <a:pt x="409" y="829"/>
                  </a:lnTo>
                  <a:lnTo>
                    <a:pt x="464" y="869"/>
                  </a:lnTo>
                  <a:lnTo>
                    <a:pt x="522" y="904"/>
                  </a:lnTo>
                  <a:lnTo>
                    <a:pt x="581" y="936"/>
                  </a:lnTo>
                  <a:lnTo>
                    <a:pt x="642" y="963"/>
                  </a:lnTo>
                  <a:lnTo>
                    <a:pt x="704" y="987"/>
                  </a:lnTo>
                  <a:lnTo>
                    <a:pt x="767" y="1005"/>
                  </a:lnTo>
                  <a:lnTo>
                    <a:pt x="838" y="1022"/>
                  </a:lnTo>
                  <a:lnTo>
                    <a:pt x="909" y="1033"/>
                  </a:lnTo>
                  <a:lnTo>
                    <a:pt x="981" y="1040"/>
                  </a:lnTo>
                  <a:lnTo>
                    <a:pt x="1052" y="1042"/>
                  </a:lnTo>
                  <a:lnTo>
                    <a:pt x="1124" y="1038"/>
                  </a:lnTo>
                  <a:lnTo>
                    <a:pt x="1195" y="1030"/>
                  </a:lnTo>
                  <a:lnTo>
                    <a:pt x="1266" y="1016"/>
                  </a:lnTo>
                  <a:lnTo>
                    <a:pt x="1336" y="998"/>
                  </a:lnTo>
                  <a:lnTo>
                    <a:pt x="1404" y="975"/>
                  </a:lnTo>
                  <a:lnTo>
                    <a:pt x="1461" y="951"/>
                  </a:lnTo>
                  <a:lnTo>
                    <a:pt x="1517" y="925"/>
                  </a:lnTo>
                  <a:lnTo>
                    <a:pt x="1571" y="895"/>
                  </a:lnTo>
                  <a:lnTo>
                    <a:pt x="1624" y="860"/>
                  </a:lnTo>
                  <a:lnTo>
                    <a:pt x="1675" y="823"/>
                  </a:lnTo>
                  <a:lnTo>
                    <a:pt x="1724" y="783"/>
                  </a:lnTo>
                  <a:lnTo>
                    <a:pt x="1771" y="738"/>
                  </a:lnTo>
                  <a:lnTo>
                    <a:pt x="1772" y="738"/>
                  </a:lnTo>
                  <a:lnTo>
                    <a:pt x="1772" y="737"/>
                  </a:lnTo>
                  <a:lnTo>
                    <a:pt x="1806" y="700"/>
                  </a:lnTo>
                  <a:lnTo>
                    <a:pt x="1836" y="661"/>
                  </a:lnTo>
                  <a:lnTo>
                    <a:pt x="1861" y="619"/>
                  </a:lnTo>
                  <a:lnTo>
                    <a:pt x="1882" y="576"/>
                  </a:lnTo>
                  <a:lnTo>
                    <a:pt x="1899" y="531"/>
                  </a:lnTo>
                  <a:lnTo>
                    <a:pt x="1912" y="485"/>
                  </a:lnTo>
                  <a:lnTo>
                    <a:pt x="1921" y="439"/>
                  </a:lnTo>
                  <a:lnTo>
                    <a:pt x="1925" y="392"/>
                  </a:lnTo>
                  <a:lnTo>
                    <a:pt x="1925" y="345"/>
                  </a:lnTo>
                  <a:lnTo>
                    <a:pt x="1921" y="298"/>
                  </a:lnTo>
                  <a:lnTo>
                    <a:pt x="1912" y="251"/>
                  </a:lnTo>
                  <a:lnTo>
                    <a:pt x="1899" y="206"/>
                  </a:lnTo>
                  <a:lnTo>
                    <a:pt x="1883" y="161"/>
                  </a:lnTo>
                  <a:lnTo>
                    <a:pt x="1861" y="118"/>
                  </a:lnTo>
                  <a:lnTo>
                    <a:pt x="1837" y="76"/>
                  </a:lnTo>
                  <a:lnTo>
                    <a:pt x="1806" y="37"/>
                  </a:lnTo>
                  <a:lnTo>
                    <a:pt x="1773" y="0"/>
                  </a:lnTo>
                  <a:close/>
                </a:path>
              </a:pathLst>
            </a:custGeom>
            <a:solidFill>
              <a:schemeClr val="accent3"/>
            </a:solidFill>
            <a:ln w="0">
              <a:noFill/>
              <a:prstDash val="solid"/>
              <a:round/>
              <a:headEnd/>
              <a:tailEnd/>
            </a:ln>
            <a:effectLst>
              <a:innerShdw blurRad="431800" dist="317500" dir="16200000">
                <a:prstClr val="black">
                  <a:alpha val="20000"/>
                </a:prstClr>
              </a:innerShdw>
            </a:effectLst>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0" name="Freeform 482"/>
            <p:cNvSpPr>
              <a:spLocks/>
            </p:cNvSpPr>
            <p:nvPr/>
          </p:nvSpPr>
          <p:spPr bwMode="auto">
            <a:xfrm>
              <a:off x="4244978" y="2939651"/>
              <a:ext cx="3088072" cy="2576355"/>
            </a:xfrm>
            <a:custGeom>
              <a:avLst/>
              <a:gdLst/>
              <a:ahLst/>
              <a:cxnLst>
                <a:cxn ang="0">
                  <a:pos x="1901" y="102"/>
                </a:cxn>
                <a:cxn ang="0">
                  <a:pos x="1998" y="274"/>
                </a:cxn>
                <a:cxn ang="0">
                  <a:pos x="2061" y="463"/>
                </a:cxn>
                <a:cxn ang="0">
                  <a:pos x="2087" y="664"/>
                </a:cxn>
                <a:cxn ang="0">
                  <a:pos x="2074" y="868"/>
                </a:cxn>
                <a:cxn ang="0">
                  <a:pos x="2022" y="1065"/>
                </a:cxn>
                <a:cxn ang="0">
                  <a:pos x="1935" y="1243"/>
                </a:cxn>
                <a:cxn ang="0">
                  <a:pos x="1816" y="1402"/>
                </a:cxn>
                <a:cxn ang="0">
                  <a:pos x="1666" y="1536"/>
                </a:cxn>
                <a:cxn ang="0">
                  <a:pos x="1493" y="1641"/>
                </a:cxn>
                <a:cxn ang="0">
                  <a:pos x="1302" y="1710"/>
                </a:cxn>
                <a:cxn ang="0">
                  <a:pos x="1098" y="1740"/>
                </a:cxn>
                <a:cxn ang="0">
                  <a:pos x="895" y="1731"/>
                </a:cxn>
                <a:cxn ang="0">
                  <a:pos x="699" y="1683"/>
                </a:cxn>
                <a:cxn ang="0">
                  <a:pos x="517" y="1599"/>
                </a:cxn>
                <a:cxn ang="0">
                  <a:pos x="355" y="1484"/>
                </a:cxn>
                <a:cxn ang="0">
                  <a:pos x="221" y="1341"/>
                </a:cxn>
                <a:cxn ang="0">
                  <a:pos x="115" y="1177"/>
                </a:cxn>
                <a:cxn ang="0">
                  <a:pos x="43" y="998"/>
                </a:cxn>
                <a:cxn ang="0">
                  <a:pos x="6" y="812"/>
                </a:cxn>
                <a:cxn ang="0">
                  <a:pos x="3" y="624"/>
                </a:cxn>
                <a:cxn ang="0">
                  <a:pos x="32" y="440"/>
                </a:cxn>
                <a:cxn ang="0">
                  <a:pos x="49" y="386"/>
                </a:cxn>
                <a:cxn ang="0">
                  <a:pos x="13" y="578"/>
                </a:cxn>
                <a:cxn ang="0">
                  <a:pos x="13" y="776"/>
                </a:cxn>
                <a:cxn ang="0">
                  <a:pos x="50" y="972"/>
                </a:cxn>
                <a:cxn ang="0">
                  <a:pos x="124" y="1158"/>
                </a:cxn>
                <a:cxn ang="0">
                  <a:pos x="236" y="1329"/>
                </a:cxn>
                <a:cxn ang="0">
                  <a:pos x="369" y="1469"/>
                </a:cxn>
                <a:cxn ang="0">
                  <a:pos x="528" y="1580"/>
                </a:cxn>
                <a:cxn ang="0">
                  <a:pos x="707" y="1660"/>
                </a:cxn>
                <a:cxn ang="0">
                  <a:pos x="899" y="1707"/>
                </a:cxn>
                <a:cxn ang="0">
                  <a:pos x="1097" y="1715"/>
                </a:cxn>
                <a:cxn ang="0">
                  <a:pos x="1299" y="1685"/>
                </a:cxn>
                <a:cxn ang="0">
                  <a:pos x="1498" y="1611"/>
                </a:cxn>
                <a:cxn ang="0">
                  <a:pos x="1675" y="1499"/>
                </a:cxn>
                <a:cxn ang="0">
                  <a:pos x="1825" y="1355"/>
                </a:cxn>
                <a:cxn ang="0">
                  <a:pos x="1944" y="1186"/>
                </a:cxn>
                <a:cxn ang="0">
                  <a:pos x="2024" y="998"/>
                </a:cxn>
                <a:cxn ang="0">
                  <a:pos x="2067" y="798"/>
                </a:cxn>
                <a:cxn ang="0">
                  <a:pos x="2070" y="597"/>
                </a:cxn>
                <a:cxn ang="0">
                  <a:pos x="2035" y="401"/>
                </a:cxn>
                <a:cxn ang="0">
                  <a:pos x="1963" y="216"/>
                </a:cxn>
                <a:cxn ang="0">
                  <a:pos x="1859" y="50"/>
                </a:cxn>
              </a:cxnLst>
              <a:rect l="0" t="0" r="r" b="b"/>
              <a:pathLst>
                <a:path w="2088" h="1742">
                  <a:moveTo>
                    <a:pt x="1818" y="0"/>
                  </a:moveTo>
                  <a:lnTo>
                    <a:pt x="1861" y="49"/>
                  </a:lnTo>
                  <a:lnTo>
                    <a:pt x="1901" y="102"/>
                  </a:lnTo>
                  <a:lnTo>
                    <a:pt x="1936" y="156"/>
                  </a:lnTo>
                  <a:lnTo>
                    <a:pt x="1969" y="214"/>
                  </a:lnTo>
                  <a:lnTo>
                    <a:pt x="1998" y="274"/>
                  </a:lnTo>
                  <a:lnTo>
                    <a:pt x="2023" y="335"/>
                  </a:lnTo>
                  <a:lnTo>
                    <a:pt x="2043" y="398"/>
                  </a:lnTo>
                  <a:lnTo>
                    <a:pt x="2061" y="463"/>
                  </a:lnTo>
                  <a:lnTo>
                    <a:pt x="2074" y="529"/>
                  </a:lnTo>
                  <a:lnTo>
                    <a:pt x="2083" y="596"/>
                  </a:lnTo>
                  <a:lnTo>
                    <a:pt x="2087" y="664"/>
                  </a:lnTo>
                  <a:lnTo>
                    <a:pt x="2088" y="732"/>
                  </a:lnTo>
                  <a:lnTo>
                    <a:pt x="2084" y="800"/>
                  </a:lnTo>
                  <a:lnTo>
                    <a:pt x="2074" y="868"/>
                  </a:lnTo>
                  <a:lnTo>
                    <a:pt x="2061" y="936"/>
                  </a:lnTo>
                  <a:lnTo>
                    <a:pt x="2043" y="1003"/>
                  </a:lnTo>
                  <a:lnTo>
                    <a:pt x="2022" y="1065"/>
                  </a:lnTo>
                  <a:lnTo>
                    <a:pt x="1997" y="1126"/>
                  </a:lnTo>
                  <a:lnTo>
                    <a:pt x="1969" y="1185"/>
                  </a:lnTo>
                  <a:lnTo>
                    <a:pt x="1935" y="1243"/>
                  </a:lnTo>
                  <a:lnTo>
                    <a:pt x="1899" y="1298"/>
                  </a:lnTo>
                  <a:lnTo>
                    <a:pt x="1859" y="1351"/>
                  </a:lnTo>
                  <a:lnTo>
                    <a:pt x="1816" y="1402"/>
                  </a:lnTo>
                  <a:lnTo>
                    <a:pt x="1768" y="1449"/>
                  </a:lnTo>
                  <a:lnTo>
                    <a:pt x="1719" y="1495"/>
                  </a:lnTo>
                  <a:lnTo>
                    <a:pt x="1666" y="1536"/>
                  </a:lnTo>
                  <a:lnTo>
                    <a:pt x="1611" y="1574"/>
                  </a:lnTo>
                  <a:lnTo>
                    <a:pt x="1554" y="1610"/>
                  </a:lnTo>
                  <a:lnTo>
                    <a:pt x="1493" y="1641"/>
                  </a:lnTo>
                  <a:lnTo>
                    <a:pt x="1431" y="1668"/>
                  </a:lnTo>
                  <a:lnTo>
                    <a:pt x="1367" y="1691"/>
                  </a:lnTo>
                  <a:lnTo>
                    <a:pt x="1302" y="1710"/>
                  </a:lnTo>
                  <a:lnTo>
                    <a:pt x="1234" y="1724"/>
                  </a:lnTo>
                  <a:lnTo>
                    <a:pt x="1166" y="1735"/>
                  </a:lnTo>
                  <a:lnTo>
                    <a:pt x="1098" y="1740"/>
                  </a:lnTo>
                  <a:lnTo>
                    <a:pt x="1030" y="1742"/>
                  </a:lnTo>
                  <a:lnTo>
                    <a:pt x="962" y="1739"/>
                  </a:lnTo>
                  <a:lnTo>
                    <a:pt x="895" y="1731"/>
                  </a:lnTo>
                  <a:lnTo>
                    <a:pt x="829" y="1720"/>
                  </a:lnTo>
                  <a:lnTo>
                    <a:pt x="763" y="1703"/>
                  </a:lnTo>
                  <a:lnTo>
                    <a:pt x="699" y="1683"/>
                  </a:lnTo>
                  <a:lnTo>
                    <a:pt x="636" y="1659"/>
                  </a:lnTo>
                  <a:lnTo>
                    <a:pt x="575" y="1631"/>
                  </a:lnTo>
                  <a:lnTo>
                    <a:pt x="517" y="1599"/>
                  </a:lnTo>
                  <a:lnTo>
                    <a:pt x="460" y="1565"/>
                  </a:lnTo>
                  <a:lnTo>
                    <a:pt x="407" y="1526"/>
                  </a:lnTo>
                  <a:lnTo>
                    <a:pt x="355" y="1484"/>
                  </a:lnTo>
                  <a:lnTo>
                    <a:pt x="307" y="1439"/>
                  </a:lnTo>
                  <a:lnTo>
                    <a:pt x="263" y="1391"/>
                  </a:lnTo>
                  <a:lnTo>
                    <a:pt x="221" y="1341"/>
                  </a:lnTo>
                  <a:lnTo>
                    <a:pt x="182" y="1288"/>
                  </a:lnTo>
                  <a:lnTo>
                    <a:pt x="147" y="1233"/>
                  </a:lnTo>
                  <a:lnTo>
                    <a:pt x="115" y="1177"/>
                  </a:lnTo>
                  <a:lnTo>
                    <a:pt x="87" y="1119"/>
                  </a:lnTo>
                  <a:lnTo>
                    <a:pt x="64" y="1059"/>
                  </a:lnTo>
                  <a:lnTo>
                    <a:pt x="43" y="998"/>
                  </a:lnTo>
                  <a:lnTo>
                    <a:pt x="28" y="937"/>
                  </a:lnTo>
                  <a:lnTo>
                    <a:pt x="15" y="875"/>
                  </a:lnTo>
                  <a:lnTo>
                    <a:pt x="6" y="812"/>
                  </a:lnTo>
                  <a:lnTo>
                    <a:pt x="1" y="749"/>
                  </a:lnTo>
                  <a:lnTo>
                    <a:pt x="0" y="686"/>
                  </a:lnTo>
                  <a:lnTo>
                    <a:pt x="3" y="624"/>
                  </a:lnTo>
                  <a:lnTo>
                    <a:pt x="9" y="562"/>
                  </a:lnTo>
                  <a:lnTo>
                    <a:pt x="19" y="501"/>
                  </a:lnTo>
                  <a:lnTo>
                    <a:pt x="32" y="440"/>
                  </a:lnTo>
                  <a:lnTo>
                    <a:pt x="49" y="382"/>
                  </a:lnTo>
                  <a:lnTo>
                    <a:pt x="70" y="324"/>
                  </a:lnTo>
                  <a:lnTo>
                    <a:pt x="49" y="386"/>
                  </a:lnTo>
                  <a:lnTo>
                    <a:pt x="33" y="449"/>
                  </a:lnTo>
                  <a:lnTo>
                    <a:pt x="21" y="514"/>
                  </a:lnTo>
                  <a:lnTo>
                    <a:pt x="13" y="578"/>
                  </a:lnTo>
                  <a:lnTo>
                    <a:pt x="9" y="644"/>
                  </a:lnTo>
                  <a:lnTo>
                    <a:pt x="9" y="710"/>
                  </a:lnTo>
                  <a:lnTo>
                    <a:pt x="13" y="776"/>
                  </a:lnTo>
                  <a:lnTo>
                    <a:pt x="21" y="842"/>
                  </a:lnTo>
                  <a:lnTo>
                    <a:pt x="33" y="907"/>
                  </a:lnTo>
                  <a:lnTo>
                    <a:pt x="50" y="972"/>
                  </a:lnTo>
                  <a:lnTo>
                    <a:pt x="71" y="1035"/>
                  </a:lnTo>
                  <a:lnTo>
                    <a:pt x="95" y="1098"/>
                  </a:lnTo>
                  <a:lnTo>
                    <a:pt x="124" y="1158"/>
                  </a:lnTo>
                  <a:lnTo>
                    <a:pt x="157" y="1218"/>
                  </a:lnTo>
                  <a:lnTo>
                    <a:pt x="195" y="1274"/>
                  </a:lnTo>
                  <a:lnTo>
                    <a:pt x="236" y="1329"/>
                  </a:lnTo>
                  <a:lnTo>
                    <a:pt x="277" y="1378"/>
                  </a:lnTo>
                  <a:lnTo>
                    <a:pt x="322" y="1425"/>
                  </a:lnTo>
                  <a:lnTo>
                    <a:pt x="369" y="1469"/>
                  </a:lnTo>
                  <a:lnTo>
                    <a:pt x="420" y="1509"/>
                  </a:lnTo>
                  <a:lnTo>
                    <a:pt x="473" y="1546"/>
                  </a:lnTo>
                  <a:lnTo>
                    <a:pt x="528" y="1580"/>
                  </a:lnTo>
                  <a:lnTo>
                    <a:pt x="587" y="1611"/>
                  </a:lnTo>
                  <a:lnTo>
                    <a:pt x="646" y="1637"/>
                  </a:lnTo>
                  <a:lnTo>
                    <a:pt x="707" y="1660"/>
                  </a:lnTo>
                  <a:lnTo>
                    <a:pt x="770" y="1679"/>
                  </a:lnTo>
                  <a:lnTo>
                    <a:pt x="834" y="1695"/>
                  </a:lnTo>
                  <a:lnTo>
                    <a:pt x="899" y="1707"/>
                  </a:lnTo>
                  <a:lnTo>
                    <a:pt x="965" y="1714"/>
                  </a:lnTo>
                  <a:lnTo>
                    <a:pt x="1031" y="1716"/>
                  </a:lnTo>
                  <a:lnTo>
                    <a:pt x="1097" y="1715"/>
                  </a:lnTo>
                  <a:lnTo>
                    <a:pt x="1163" y="1709"/>
                  </a:lnTo>
                  <a:lnTo>
                    <a:pt x="1229" y="1699"/>
                  </a:lnTo>
                  <a:lnTo>
                    <a:pt x="1299" y="1685"/>
                  </a:lnTo>
                  <a:lnTo>
                    <a:pt x="1367" y="1665"/>
                  </a:lnTo>
                  <a:lnTo>
                    <a:pt x="1433" y="1640"/>
                  </a:lnTo>
                  <a:lnTo>
                    <a:pt x="1498" y="1611"/>
                  </a:lnTo>
                  <a:lnTo>
                    <a:pt x="1560" y="1577"/>
                  </a:lnTo>
                  <a:lnTo>
                    <a:pt x="1618" y="1540"/>
                  </a:lnTo>
                  <a:lnTo>
                    <a:pt x="1675" y="1499"/>
                  </a:lnTo>
                  <a:lnTo>
                    <a:pt x="1728" y="1454"/>
                  </a:lnTo>
                  <a:lnTo>
                    <a:pt x="1779" y="1406"/>
                  </a:lnTo>
                  <a:lnTo>
                    <a:pt x="1825" y="1355"/>
                  </a:lnTo>
                  <a:lnTo>
                    <a:pt x="1869" y="1301"/>
                  </a:lnTo>
                  <a:lnTo>
                    <a:pt x="1908" y="1244"/>
                  </a:lnTo>
                  <a:lnTo>
                    <a:pt x="1944" y="1186"/>
                  </a:lnTo>
                  <a:lnTo>
                    <a:pt x="1976" y="1125"/>
                  </a:lnTo>
                  <a:lnTo>
                    <a:pt x="2002" y="1062"/>
                  </a:lnTo>
                  <a:lnTo>
                    <a:pt x="2024" y="998"/>
                  </a:lnTo>
                  <a:lnTo>
                    <a:pt x="2043" y="932"/>
                  </a:lnTo>
                  <a:lnTo>
                    <a:pt x="2058" y="865"/>
                  </a:lnTo>
                  <a:lnTo>
                    <a:pt x="2067" y="798"/>
                  </a:lnTo>
                  <a:lnTo>
                    <a:pt x="2073" y="731"/>
                  </a:lnTo>
                  <a:lnTo>
                    <a:pt x="2073" y="664"/>
                  </a:lnTo>
                  <a:lnTo>
                    <a:pt x="2070" y="597"/>
                  </a:lnTo>
                  <a:lnTo>
                    <a:pt x="2062" y="531"/>
                  </a:lnTo>
                  <a:lnTo>
                    <a:pt x="2050" y="465"/>
                  </a:lnTo>
                  <a:lnTo>
                    <a:pt x="2035" y="401"/>
                  </a:lnTo>
                  <a:lnTo>
                    <a:pt x="2015" y="338"/>
                  </a:lnTo>
                  <a:lnTo>
                    <a:pt x="1991" y="276"/>
                  </a:lnTo>
                  <a:lnTo>
                    <a:pt x="1963" y="216"/>
                  </a:lnTo>
                  <a:lnTo>
                    <a:pt x="1933" y="158"/>
                  </a:lnTo>
                  <a:lnTo>
                    <a:pt x="1898" y="103"/>
                  </a:lnTo>
                  <a:lnTo>
                    <a:pt x="1859" y="50"/>
                  </a:lnTo>
                  <a:lnTo>
                    <a:pt x="1818" y="0"/>
                  </a:lnTo>
                  <a:close/>
                </a:path>
              </a:pathLst>
            </a:custGeom>
            <a:solidFill>
              <a:schemeClr val="bg1"/>
            </a:solidFill>
            <a:ln w="0">
              <a:noFill/>
              <a:prstDash val="solid"/>
              <a:round/>
              <a:headEnd/>
              <a:tailEnd/>
            </a:ln>
          </p:spPr>
          <p:txBody>
            <a:bodyPr vert="horz" wrap="square" lIns="91427" tIns="45713" rIns="91427" bIns="45713" numCol="1" anchor="t" anchorCtr="0" compatLnSpc="1">
              <a:prstTxWarp prst="textNoShape">
                <a:avLst/>
              </a:prstTxWarp>
            </a:bodyPr>
            <a:lstStyle/>
            <a:p>
              <a:pPr defTabSz="1218753">
                <a:defRPr/>
              </a:pPr>
              <a:endParaRPr lang="en-US" sz="2400" kern="0">
                <a:latin typeface="Calibri"/>
              </a:endParaRPr>
            </a:p>
          </p:txBody>
        </p:sp>
        <p:sp>
          <p:nvSpPr>
            <p:cNvPr id="21" name="TextBox 57"/>
            <p:cNvSpPr txBox="1"/>
            <p:nvPr/>
          </p:nvSpPr>
          <p:spPr>
            <a:xfrm>
              <a:off x="5189180" y="4639145"/>
              <a:ext cx="1195232" cy="584519"/>
            </a:xfrm>
            <a:prstGeom prst="rect">
              <a:avLst/>
            </a:prstGeom>
            <a:noFill/>
          </p:spPr>
          <p:txBody>
            <a:bodyPr wrap="square" rtlCol="0">
              <a:spAutoFit/>
            </a:bodyPr>
            <a:lstStyle/>
            <a:p>
              <a:pPr defTabSz="1218753">
                <a:defRPr/>
              </a:pPr>
              <a:r>
                <a:rPr lang="en-US" sz="1599" kern="0">
                  <a:latin typeface="Segoe UI"/>
                  <a:cs typeface="Arial" pitchFamily="34" charset="0"/>
                </a:rPr>
                <a:t>Develop + Test</a:t>
              </a:r>
            </a:p>
          </p:txBody>
        </p:sp>
        <p:cxnSp>
          <p:nvCxnSpPr>
            <p:cNvPr id="18" name="Straight Arrow Connector 58"/>
            <p:cNvCxnSpPr/>
            <p:nvPr/>
          </p:nvCxnSpPr>
          <p:spPr>
            <a:xfrm flipV="1">
              <a:off x="6929912" y="5643071"/>
              <a:ext cx="1045828" cy="1557"/>
            </a:xfrm>
            <a:prstGeom prst="straightConnector1">
              <a:avLst/>
            </a:prstGeom>
            <a:noFill/>
            <a:ln w="12700" cap="flat" cmpd="sng" algn="ctr">
              <a:solidFill>
                <a:schemeClr val="tx1"/>
              </a:solidFill>
              <a:prstDash val="solid"/>
              <a:tailEnd type="oval"/>
            </a:ln>
            <a:effectLst/>
          </p:spPr>
        </p:cxnSp>
        <p:sp>
          <p:nvSpPr>
            <p:cNvPr id="16" name="TextBox 59"/>
            <p:cNvSpPr txBox="1"/>
            <p:nvPr/>
          </p:nvSpPr>
          <p:spPr>
            <a:xfrm>
              <a:off x="8116956" y="4685881"/>
              <a:ext cx="2583800" cy="1523815"/>
            </a:xfrm>
            <a:prstGeom prst="rect">
              <a:avLst/>
            </a:prstGeom>
            <a:noFill/>
          </p:spPr>
          <p:txBody>
            <a:bodyPr wrap="square" rtlCol="0">
              <a:spAutoFit/>
            </a:bodyPr>
            <a:lstStyle/>
            <a:p>
              <a:pPr defTabSz="932563">
                <a:lnSpc>
                  <a:spcPct val="120000"/>
                </a:lnSpc>
              </a:pPr>
              <a:r>
                <a:rPr lang="en-US" sz="2856" dirty="0">
                  <a:latin typeface="Segoe UI Light"/>
                  <a:cs typeface="Arial" pitchFamily="34" charset="0"/>
                </a:rPr>
                <a:t>Release</a:t>
              </a:r>
            </a:p>
            <a:p>
              <a:pPr defTabSz="932563">
                <a:lnSpc>
                  <a:spcPct val="120000"/>
                </a:lnSpc>
              </a:pPr>
              <a:r>
                <a:rPr lang="en-US" sz="1632" dirty="0">
                  <a:latin typeface="Segoe UI Light"/>
                  <a:cs typeface="Arial" pitchFamily="34" charset="0"/>
                </a:rPr>
                <a:t>Continuous delivery</a:t>
              </a:r>
            </a:p>
            <a:p>
              <a:pPr defTabSz="932563">
                <a:lnSpc>
                  <a:spcPct val="120000"/>
                </a:lnSpc>
              </a:pPr>
              <a:r>
                <a:rPr lang="en-US" sz="1632" dirty="0">
                  <a:latin typeface="Segoe UI Light"/>
                  <a:cs typeface="Arial" pitchFamily="34" charset="0"/>
                </a:rPr>
                <a:t>Functional testing</a:t>
              </a:r>
            </a:p>
            <a:p>
              <a:pPr defTabSz="932563">
                <a:lnSpc>
                  <a:spcPct val="120000"/>
                </a:lnSpc>
              </a:pPr>
              <a:r>
                <a:rPr lang="en-US" sz="1632" dirty="0">
                  <a:latin typeface="Segoe UI Light"/>
                  <a:cs typeface="Arial" pitchFamily="34" charset="0"/>
                </a:rPr>
                <a:t>Release management</a:t>
              </a:r>
            </a:p>
          </p:txBody>
        </p:sp>
        <p:sp>
          <p:nvSpPr>
            <p:cNvPr id="34" name="Oval 60"/>
            <p:cNvSpPr/>
            <p:nvPr/>
          </p:nvSpPr>
          <p:spPr bwMode="auto">
            <a:xfrm>
              <a:off x="5920740" y="3001281"/>
              <a:ext cx="852054" cy="852054"/>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217" rIns="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326" dirty="0">
                  <a:solidFill>
                    <a:schemeClr val="bg1"/>
                  </a:solidFill>
                  <a:ea typeface="Segoe UI" pitchFamily="34" charset="0"/>
                  <a:cs typeface="Segoe UI" pitchFamily="34" charset="0"/>
                </a:rPr>
                <a:t>DevOps</a:t>
              </a:r>
            </a:p>
          </p:txBody>
        </p:sp>
        <p:sp>
          <p:nvSpPr>
            <p:cNvPr id="37" name="TextBox 3"/>
            <p:cNvSpPr txBox="1"/>
            <p:nvPr/>
          </p:nvSpPr>
          <p:spPr>
            <a:xfrm>
              <a:off x="8777298" y="949324"/>
              <a:ext cx="3052877" cy="1523815"/>
            </a:xfrm>
            <a:prstGeom prst="rect">
              <a:avLst/>
            </a:prstGeom>
            <a:noFill/>
          </p:spPr>
          <p:txBody>
            <a:bodyPr wrap="square" rtlCol="0">
              <a:spAutoFit/>
            </a:bodyPr>
            <a:lstStyle/>
            <a:p>
              <a:pPr defTabSz="932563">
                <a:lnSpc>
                  <a:spcPct val="120000"/>
                </a:lnSpc>
              </a:pPr>
              <a:r>
                <a:rPr lang="en-US" sz="2856" dirty="0">
                  <a:latin typeface="Segoe UI Light"/>
                  <a:cs typeface="Arial" pitchFamily="34" charset="0"/>
                </a:rPr>
                <a:t>Monitor and Learn</a:t>
              </a:r>
            </a:p>
            <a:p>
              <a:pPr defTabSz="932563">
                <a:lnSpc>
                  <a:spcPct val="120000"/>
                </a:lnSpc>
              </a:pPr>
              <a:r>
                <a:rPr lang="en-US" sz="1632" dirty="0">
                  <a:latin typeface="Segoe UI Light"/>
                  <a:cs typeface="Arial" pitchFamily="34" charset="0"/>
                </a:rPr>
                <a:t>Application analytics</a:t>
              </a:r>
            </a:p>
            <a:p>
              <a:pPr defTabSz="932563">
                <a:lnSpc>
                  <a:spcPct val="120000"/>
                </a:lnSpc>
              </a:pPr>
              <a:r>
                <a:rPr lang="en-US" sz="1632" dirty="0">
                  <a:latin typeface="Segoe UI Light"/>
                  <a:cs typeface="Arial" pitchFamily="34" charset="0"/>
                </a:rPr>
                <a:t>Logging &amp; operations analytics</a:t>
              </a:r>
            </a:p>
            <a:p>
              <a:pPr defTabSz="932563">
                <a:lnSpc>
                  <a:spcPct val="120000"/>
                </a:lnSpc>
              </a:pPr>
              <a:r>
                <a:rPr lang="en-US" sz="1632" dirty="0">
                  <a:latin typeface="Segoe UI Light"/>
                  <a:cs typeface="Arial" pitchFamily="34" charset="0"/>
                </a:rPr>
                <a:t>Mobile crash reporting</a:t>
              </a:r>
            </a:p>
          </p:txBody>
        </p:sp>
        <p:cxnSp>
          <p:nvCxnSpPr>
            <p:cNvPr id="38" name="Straight Connector 5"/>
            <p:cNvCxnSpPr>
              <a:cxnSpLocks/>
            </p:cNvCxnSpPr>
            <p:nvPr/>
          </p:nvCxnSpPr>
          <p:spPr>
            <a:xfrm flipV="1">
              <a:off x="7533803" y="1258538"/>
              <a:ext cx="177338" cy="186241"/>
            </a:xfrm>
            <a:prstGeom prst="line">
              <a:avLst/>
            </a:prstGeom>
            <a:noFill/>
            <a:ln w="12700" cap="flat" cmpd="sng" algn="ctr">
              <a:solidFill>
                <a:schemeClr val="tx1"/>
              </a:solidFill>
              <a:prstDash val="solid"/>
            </a:ln>
            <a:effectLst/>
          </p:spPr>
        </p:cxnSp>
        <p:cxnSp>
          <p:nvCxnSpPr>
            <p:cNvPr id="39" name="Straight Arrow Connector 7"/>
            <p:cNvCxnSpPr>
              <a:cxnSpLocks/>
            </p:cNvCxnSpPr>
            <p:nvPr/>
          </p:nvCxnSpPr>
          <p:spPr>
            <a:xfrm flipV="1">
              <a:off x="7690359" y="1256982"/>
              <a:ext cx="1045828" cy="1556"/>
            </a:xfrm>
            <a:prstGeom prst="straightConnector1">
              <a:avLst/>
            </a:prstGeom>
            <a:noFill/>
            <a:ln w="12700" cap="flat" cmpd="sng" algn="ctr">
              <a:solidFill>
                <a:schemeClr val="tx1"/>
              </a:solidFill>
              <a:prstDash val="solid"/>
              <a:tailEnd type="oval"/>
            </a:ln>
            <a:effectLst/>
          </p:spPr>
        </p:cxnSp>
      </p:grpSp>
      <p:grpSp>
        <p:nvGrpSpPr>
          <p:cNvPr id="6" name="Group 5"/>
          <p:cNvGrpSpPr/>
          <p:nvPr/>
        </p:nvGrpSpPr>
        <p:grpSpPr>
          <a:xfrm>
            <a:off x="-22434" y="5603799"/>
            <a:ext cx="12458026" cy="1390724"/>
            <a:chOff x="-22860" y="5494421"/>
            <a:chExt cx="12214860" cy="1363579"/>
          </a:xfrm>
        </p:grpSpPr>
        <p:sp>
          <p:nvSpPr>
            <p:cNvPr id="3" name="Rectangle 2"/>
            <p:cNvSpPr/>
            <p:nvPr/>
          </p:nvSpPr>
          <p:spPr bwMode="auto">
            <a:xfrm>
              <a:off x="0" y="5494421"/>
              <a:ext cx="12192000" cy="681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2448">
                  <a:gradFill>
                    <a:gsLst>
                      <a:gs pos="0">
                        <a:srgbClr val="FFFFFF"/>
                      </a:gs>
                      <a:gs pos="100000">
                        <a:srgbClr val="FFFFFF"/>
                      </a:gs>
                    </a:gsLst>
                    <a:lin ang="5400000" scaled="0"/>
                  </a:gradFill>
                  <a:ea typeface="Segoe UI" pitchFamily="34" charset="0"/>
                  <a:cs typeface="Segoe UI" pitchFamily="34" charset="0"/>
                </a:rPr>
                <a:t>Microsoft DevOps Solution</a:t>
              </a: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22860" y="6176211"/>
              <a:ext cx="12214860" cy="681789"/>
              <a:chOff x="-22860" y="6176211"/>
              <a:chExt cx="12214860" cy="681789"/>
            </a:xfrm>
          </p:grpSpPr>
          <p:sp>
            <p:nvSpPr>
              <p:cNvPr id="35" name="Rectangle 34"/>
              <p:cNvSpPr/>
              <p:nvPr/>
            </p:nvSpPr>
            <p:spPr bwMode="auto">
              <a:xfrm>
                <a:off x="0" y="6176211"/>
                <a:ext cx="12192000" cy="681789"/>
              </a:xfrm>
              <a:prstGeom prst="rect">
                <a:avLst/>
              </a:prstGeom>
              <a:solidFill>
                <a:srgbClr val="0177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p:cNvSpPr txBox="1"/>
              <p:nvPr/>
            </p:nvSpPr>
            <p:spPr>
              <a:xfrm>
                <a:off x="-22860" y="6246178"/>
                <a:ext cx="3615490" cy="544765"/>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Visual Studio Team Services</a:t>
                </a:r>
              </a:p>
            </p:txBody>
          </p:sp>
          <p:sp>
            <p:nvSpPr>
              <p:cNvPr id="36" name="TextBox 35"/>
              <p:cNvSpPr txBox="1"/>
              <p:nvPr/>
            </p:nvSpPr>
            <p:spPr>
              <a:xfrm>
                <a:off x="2836725" y="6246178"/>
                <a:ext cx="4000500" cy="544765"/>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Team Foundation Server</a:t>
                </a:r>
              </a:p>
            </p:txBody>
          </p:sp>
          <p:sp>
            <p:nvSpPr>
              <p:cNvPr id="40" name="TextBox 39"/>
              <p:cNvSpPr txBox="1"/>
              <p:nvPr/>
            </p:nvSpPr>
            <p:spPr>
              <a:xfrm>
                <a:off x="6276302" y="6246178"/>
                <a:ext cx="2534656" cy="544741"/>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Application Insights</a:t>
                </a:r>
              </a:p>
            </p:txBody>
          </p:sp>
          <p:sp>
            <p:nvSpPr>
              <p:cNvPr id="43" name="TextBox 42"/>
              <p:cNvSpPr txBox="1"/>
              <p:nvPr/>
            </p:nvSpPr>
            <p:spPr>
              <a:xfrm>
                <a:off x="8740589" y="6246178"/>
                <a:ext cx="3410136" cy="544741"/>
              </a:xfrm>
              <a:prstGeom prst="rect">
                <a:avLst/>
              </a:prstGeom>
              <a:noFill/>
            </p:spPr>
            <p:txBody>
              <a:bodyPr wrap="square" lIns="186521" tIns="149217" rIns="186521" bIns="149217" rtlCol="0">
                <a:spAutoFit/>
              </a:bodyPr>
              <a:lstStyle/>
              <a:p>
                <a:pPr algn="ctr">
                  <a:lnSpc>
                    <a:spcPct val="90000"/>
                  </a:lnSpc>
                  <a:spcAft>
                    <a:spcPts val="612"/>
                  </a:spcAft>
                </a:pPr>
                <a:r>
                  <a:rPr lang="en-US" sz="1836" b="1" dirty="0">
                    <a:latin typeface="Segoe UI" charset="0"/>
                    <a:ea typeface="Segoe UI" charset="0"/>
                    <a:cs typeface="Segoe UI" charset="0"/>
                  </a:rPr>
                  <a:t>Visual Studio Mobile Center</a:t>
                </a:r>
              </a:p>
            </p:txBody>
          </p:sp>
        </p:grpSp>
      </p:grpSp>
    </p:spTree>
    <p:extLst>
      <p:ext uri="{BB962C8B-B14F-4D97-AF65-F5344CB8AC3E}">
        <p14:creationId xmlns:p14="http://schemas.microsoft.com/office/powerpoint/2010/main" val="4152649421"/>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TextBox 398"/>
          <p:cNvSpPr txBox="1"/>
          <p:nvPr/>
        </p:nvSpPr>
        <p:spPr>
          <a:xfrm>
            <a:off x="6655338" y="2292025"/>
            <a:ext cx="1733766"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Source </a:t>
            </a:r>
            <a:r>
              <a:rPr lang="en-US" sz="1500" kern="0">
                <a:gradFill>
                  <a:gsLst>
                    <a:gs pos="2917">
                      <a:srgbClr val="505050"/>
                    </a:gs>
                    <a:gs pos="38000">
                      <a:srgbClr val="505050"/>
                    </a:gs>
                  </a:gsLst>
                  <a:lin ang="5400000" scaled="0"/>
                </a:gradFill>
                <a:latin typeface="Segoe UI"/>
                <a:cs typeface="Segoe UI Semibold" panose="020B0702040204020203" pitchFamily="34" charset="0"/>
              </a:rPr>
              <a:t>control</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380" name="TextBox 379"/>
          <p:cNvSpPr txBox="1"/>
          <p:nvPr/>
        </p:nvSpPr>
        <p:spPr>
          <a:xfrm>
            <a:off x="10035036" y="2292026"/>
            <a:ext cx="2037069"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Continuous</a:t>
            </a:r>
            <a:br>
              <a:rPr lang="en-US" sz="1500" kern="0" dirty="0">
                <a:gradFill>
                  <a:gsLst>
                    <a:gs pos="2917">
                      <a:srgbClr val="505050"/>
                    </a:gs>
                    <a:gs pos="38000">
                      <a:srgbClr val="505050"/>
                    </a:gs>
                  </a:gsLst>
                  <a:lin ang="5400000" scaled="0"/>
                </a:gradFill>
                <a:latin typeface="Segoe UI"/>
                <a:cs typeface="Segoe UI Semibold" panose="020B0702040204020203" pitchFamily="34" charset="0"/>
              </a:rPr>
            </a:br>
            <a:r>
              <a:rPr lang="en-US" sz="1500" kern="0">
                <a:gradFill>
                  <a:gsLst>
                    <a:gs pos="2917">
                      <a:srgbClr val="505050"/>
                    </a:gs>
                    <a:gs pos="38000">
                      <a:srgbClr val="505050"/>
                    </a:gs>
                  </a:gsLst>
                  <a:lin ang="5400000" scaled="0"/>
                </a:gradFill>
                <a:latin typeface="Segoe UI"/>
                <a:cs typeface="Segoe UI Semibold" panose="020B0702040204020203" pitchFamily="34" charset="0"/>
              </a:rPr>
              <a:t>deployment</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71" name="TextBox 70"/>
          <p:cNvSpPr txBox="1"/>
          <p:nvPr/>
        </p:nvSpPr>
        <p:spPr>
          <a:xfrm>
            <a:off x="665793" y="2292026"/>
            <a:ext cx="1298059"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Code </a:t>
            </a:r>
            <a:r>
              <a:rPr lang="en-US" sz="1500" kern="0">
                <a:gradFill>
                  <a:gsLst>
                    <a:gs pos="2917">
                      <a:srgbClr val="505050"/>
                    </a:gs>
                    <a:gs pos="38000">
                      <a:srgbClr val="505050"/>
                    </a:gs>
                  </a:gsLst>
                  <a:lin ang="5400000" scaled="0"/>
                </a:gradFill>
                <a:latin typeface="Segoe UI"/>
                <a:cs typeface="Segoe UI Semibold" panose="020B0702040204020203" pitchFamily="34" charset="0"/>
              </a:rPr>
              <a:t>editing</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393" name="TextBox 392"/>
          <p:cNvSpPr txBox="1"/>
          <p:nvPr/>
        </p:nvSpPr>
        <p:spPr>
          <a:xfrm>
            <a:off x="3380188" y="2292024"/>
            <a:ext cx="1564461" cy="31661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Unit </a:t>
            </a:r>
            <a:r>
              <a:rPr lang="en-US" sz="1500" kern="0">
                <a:gradFill>
                  <a:gsLst>
                    <a:gs pos="2917">
                      <a:srgbClr val="505050"/>
                    </a:gs>
                    <a:gs pos="38000">
                      <a:srgbClr val="505050"/>
                    </a:gs>
                  </a:gsLst>
                  <a:lin ang="5400000" scaled="0"/>
                </a:gradFill>
                <a:latin typeface="Segoe UI"/>
                <a:cs typeface="Segoe UI Semibold" panose="020B0702040204020203" pitchFamily="34" charset="0"/>
              </a:rPr>
              <a:t>testing</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403" name="TextBox 402"/>
          <p:cNvSpPr txBox="1"/>
          <p:nvPr/>
        </p:nvSpPr>
        <p:spPr>
          <a:xfrm>
            <a:off x="5271772" y="2292026"/>
            <a:ext cx="1426610"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Code </a:t>
            </a:r>
            <a:r>
              <a:rPr lang="en-US" sz="1500" kern="0">
                <a:gradFill>
                  <a:gsLst>
                    <a:gs pos="2917">
                      <a:srgbClr val="505050"/>
                    </a:gs>
                    <a:gs pos="38000">
                      <a:srgbClr val="505050"/>
                    </a:gs>
                  </a:gsLst>
                  <a:lin ang="5400000" scaled="0"/>
                </a:gradFill>
                <a:latin typeface="Segoe UI"/>
                <a:cs typeface="Segoe UI Semibold" panose="020B0702040204020203" pitchFamily="34" charset="0"/>
              </a:rPr>
              <a:t>analysis</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106" name="TextBox 105"/>
          <p:cNvSpPr txBox="1"/>
          <p:nvPr/>
        </p:nvSpPr>
        <p:spPr>
          <a:xfrm>
            <a:off x="2037915" y="2292026"/>
            <a:ext cx="1268210" cy="359086"/>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a:gradFill>
                  <a:gsLst>
                    <a:gs pos="2917">
                      <a:srgbClr val="505050"/>
                    </a:gs>
                    <a:gs pos="38000">
                      <a:srgbClr val="505050"/>
                    </a:gs>
                  </a:gsLst>
                  <a:lin ang="5400000" scaled="0"/>
                </a:gradFill>
                <a:latin typeface="Segoe UI"/>
                <a:cs typeface="Segoe UI Semibold" panose="020B0702040204020203" pitchFamily="34" charset="0"/>
              </a:rPr>
              <a:t>Debugging</a:t>
            </a:r>
          </a:p>
        </p:txBody>
      </p:sp>
      <p:sp>
        <p:nvSpPr>
          <p:cNvPr id="111" name="TextBox 110"/>
          <p:cNvSpPr txBox="1"/>
          <p:nvPr/>
        </p:nvSpPr>
        <p:spPr>
          <a:xfrm>
            <a:off x="8312640" y="2292026"/>
            <a:ext cx="2037069" cy="386852"/>
          </a:xfrm>
          <a:prstGeom prst="rect">
            <a:avLst/>
          </a:prstGeom>
        </p:spPr>
        <p:txBody>
          <a:bodyPr vert="horz" wrap="square" lIns="93223" tIns="93223" rIns="93223" bIns="93223" rtlCol="0" anchor="t">
            <a:noAutofit/>
          </a:bodyPr>
          <a:lstStyle/>
          <a:p>
            <a:pPr indent="-237908" algn="ctr" defTabSz="932634">
              <a:lnSpc>
                <a:spcPct val="90000"/>
              </a:lnSpc>
              <a:spcAft>
                <a:spcPts val="600"/>
              </a:spcAft>
              <a:defRPr/>
            </a:pPr>
            <a:r>
              <a:rPr lang="en-US" sz="1500" kern="0" dirty="0">
                <a:gradFill>
                  <a:gsLst>
                    <a:gs pos="2917">
                      <a:srgbClr val="505050"/>
                    </a:gs>
                    <a:gs pos="38000">
                      <a:srgbClr val="505050"/>
                    </a:gs>
                  </a:gsLst>
                  <a:lin ang="5400000" scaled="0"/>
                </a:gradFill>
                <a:latin typeface="Segoe UI"/>
                <a:cs typeface="Segoe UI Semibold" panose="020B0702040204020203" pitchFamily="34" charset="0"/>
              </a:rPr>
              <a:t>Continuous</a:t>
            </a:r>
            <a:br>
              <a:rPr lang="en-US" sz="1500" kern="0" dirty="0">
                <a:gradFill>
                  <a:gsLst>
                    <a:gs pos="2917">
                      <a:srgbClr val="505050"/>
                    </a:gs>
                    <a:gs pos="38000">
                      <a:srgbClr val="505050"/>
                    </a:gs>
                  </a:gsLst>
                  <a:lin ang="5400000" scaled="0"/>
                </a:gradFill>
                <a:latin typeface="Segoe UI"/>
                <a:cs typeface="Segoe UI Semibold" panose="020B0702040204020203" pitchFamily="34" charset="0"/>
              </a:rPr>
            </a:br>
            <a:r>
              <a:rPr lang="en-US" sz="1500" kern="0">
                <a:gradFill>
                  <a:gsLst>
                    <a:gs pos="2917">
                      <a:srgbClr val="505050"/>
                    </a:gs>
                    <a:gs pos="38000">
                      <a:srgbClr val="505050"/>
                    </a:gs>
                  </a:gsLst>
                  <a:lin ang="5400000" scaled="0"/>
                </a:gradFill>
                <a:latin typeface="Segoe UI"/>
                <a:cs typeface="Segoe UI Semibold" panose="020B0702040204020203" pitchFamily="34" charset="0"/>
              </a:rPr>
              <a:t>integration</a:t>
            </a:r>
            <a:endParaRPr lang="en-US" sz="1500" kern="0" dirty="0">
              <a:gradFill>
                <a:gsLst>
                  <a:gs pos="2917">
                    <a:srgbClr val="505050"/>
                  </a:gs>
                  <a:gs pos="38000">
                    <a:srgbClr val="505050"/>
                  </a:gs>
                </a:gsLst>
                <a:lin ang="5400000" scaled="0"/>
              </a:gradFill>
              <a:latin typeface="Segoe UI"/>
              <a:cs typeface="Segoe UI Semibold" panose="020B0702040204020203" pitchFamily="34" charset="0"/>
            </a:endParaRPr>
          </a:p>
        </p:txBody>
      </p:sp>
      <p:sp>
        <p:nvSpPr>
          <p:cNvPr id="140" name="Rectangle: Rounded Corners 139"/>
          <p:cNvSpPr/>
          <p:nvPr/>
        </p:nvSpPr>
        <p:spPr bwMode="auto">
          <a:xfrm>
            <a:off x="1207137" y="3286251"/>
            <a:ext cx="9881026" cy="860353"/>
          </a:xfrm>
          <a:prstGeom prst="roundRect">
            <a:avLst>
              <a:gd name="adj" fmla="val 9226"/>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1" name="Group 10"/>
          <p:cNvGrpSpPr/>
          <p:nvPr/>
        </p:nvGrpSpPr>
        <p:grpSpPr>
          <a:xfrm>
            <a:off x="1092805" y="2958625"/>
            <a:ext cx="473885" cy="620779"/>
            <a:chOff x="658700" y="2072551"/>
            <a:chExt cx="348476" cy="456497"/>
          </a:xfrm>
        </p:grpSpPr>
        <p:grpSp>
          <p:nvGrpSpPr>
            <p:cNvPr id="198" name="Group 126"/>
            <p:cNvGrpSpPr>
              <a:grpSpLocks noChangeAspect="1"/>
            </p:cNvGrpSpPr>
            <p:nvPr/>
          </p:nvGrpSpPr>
          <p:grpSpPr bwMode="auto">
            <a:xfrm>
              <a:off x="678448" y="2072551"/>
              <a:ext cx="316534" cy="456497"/>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F8F8F8"/>
              </a:solidFill>
              <a:ln w="28575" cap="flat" cmpd="sng" algn="ctr">
                <a:solidFill>
                  <a:schemeClr val="accent1"/>
                </a:solidFill>
                <a:prstDash val="solid"/>
                <a:headEnd type="none"/>
                <a:tailEnd type="none"/>
              </a:ln>
              <a:effectLst/>
              <a:extLst/>
            </p:spPr>
            <p:txBody>
              <a:bodyPr vert="horz" wrap="square" lIns="91428" tIns="45713" rIns="91428" bIns="45713" numCol="1" anchor="t" anchorCtr="0" compatLnSpc="1">
                <a:prstTxWarp prst="textNoShape">
                  <a:avLst/>
                </a:prstTxWarp>
              </a:bodyPr>
              <a:lstStyle/>
              <a:p>
                <a:pPr defTabSz="914294">
                  <a:defRPr/>
                </a:pPr>
                <a:endParaRPr lang="en-US"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chemeClr val="accent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28" tIns="45713" rIns="91428" bIns="45713" numCol="1" anchor="t" anchorCtr="0" compatLnSpc="1">
                <a:prstTxWarp prst="textNoShape">
                  <a:avLst/>
                </a:prstTxWarp>
              </a:bodyPr>
              <a:lstStyle/>
              <a:p>
                <a:pPr defTabSz="914294">
                  <a:defRPr/>
                </a:pPr>
                <a:endParaRPr lang="en-US" kern="0">
                  <a:solidFill>
                    <a:srgbClr val="505050"/>
                  </a:solidFill>
                  <a:latin typeface="Segoe UI"/>
                </a:endParaRPr>
              </a:p>
            </p:txBody>
          </p:sp>
        </p:grpSp>
        <p:sp>
          <p:nvSpPr>
            <p:cNvPr id="223" name="TextBox 222"/>
            <p:cNvSpPr txBox="1"/>
            <p:nvPr/>
          </p:nvSpPr>
          <p:spPr>
            <a:xfrm>
              <a:off x="658700" y="2234194"/>
              <a:ext cx="348476" cy="166103"/>
            </a:xfrm>
            <a:prstGeom prst="rect">
              <a:avLst/>
            </a:prstGeom>
            <a:noFill/>
            <a:ln>
              <a:noFill/>
            </a:ln>
          </p:spPr>
          <p:txBody>
            <a:bodyPr wrap="square" lIns="0" tIns="0" rIns="0" bIns="0" rtlCol="0">
              <a:spAutoFit/>
            </a:bodyPr>
            <a:lstStyle/>
            <a:p>
              <a:pPr algn="ctr" defTabSz="932634">
                <a:lnSpc>
                  <a:spcPct val="90000"/>
                </a:lnSpc>
                <a:spcAft>
                  <a:spcPts val="600"/>
                </a:spcAft>
                <a:defRPr/>
              </a:pPr>
              <a:r>
                <a:rPr lang="en-US" sz="1599" kern="0" spc="-150">
                  <a:solidFill>
                    <a:schemeClr val="tx2"/>
                  </a:solidFill>
                  <a:latin typeface="Segoe UI Semibold" panose="020B0702040204020203" pitchFamily="34" charset="0"/>
                  <a:cs typeface="Segoe UI Semibold" panose="020B0702040204020203" pitchFamily="34" charset="0"/>
                </a:rPr>
                <a:t>&lt;//&gt;</a:t>
              </a:r>
            </a:p>
          </p:txBody>
        </p:sp>
      </p:grpSp>
      <p:sp>
        <p:nvSpPr>
          <p:cNvPr id="108" name="Rectangle 107"/>
          <p:cNvSpPr/>
          <p:nvPr/>
        </p:nvSpPr>
        <p:spPr bwMode="auto">
          <a:xfrm>
            <a:off x="9679925" y="3364315"/>
            <a:ext cx="151636"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4" name="Group 40"/>
          <p:cNvGrpSpPr/>
          <p:nvPr/>
        </p:nvGrpSpPr>
        <p:grpSpPr>
          <a:xfrm>
            <a:off x="7202227" y="2976685"/>
            <a:ext cx="639989" cy="639987"/>
            <a:chOff x="2258967" y="3252870"/>
            <a:chExt cx="640080" cy="640080"/>
          </a:xfrm>
        </p:grpSpPr>
        <p:sp>
          <p:nvSpPr>
            <p:cNvPr id="224" name="Rectangle: Rounded Corners 223"/>
            <p:cNvSpPr/>
            <p:nvPr/>
          </p:nvSpPr>
          <p:spPr bwMode="auto">
            <a:xfrm>
              <a:off x="2258967" y="372128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5" name="Oval 42"/>
            <p:cNvSpPr/>
            <p:nvPr/>
          </p:nvSpPr>
          <p:spPr bwMode="auto">
            <a:xfrm>
              <a:off x="2326107" y="378319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7" name="Oval 44"/>
            <p:cNvSpPr/>
            <p:nvPr/>
          </p:nvSpPr>
          <p:spPr bwMode="auto">
            <a:xfrm>
              <a:off x="2326107" y="3548987"/>
              <a:ext cx="63287" cy="62233"/>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solidFill>
              <a:srgbClr val="F8F8F8"/>
            </a:solidFill>
            <a:ln w="254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32" name="Oval 46"/>
            <p:cNvSpPr/>
            <p:nvPr/>
          </p:nvSpPr>
          <p:spPr bwMode="auto">
            <a:xfrm>
              <a:off x="2326107" y="3314778"/>
              <a:ext cx="63287" cy="62232"/>
            </a:xfrm>
            <a:prstGeom prst="ellipse">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7" name="Rectangle 6"/>
          <p:cNvSpPr/>
          <p:nvPr/>
        </p:nvSpPr>
        <p:spPr bwMode="auto">
          <a:xfrm>
            <a:off x="5415057" y="3364315"/>
            <a:ext cx="170728"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7" name="Rectangle 106"/>
          <p:cNvSpPr/>
          <p:nvPr/>
        </p:nvSpPr>
        <p:spPr bwMode="auto">
          <a:xfrm>
            <a:off x="7488777" y="3364316"/>
            <a:ext cx="201690" cy="212728"/>
          </a:xfrm>
          <a:prstGeom prst="rect">
            <a:avLst/>
          </a:prstGeom>
          <a:solidFill>
            <a:srgbClr val="F8F8F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365"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1952301" y="3224090"/>
            <a:ext cx="159636" cy="192141"/>
            <a:chOff x="5265245" y="1996829"/>
            <a:chExt cx="172626" cy="207776"/>
          </a:xfrm>
        </p:grpSpPr>
        <p:cxnSp>
          <p:nvCxnSpPr>
            <p:cNvPr id="117" name="Straight Connector 116"/>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2363781" y="2947795"/>
            <a:ext cx="616480" cy="611453"/>
            <a:chOff x="4357147" y="2110013"/>
            <a:chExt cx="384810" cy="381672"/>
          </a:xfrm>
        </p:grpSpPr>
        <p:sp>
          <p:nvSpPr>
            <p:cNvPr id="405" name="Oval 120"/>
            <p:cNvSpPr>
              <a:spLocks noChangeArrowheads="1"/>
            </p:cNvSpPr>
            <p:nvPr/>
          </p:nvSpPr>
          <p:spPr bwMode="auto">
            <a:xfrm>
              <a:off x="4357147" y="2110013"/>
              <a:ext cx="384810" cy="381672"/>
            </a:xfrm>
            <a:prstGeom prst="ellipse">
              <a:avLst/>
            </a:prstGeom>
            <a:solidFill>
              <a:srgbClr val="F8F8F8"/>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06" name="Line 123"/>
            <p:cNvSpPr>
              <a:spLocks noChangeShapeType="1"/>
            </p:cNvSpPr>
            <p:nvPr/>
          </p:nvSpPr>
          <p:spPr bwMode="auto">
            <a:xfrm>
              <a:off x="4557586" y="2127231"/>
              <a:ext cx="0" cy="42210"/>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08" name="Line 121"/>
            <p:cNvSpPr>
              <a:spLocks noChangeShapeType="1"/>
            </p:cNvSpPr>
            <p:nvPr/>
          </p:nvSpPr>
          <p:spPr bwMode="auto">
            <a:xfrm flipH="1">
              <a:off x="4597794" y="2213931"/>
              <a:ext cx="59798" cy="61556"/>
            </a:xfrm>
            <a:prstGeom prst="line">
              <a:avLst/>
            </a:prstGeom>
            <a:noFill/>
            <a:ln w="254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sp>
          <p:nvSpPr>
            <p:cNvPr id="410" name="Oval 119"/>
            <p:cNvSpPr>
              <a:spLocks noChangeArrowheads="1"/>
            </p:cNvSpPr>
            <p:nvPr/>
          </p:nvSpPr>
          <p:spPr bwMode="auto">
            <a:xfrm>
              <a:off x="4525929" y="2286040"/>
              <a:ext cx="59798" cy="59798"/>
            </a:xfrm>
            <a:prstGeom prst="ellipse">
              <a:avLst/>
            </a:prstGeom>
            <a:solidFill>
              <a:srgbClr val="EAEAEA"/>
            </a:solidFill>
            <a:ln w="25400">
              <a:solidFill>
                <a:schemeClr val="tx2"/>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91428" tIns="45713" rIns="91428" bIns="45713" numCol="1" anchor="t" anchorCtr="0" compatLnSpc="1">
              <a:prstTxWarp prst="textNoShape">
                <a:avLst/>
              </a:prstTxWarp>
            </a:bodyPr>
            <a:lstStyle/>
            <a:p>
              <a:pPr defTabSz="932634">
                <a:defRPr/>
              </a:pPr>
              <a:endParaRPr lang="en-US" kern="0">
                <a:solidFill>
                  <a:srgbClr val="FFFFFF"/>
                </a:solidFill>
                <a:latin typeface="Segoe UI"/>
              </a:endParaRPr>
            </a:p>
          </p:txBody>
        </p:sp>
      </p:grpSp>
      <p:grpSp>
        <p:nvGrpSpPr>
          <p:cNvPr id="113" name="Group 112"/>
          <p:cNvGrpSpPr/>
          <p:nvPr/>
        </p:nvGrpSpPr>
        <p:grpSpPr>
          <a:xfrm flipH="1">
            <a:off x="3290014" y="3224090"/>
            <a:ext cx="159636" cy="192141"/>
            <a:chOff x="5265245" y="1996829"/>
            <a:chExt cx="172626" cy="207776"/>
          </a:xfrm>
        </p:grpSpPr>
        <p:cxnSp>
          <p:nvCxnSpPr>
            <p:cNvPr id="114" name="Straight Connector 113"/>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9" name="Group 118"/>
          <p:cNvGrpSpPr/>
          <p:nvPr/>
        </p:nvGrpSpPr>
        <p:grpSpPr>
          <a:xfrm flipH="1">
            <a:off x="4841091" y="3224090"/>
            <a:ext cx="159636" cy="192141"/>
            <a:chOff x="5265245" y="1996829"/>
            <a:chExt cx="172626" cy="207776"/>
          </a:xfrm>
        </p:grpSpPr>
        <p:cxnSp>
          <p:nvCxnSpPr>
            <p:cNvPr id="120" name="Straight Connector 11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 name="Group 128"/>
          <p:cNvGrpSpPr/>
          <p:nvPr/>
        </p:nvGrpSpPr>
        <p:grpSpPr>
          <a:xfrm flipH="1">
            <a:off x="6568194" y="3224090"/>
            <a:ext cx="159636" cy="192141"/>
            <a:chOff x="5265245" y="1996829"/>
            <a:chExt cx="172626" cy="207776"/>
          </a:xfrm>
        </p:grpSpPr>
        <p:cxnSp>
          <p:nvCxnSpPr>
            <p:cNvPr id="130" name="Straight Connector 129"/>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2" name="Group 131"/>
          <p:cNvGrpSpPr/>
          <p:nvPr/>
        </p:nvGrpSpPr>
        <p:grpSpPr>
          <a:xfrm flipH="1">
            <a:off x="8404823" y="3224090"/>
            <a:ext cx="159636" cy="192141"/>
            <a:chOff x="5265245" y="1996829"/>
            <a:chExt cx="172626" cy="207776"/>
          </a:xfrm>
        </p:grpSpPr>
        <p:cxnSp>
          <p:nvCxnSpPr>
            <p:cNvPr id="133" name="Straight Connector 132"/>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flipH="1">
            <a:off x="10093554" y="3224090"/>
            <a:ext cx="159636" cy="192141"/>
            <a:chOff x="5265245" y="1996829"/>
            <a:chExt cx="172626" cy="207776"/>
          </a:xfrm>
        </p:grpSpPr>
        <p:cxnSp>
          <p:nvCxnSpPr>
            <p:cNvPr id="136" name="Straight Connector 135"/>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rot="10800000" flipH="1">
            <a:off x="10108071" y="4027993"/>
            <a:ext cx="159636" cy="192141"/>
            <a:chOff x="5265245" y="1996829"/>
            <a:chExt cx="172626" cy="207776"/>
          </a:xfrm>
        </p:grpSpPr>
        <p:cxnSp>
          <p:nvCxnSpPr>
            <p:cNvPr id="142" name="Straight Connector 141"/>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rot="10800000" flipH="1">
            <a:off x="1872483" y="4027993"/>
            <a:ext cx="159636" cy="192141"/>
            <a:chOff x="5265245" y="1996829"/>
            <a:chExt cx="172626" cy="207776"/>
          </a:xfrm>
        </p:grpSpPr>
        <p:cxnSp>
          <p:nvCxnSpPr>
            <p:cNvPr id="145" name="Straight Connector 144"/>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7" name="Group 146"/>
          <p:cNvGrpSpPr/>
          <p:nvPr/>
        </p:nvGrpSpPr>
        <p:grpSpPr>
          <a:xfrm rot="10800000" flipH="1">
            <a:off x="5942032" y="4027993"/>
            <a:ext cx="159636" cy="192141"/>
            <a:chOff x="5265245" y="1996829"/>
            <a:chExt cx="172626" cy="207776"/>
          </a:xfrm>
        </p:grpSpPr>
        <p:cxnSp>
          <p:nvCxnSpPr>
            <p:cNvPr id="148" name="Straight Connector 147"/>
            <p:cNvCxnSpPr/>
            <p:nvPr/>
          </p:nvCxnSpPr>
          <p:spPr>
            <a:xfrm rot="18900000" flipH="1">
              <a:off x="5265245" y="1996829"/>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rot="2700000">
              <a:off x="5265245" y="2118292"/>
              <a:ext cx="172626" cy="0"/>
            </a:xfrm>
            <a:prstGeom prst="line">
              <a:avLst/>
            </a:prstGeom>
            <a:ln w="38100" cap="sq">
              <a:solidFill>
                <a:srgbClr val="BFBFB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pPr lvl="0"/>
            <a:r>
              <a:rPr lang="en-US" dirty="0"/>
              <a:t>A traditional look at DevOps</a:t>
            </a:r>
          </a:p>
        </p:txBody>
      </p:sp>
      <p:pic>
        <p:nvPicPr>
          <p:cNvPr id="17" name="Picture 16"/>
          <p:cNvPicPr>
            <a:picLocks noChangeAspect="1"/>
          </p:cNvPicPr>
          <p:nvPr/>
        </p:nvPicPr>
        <p:blipFill>
          <a:blip r:embed="rId3"/>
          <a:stretch>
            <a:fillRect/>
          </a:stretch>
        </p:blipFill>
        <p:spPr>
          <a:xfrm>
            <a:off x="10557628" y="3034411"/>
            <a:ext cx="991887" cy="543184"/>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20614" y="2939220"/>
            <a:ext cx="683610" cy="683610"/>
          </a:xfrm>
          <a:prstGeom prst="rect">
            <a:avLst/>
          </a:prstGeom>
        </p:spPr>
      </p:pic>
      <p:grpSp>
        <p:nvGrpSpPr>
          <p:cNvPr id="124" name="Group 123"/>
          <p:cNvGrpSpPr/>
          <p:nvPr/>
        </p:nvGrpSpPr>
        <p:grpSpPr>
          <a:xfrm>
            <a:off x="5340313" y="2923701"/>
            <a:ext cx="943721" cy="575844"/>
            <a:chOff x="5125792" y="4135396"/>
            <a:chExt cx="925301" cy="564604"/>
          </a:xfrm>
        </p:grpSpPr>
        <p:sp>
          <p:nvSpPr>
            <p:cNvPr id="125" name="Rectangle 124"/>
            <p:cNvSpPr/>
            <p:nvPr/>
          </p:nvSpPr>
          <p:spPr>
            <a:xfrm>
              <a:off x="5125792" y="4135396"/>
              <a:ext cx="925301" cy="563231"/>
            </a:xfrm>
            <a:prstGeom prst="rect">
              <a:avLst/>
            </a:prstGeom>
            <a:solidFill>
              <a:srgbClr val="F8F8F8"/>
            </a:solidFill>
          </p:spPr>
          <p:txBody>
            <a:bodyPr wrap="square" lIns="0" rIns="0">
              <a:spAutoFit/>
            </a:bodyPr>
            <a:lstStyle/>
            <a:p>
              <a:pPr defTabSz="951304">
                <a:defRPr/>
              </a:pPr>
              <a:r>
                <a:rPr lang="en-US" sz="816">
                  <a:solidFill>
                    <a:schemeClr val="tx2"/>
                  </a:solidFill>
                  <a:latin typeface="Segoe UI"/>
                </a:rPr>
                <a:t>public </a:t>
              </a:r>
              <a:r>
                <a:rPr lang="en-US" sz="1224" err="1">
                  <a:solidFill>
                    <a:schemeClr val="tx2"/>
                  </a:solidFill>
                  <a:latin typeface="Segoe UI"/>
                </a:rPr>
                <a:t>async</a:t>
              </a:r>
              <a:r>
                <a:rPr lang="en-US" sz="816">
                  <a:solidFill>
                    <a:schemeClr val="tx2"/>
                  </a:solidFill>
                  <a:latin typeface="Segoe UI"/>
                </a:rPr>
                <a:t> Task&lt;</a:t>
              </a:r>
              <a:r>
                <a:rPr lang="en-US" sz="816" err="1">
                  <a:solidFill>
                    <a:schemeClr val="tx2"/>
                  </a:solidFill>
                  <a:latin typeface="Segoe UI"/>
                </a:rPr>
                <a:t>int</a:t>
              </a:r>
              <a:r>
                <a:rPr lang="en-US" sz="816">
                  <a:solidFill>
                    <a:schemeClr val="tx2"/>
                  </a:solidFill>
                  <a:latin typeface="Segoe UI"/>
                </a:rPr>
                <a:t>&gt; </a:t>
              </a:r>
            </a:p>
            <a:p>
              <a:pPr defTabSz="951304">
                <a:defRPr/>
              </a:pPr>
              <a:r>
                <a:rPr lang="en-US" sz="816">
                  <a:solidFill>
                    <a:schemeClr val="tx2"/>
                  </a:solidFill>
                  <a:latin typeface="Segoe UI"/>
                </a:rPr>
                <a:t>{</a:t>
              </a:r>
              <a:r>
                <a:rPr lang="en-US" sz="816" err="1">
                  <a:solidFill>
                    <a:schemeClr val="tx2"/>
                  </a:solidFill>
                  <a:latin typeface="Segoe UI"/>
                </a:rPr>
                <a:t>int</a:t>
              </a:r>
              <a:r>
                <a:rPr lang="en-US" sz="816">
                  <a:solidFill>
                    <a:schemeClr val="tx2"/>
                  </a:solidFill>
                  <a:latin typeface="Segoe UI"/>
                </a:rPr>
                <a:t> x </a:t>
              </a:r>
              <a:r>
                <a:rPr lang="en-US" sz="1020">
                  <a:solidFill>
                    <a:schemeClr val="tx2"/>
                  </a:solidFill>
                  <a:latin typeface="Segoe UI"/>
                </a:rPr>
                <a:t>= await</a:t>
              </a:r>
              <a:r>
                <a:rPr lang="en-US" sz="816">
                  <a:solidFill>
                    <a:schemeClr val="tx2"/>
                  </a:solidFill>
                  <a:latin typeface="Segoe UI"/>
                </a:rPr>
                <a:t> task;</a:t>
              </a:r>
            </a:p>
          </p:txBody>
        </p:sp>
        <p:sp>
          <p:nvSpPr>
            <p:cNvPr id="126" name="Oval 125"/>
            <p:cNvSpPr/>
            <p:nvPr/>
          </p:nvSpPr>
          <p:spPr>
            <a:xfrm>
              <a:off x="5455920" y="4135396"/>
              <a:ext cx="425397" cy="430887"/>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1304">
                <a:defRPr/>
              </a:pPr>
              <a:endParaRPr lang="en-US" sz="1836">
                <a:solidFill>
                  <a:srgbClr val="FFFFFF"/>
                </a:solidFill>
                <a:latin typeface="Segoe UI"/>
              </a:endParaRPr>
            </a:p>
          </p:txBody>
        </p:sp>
        <p:cxnSp>
          <p:nvCxnSpPr>
            <p:cNvPr id="128" name="Straight Connector 127"/>
            <p:cNvCxnSpPr/>
            <p:nvPr/>
          </p:nvCxnSpPr>
          <p:spPr>
            <a:xfrm>
              <a:off x="5819019" y="4503181"/>
              <a:ext cx="207756" cy="19681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98" name="Group 97"/>
          <p:cNvGrpSpPr>
            <a:grpSpLocks noChangeAspect="1"/>
          </p:cNvGrpSpPr>
          <p:nvPr/>
        </p:nvGrpSpPr>
        <p:grpSpPr>
          <a:xfrm>
            <a:off x="9011181" y="2949470"/>
            <a:ext cx="639989" cy="597269"/>
            <a:chOff x="9963150" y="3142059"/>
            <a:chExt cx="450054" cy="420013"/>
          </a:xfrm>
        </p:grpSpPr>
        <p:cxnSp>
          <p:nvCxnSpPr>
            <p:cNvPr id="99" name="Straight Connector 98"/>
            <p:cNvCxnSpPr>
              <a:cxnSpLocks/>
            </p:cNvCxnSpPr>
            <p:nvPr/>
          </p:nvCxnSpPr>
          <p:spPr>
            <a:xfrm>
              <a:off x="9963150" y="3277791"/>
              <a:ext cx="0" cy="28428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001315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cxnSpLocks/>
            </p:cNvCxnSpPr>
            <p:nvPr/>
          </p:nvCxnSpPr>
          <p:spPr>
            <a:xfrm>
              <a:off x="10063162" y="3424531"/>
              <a:ext cx="0" cy="13754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cxnSpLocks/>
            </p:cNvCxnSpPr>
            <p:nvPr/>
          </p:nvCxnSpPr>
          <p:spPr>
            <a:xfrm>
              <a:off x="10113168"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a:off x="10163174"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cxnSpLocks/>
            </p:cNvCxnSpPr>
            <p:nvPr/>
          </p:nvCxnSpPr>
          <p:spPr>
            <a:xfrm>
              <a:off x="10213180" y="3142059"/>
              <a:ext cx="0" cy="420013"/>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263186" y="3215878"/>
              <a:ext cx="0" cy="3461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a:off x="10313192" y="3314778"/>
              <a:ext cx="0" cy="247294"/>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cxnSpLocks/>
            </p:cNvCxnSpPr>
            <p:nvPr/>
          </p:nvCxnSpPr>
          <p:spPr>
            <a:xfrm>
              <a:off x="10363198" y="3287316"/>
              <a:ext cx="0" cy="274756"/>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cxnSpLocks/>
            </p:cNvCxnSpPr>
            <p:nvPr/>
          </p:nvCxnSpPr>
          <p:spPr>
            <a:xfrm>
              <a:off x="10413204" y="3335473"/>
              <a:ext cx="0" cy="226599"/>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Rectangle 2"/>
          <p:cNvSpPr/>
          <p:nvPr/>
        </p:nvSpPr>
        <p:spPr bwMode="auto">
          <a:xfrm>
            <a:off x="882" y="5419208"/>
            <a:ext cx="12434711" cy="15896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0" numCol="1" spcCol="0" rtlCol="0" fromWordArt="0" anchor="ctr" anchorCtr="0" forceAA="0" compatLnSpc="1">
            <a:prstTxWarp prst="textNoShape">
              <a:avLst/>
            </a:prstTxWarp>
            <a:noAutofit/>
          </a:bodyPr>
          <a:lstStyle/>
          <a:p>
            <a:pPr algn="ctr" defTabSz="950770">
              <a:spcBef>
                <a:spcPct val="0"/>
              </a:spcBef>
              <a:defRPr/>
            </a:pPr>
            <a:r>
              <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rPr>
              <a:t>Development</a:t>
            </a:r>
            <a:r>
              <a:rPr lang="en-US" sz="3264" kern="0" spc="-103">
                <a:ln w="3175">
                  <a:noFill/>
                </a:ln>
                <a:solidFill>
                  <a:schemeClr val="bg1"/>
                </a:solidFill>
                <a:latin typeface="Segoe UI Light" charset="0"/>
                <a:ea typeface="Segoe UI Light" charset="0"/>
                <a:cs typeface="Segoe UI Light" charset="0"/>
                <a:sym typeface="Wingdings" panose="05000000000000000000" pitchFamily="2" charset="2"/>
              </a:rPr>
              <a:t> flows left </a:t>
            </a:r>
            <a:r>
              <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rPr>
              <a:t>to </a:t>
            </a:r>
            <a:r>
              <a:rPr lang="en-US" sz="3264" kern="0" spc="-103">
                <a:ln w="3175">
                  <a:noFill/>
                </a:ln>
                <a:solidFill>
                  <a:schemeClr val="bg1"/>
                </a:solidFill>
                <a:latin typeface="Segoe UI Light" charset="0"/>
                <a:ea typeface="Segoe UI Light" charset="0"/>
                <a:cs typeface="Segoe UI Light" charset="0"/>
                <a:sym typeface="Wingdings" panose="05000000000000000000" pitchFamily="2" charset="2"/>
              </a:rPr>
              <a:t>right and repeats</a:t>
            </a:r>
            <a:endParaRPr lang="en-US" sz="3264" kern="0" spc="-103" dirty="0">
              <a:ln w="3175">
                <a:noFill/>
              </a:ln>
              <a:solidFill>
                <a:schemeClr val="bg1"/>
              </a:solidFill>
              <a:latin typeface="Segoe UI Light" charset="0"/>
              <a:ea typeface="Segoe UI Light" charset="0"/>
              <a:cs typeface="Segoe UI Light" charset="0"/>
              <a:sym typeface="Wingdings" panose="05000000000000000000" pitchFamily="2" charset="2"/>
            </a:endParaRPr>
          </a:p>
        </p:txBody>
      </p:sp>
    </p:spTree>
    <p:extLst>
      <p:ext uri="{BB962C8B-B14F-4D97-AF65-F5344CB8AC3E}">
        <p14:creationId xmlns:p14="http://schemas.microsoft.com/office/powerpoint/2010/main" val="2166916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p:cNvSpPr/>
          <p:nvPr/>
        </p:nvSpPr>
        <p:spPr bwMode="auto">
          <a:xfrm>
            <a:off x="219352" y="169985"/>
            <a:ext cx="2860205" cy="2860205"/>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p:cNvSpPr/>
          <p:nvPr/>
        </p:nvSpPr>
        <p:spPr bwMode="auto">
          <a:xfrm>
            <a:off x="3098185" y="2802904"/>
            <a:ext cx="2860205" cy="2860205"/>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p:cNvSpPr/>
          <p:nvPr/>
        </p:nvSpPr>
        <p:spPr bwMode="auto">
          <a:xfrm>
            <a:off x="6667690" y="169985"/>
            <a:ext cx="5266615" cy="5395403"/>
          </a:xfrm>
          <a:prstGeom prst="ellipse">
            <a:avLst/>
          </a:prstGeom>
          <a:solidFill>
            <a:srgbClr val="9847B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694" tIns="198955" rIns="248694" bIns="198955" numCol="1" spcCol="0" rtlCol="0" fromWordArt="0" anchor="t" anchorCtr="0" forceAA="0" compatLnSpc="1">
            <a:prstTxWarp prst="textNoShape">
              <a:avLst/>
            </a:prstTxWarp>
            <a:noAutofit/>
          </a:bodyPr>
          <a:lstStyle/>
          <a:p>
            <a:pPr marL="0" marR="0" lvl="0" indent="0" algn="ctr" defTabSz="1268069" rtl="0" eaLnBrk="1" fontAlgn="base" latinLnBrk="0" hangingPunct="1">
              <a:lnSpc>
                <a:spcPct val="90000"/>
              </a:lnSpc>
              <a:spcBef>
                <a:spcPct val="0"/>
              </a:spcBef>
              <a:spcAft>
                <a:spcPct val="0"/>
              </a:spcAft>
              <a:buClrTx/>
              <a:buSzTx/>
              <a:buFontTx/>
              <a:buNone/>
              <a:tabLst/>
              <a:defRPr/>
            </a:pPr>
            <a:endParaRPr kumimoji="0" lang="en-US" sz="3264"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p:cNvSpPr txBox="1">
            <a:spLocks/>
          </p:cNvSpPr>
          <p:nvPr/>
        </p:nvSpPr>
        <p:spPr>
          <a:xfrm>
            <a:off x="290904" y="3144590"/>
            <a:ext cx="2694797"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rPr>
              <a:t>Innovation</a:t>
            </a:r>
          </a:p>
        </p:txBody>
      </p:sp>
      <p:sp>
        <p:nvSpPr>
          <p:cNvPr id="15" name="Title 2"/>
          <p:cNvSpPr txBox="1">
            <a:spLocks/>
          </p:cNvSpPr>
          <p:nvPr/>
        </p:nvSpPr>
        <p:spPr>
          <a:xfrm>
            <a:off x="7674180" y="5505621"/>
            <a:ext cx="3744686" cy="914028"/>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rPr>
              <a:t>Any app, any platform</a:t>
            </a:r>
          </a:p>
        </p:txBody>
      </p:sp>
      <p:sp>
        <p:nvSpPr>
          <p:cNvPr id="13" name="Title 2"/>
          <p:cNvSpPr txBox="1">
            <a:spLocks/>
          </p:cNvSpPr>
          <p:nvPr/>
        </p:nvSpPr>
        <p:spPr>
          <a:xfrm>
            <a:off x="2637938" y="5749473"/>
            <a:ext cx="3819525" cy="914027"/>
          </a:xfrm>
          <a:prstGeom prst="rect">
            <a:avLst/>
          </a:prstGeom>
          <a:noFill/>
        </p:spPr>
        <p:txBody>
          <a:bodyPr vert="horz" wrap="square" lIns="198896" tIns="124310" rIns="198896" bIns="124310" rtlCol="0" anchor="t" anchorCtr="0">
            <a:noAutofit/>
          </a:bodyPr>
          <a:lstStyle>
            <a:lvl1pPr algn="l" defTabSz="932468"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ctr" defTabSz="1268063"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136" normalizeH="0" baseline="0" noProof="0" dirty="0" smtClean="0">
                <a:ln w="3175">
                  <a:noFill/>
                </a:ln>
                <a:solidFill>
                  <a:srgbClr val="FFFFFF"/>
                </a:solidFill>
                <a:effectLst/>
                <a:uLnTx/>
                <a:uFillTx/>
                <a:latin typeface="Segoe UI Light"/>
                <a:ea typeface="+mn-ea"/>
                <a:cs typeface="Segoe UI" pitchFamily="34" charset="0"/>
              </a:rPr>
              <a:t>Open Source</a:t>
            </a:r>
            <a:endParaRPr kumimoji="0" lang="en-US" sz="4000" b="0" i="0" u="none" strike="noStrike" kern="1200" cap="none" spc="-136" normalizeH="0" baseline="0" noProof="0" dirty="0">
              <a:ln w="3175">
                <a:noFill/>
              </a:ln>
              <a:solidFill>
                <a:srgbClr val="FFFFFF"/>
              </a:solidFill>
              <a:effectLst/>
              <a:uLnTx/>
              <a:uFillTx/>
              <a:latin typeface="Segoe UI Light"/>
              <a:ea typeface="+mn-ea"/>
              <a:cs typeface="Segoe UI" pitchFamily="34" charset="0"/>
            </a:endParaRPr>
          </a:p>
        </p:txBody>
      </p:sp>
      <p:pic>
        <p:nvPicPr>
          <p:cNvPr id="21" name="Picture 20"/>
          <p:cNvPicPr>
            <a:picLocks noChangeAspect="1"/>
          </p:cNvPicPr>
          <p:nvPr/>
        </p:nvPicPr>
        <p:blipFill>
          <a:blip r:embed="rId3"/>
          <a:stretch>
            <a:fillRect/>
          </a:stretch>
        </p:blipFill>
        <p:spPr>
          <a:xfrm>
            <a:off x="235077" y="755907"/>
            <a:ext cx="2844480" cy="1768890"/>
          </a:xfrm>
          <a:prstGeom prst="rect">
            <a:avLst/>
          </a:prstGeom>
        </p:spPr>
      </p:pic>
      <p:pic>
        <p:nvPicPr>
          <p:cNvPr id="2" name="Picture 1"/>
          <p:cNvPicPr>
            <a:picLocks noChangeAspect="1"/>
          </p:cNvPicPr>
          <p:nvPr/>
        </p:nvPicPr>
        <p:blipFill>
          <a:blip r:embed="rId4"/>
          <a:stretch>
            <a:fillRect/>
          </a:stretch>
        </p:blipFill>
        <p:spPr>
          <a:xfrm>
            <a:off x="9406038" y="800387"/>
            <a:ext cx="2941291" cy="1683246"/>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4544" y="1883806"/>
            <a:ext cx="3466582" cy="3218969"/>
          </a:xfrm>
          <a:prstGeom prst="rect">
            <a:avLst/>
          </a:prstGeom>
        </p:spPr>
      </p:pic>
      <p:sp>
        <p:nvSpPr>
          <p:cNvPr id="3" name="Rectangle 2"/>
          <p:cNvSpPr/>
          <p:nvPr/>
        </p:nvSpPr>
        <p:spPr>
          <a:xfrm>
            <a:off x="10116813" y="1492099"/>
            <a:ext cx="1437573" cy="707886"/>
          </a:xfrm>
          <a:prstGeom prst="rect">
            <a:avLst/>
          </a:prstGeom>
        </p:spPr>
        <p:txBody>
          <a:bodyPr wrap="none">
            <a:spAutoFit/>
          </a:bodyPr>
          <a:lstStyle/>
          <a:p>
            <a:pPr marL="0" marR="0" lvl="0" indent="0" algn="l" defTabSz="932277" rtl="0" eaLnBrk="1" fontAlgn="auto" latinLnBrk="0" hangingPunct="1">
              <a:lnSpc>
                <a:spcPct val="100000"/>
              </a:lnSpc>
              <a:spcBef>
                <a:spcPts val="0"/>
              </a:spcBef>
              <a:spcAft>
                <a:spcPts val="0"/>
              </a:spcAft>
              <a:buClrTx/>
              <a:buSzTx/>
              <a:buFontTx/>
              <a:buNone/>
              <a:tabLst/>
              <a:defRPr/>
            </a:pPr>
            <a:r>
              <a:rPr kumimoji="0" lang="en-US" sz="4000" i="0" u="none" strike="noStrike" kern="1200" cap="none" spc="0" normalizeH="0" baseline="0" noProof="0" dirty="0" smtClean="0">
                <a:ln>
                  <a:noFill/>
                </a:ln>
                <a:solidFill>
                  <a:srgbClr val="20359D"/>
                </a:solidFill>
                <a:effectLst/>
                <a:uLnTx/>
                <a:uFillTx/>
                <a:latin typeface="+mj-lt"/>
                <a:ea typeface="+mn-ea"/>
                <a:cs typeface="Segoe UI" panose="020B0502040204020203" pitchFamily="34" charset="0"/>
              </a:rPr>
              <a:t>Azure</a:t>
            </a:r>
            <a:endParaRPr kumimoji="0" lang="en-US" sz="4000" i="0" u="none" strike="noStrike" kern="1200" cap="none" spc="0" normalizeH="0" baseline="0" noProof="0" dirty="0">
              <a:ln>
                <a:noFill/>
              </a:ln>
              <a:solidFill>
                <a:srgbClr val="20359D"/>
              </a:solidFill>
              <a:effectLst/>
              <a:uLnTx/>
              <a:uFillTx/>
              <a:latin typeface="+mj-lt"/>
              <a:ea typeface="+mn-ea"/>
              <a:cs typeface="Segoe UI" panose="020B0502040204020203" pitchFamily="34" charset="0"/>
            </a:endParaRPr>
          </a:p>
        </p:txBody>
      </p:sp>
      <p:pic>
        <p:nvPicPr>
          <p:cNvPr id="29" name="Picture 28"/>
          <p:cNvPicPr>
            <a:picLocks noChangeAspect="1"/>
          </p:cNvPicPr>
          <p:nvPr/>
        </p:nvPicPr>
        <p:blipFill>
          <a:blip r:embed="rId6"/>
          <a:stretch>
            <a:fillRect/>
          </a:stretch>
        </p:blipFill>
        <p:spPr>
          <a:xfrm>
            <a:off x="3710425" y="3030768"/>
            <a:ext cx="1527343" cy="565540"/>
          </a:xfrm>
          <a:prstGeom prst="rect">
            <a:avLst/>
          </a:prstGeom>
        </p:spPr>
      </p:pic>
      <p:sp>
        <p:nvSpPr>
          <p:cNvPr id="9" name="Curved Left Arrow 8"/>
          <p:cNvSpPr/>
          <p:nvPr/>
        </p:nvSpPr>
        <p:spPr bwMode="auto">
          <a:xfrm>
            <a:off x="5466505" y="3715051"/>
            <a:ext cx="390606" cy="1146781"/>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Curved Left Arrow 29"/>
          <p:cNvSpPr/>
          <p:nvPr/>
        </p:nvSpPr>
        <p:spPr bwMode="auto">
          <a:xfrm rot="10800000">
            <a:off x="3234319" y="3715052"/>
            <a:ext cx="390606" cy="1146781"/>
          </a:xfrm>
          <a:prstGeom prst="curvedLef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28" name="Picture 4" descr="https://cdn1.iconfinder.com/data/icons/simple-icons/1024/github-1024-black.png"/>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15266" t="16523" r="15004" b="14617"/>
          <a:stretch/>
        </p:blipFill>
        <p:spPr bwMode="auto">
          <a:xfrm>
            <a:off x="4626123" y="3771973"/>
            <a:ext cx="762001" cy="75247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4023482" y="4573614"/>
            <a:ext cx="1012499" cy="952713"/>
            <a:chOff x="2016733" y="3878216"/>
            <a:chExt cx="1012499" cy="952713"/>
          </a:xfrm>
        </p:grpSpPr>
        <p:sp>
          <p:nvSpPr>
            <p:cNvPr id="32" name="Rectangle 31"/>
            <p:cNvSpPr/>
            <p:nvPr/>
          </p:nvSpPr>
          <p:spPr bwMode="auto">
            <a:xfrm>
              <a:off x="2016733" y="3878216"/>
              <a:ext cx="1012499" cy="952713"/>
            </a:xfrm>
            <a:prstGeom prst="rect">
              <a:avLst/>
            </a:prstGeom>
            <a:solidFill>
              <a:srgbClr val="682A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Picture 25"/>
            <p:cNvPicPr>
              <a:picLocks noChangeAspect="1"/>
            </p:cNvPicPr>
            <p:nvPr/>
          </p:nvPicPr>
          <p:blipFill rotWithShape="1">
            <a:blip r:embed="rId8">
              <a:extLst>
                <a:ext uri="{28A0092B-C50C-407E-A947-70E740481C1C}">
                  <a14:useLocalDpi xmlns:a14="http://schemas.microsoft.com/office/drawing/2010/main" val="0"/>
                </a:ext>
              </a:extLst>
            </a:blip>
            <a:srcRect l="28913" t="48420" r="32759"/>
            <a:stretch/>
          </p:blipFill>
          <p:spPr>
            <a:xfrm>
              <a:off x="2197810" y="3896011"/>
              <a:ext cx="782397" cy="934918"/>
            </a:xfrm>
            <a:prstGeom prst="rect">
              <a:avLst/>
            </a:prstGeom>
          </p:spPr>
        </p:pic>
      </p:grpSp>
      <p:pic>
        <p:nvPicPr>
          <p:cNvPr id="1030" name="Picture 6" descr=".NET Founda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96386" y="3771296"/>
            <a:ext cx="751315" cy="75131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p:cNvPicPr>
            <a:picLocks noChangeAspect="1"/>
          </p:cNvPicPr>
          <p:nvPr/>
        </p:nvPicPr>
        <p:blipFill rotWithShape="1">
          <a:blip r:embed="rId10">
            <a:biLevel thresh="25000"/>
            <a:extLst>
              <a:ext uri="{28A0092B-C50C-407E-A947-70E740481C1C}">
                <a14:useLocalDpi xmlns:a14="http://schemas.microsoft.com/office/drawing/2010/main" val="0"/>
              </a:ext>
            </a:extLst>
          </a:blip>
          <a:srcRect r="69588"/>
          <a:stretch/>
        </p:blipFill>
        <p:spPr>
          <a:xfrm>
            <a:off x="10240535" y="4141871"/>
            <a:ext cx="1462047" cy="1164798"/>
          </a:xfrm>
          <a:prstGeom prst="rect">
            <a:avLst/>
          </a:prstGeom>
        </p:spPr>
      </p:pic>
      <p:sp>
        <p:nvSpPr>
          <p:cNvPr id="33" name="Rectangle 32"/>
          <p:cNvSpPr/>
          <p:nvPr/>
        </p:nvSpPr>
        <p:spPr>
          <a:xfrm>
            <a:off x="6218237" y="1272240"/>
            <a:ext cx="1691351" cy="523220"/>
          </a:xfrm>
          <a:prstGeom prst="rect">
            <a:avLst/>
          </a:prstGeom>
          <a:solidFill>
            <a:schemeClr val="accent2">
              <a:lumMod val="75000"/>
            </a:schemeClr>
          </a:solidFill>
        </p:spPr>
        <p:txBody>
          <a:bodyPr wrap="square">
            <a:spAutoFit/>
          </a:bodyPr>
          <a:lstStyle/>
          <a:p>
            <a:pPr marL="0" marR="0" lvl="0" indent="0" algn="ctr" defTabSz="93227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ASP.NET</a:t>
            </a:r>
          </a:p>
        </p:txBody>
      </p:sp>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44382" y="2973956"/>
            <a:ext cx="2054352" cy="871712"/>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70312" y="228000"/>
            <a:ext cx="1601167" cy="1570813"/>
          </a:xfrm>
          <a:prstGeom prst="rect">
            <a:avLst/>
          </a:prstGeom>
        </p:spPr>
      </p:pic>
      <p:pic>
        <p:nvPicPr>
          <p:cNvPr id="39" name="Picture 38"/>
          <p:cNvPicPr>
            <a:picLocks noChangeAspect="1"/>
          </p:cNvPicPr>
          <p:nvPr/>
        </p:nvPicPr>
        <p:blipFill>
          <a:blip r:embed="rId13">
            <a:biLevel thresh="25000"/>
            <a:extLst>
              <a:ext uri="{28A0092B-C50C-407E-A947-70E740481C1C}">
                <a14:useLocalDpi xmlns:a14="http://schemas.microsoft.com/office/drawing/2010/main" val="0"/>
              </a:ext>
            </a:extLst>
          </a:blip>
          <a:stretch>
            <a:fillRect/>
          </a:stretch>
        </p:blipFill>
        <p:spPr>
          <a:xfrm>
            <a:off x="8374792" y="3834468"/>
            <a:ext cx="262501" cy="309054"/>
          </a:xfrm>
          <a:prstGeom prst="rect">
            <a:avLst/>
          </a:prstGeom>
        </p:spPr>
      </p:pic>
      <p:pic>
        <p:nvPicPr>
          <p:cNvPr id="40" name="Picture 2" descr="http://files.softicons.com/download/system-icons/windows-8-metro-icons-by-dakirby309/png/512x512/Folders%20&amp;%20OS/Linux.png"/>
          <p:cNvPicPr>
            <a:picLocks noChangeAspect="1" noChangeArrowheads="1"/>
          </p:cNvPicPr>
          <p:nvPr/>
        </p:nvPicPr>
        <p:blipFill>
          <a:blip r:embed="rId14" cstate="print">
            <a:biLevel thresh="25000"/>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50879" y="3798476"/>
            <a:ext cx="377237" cy="37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54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882" y="980"/>
            <a:ext cx="12434711" cy="69925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266997340"/>
              </p:ext>
            </p:extLst>
          </p:nvPr>
        </p:nvGraphicFramePr>
        <p:xfrm>
          <a:off x="168725" y="1890999"/>
          <a:ext cx="12123853" cy="1409267"/>
        </p:xfrm>
        <a:graphic>
          <a:graphicData uri="http://schemas.openxmlformats.org/drawingml/2006/table">
            <a:tbl>
              <a:tblPr firstRow="1" lastRow="1" bandRow="1">
                <a:noFill/>
              </a:tblPr>
              <a:tblGrid>
                <a:gridCol w="1731979">
                  <a:extLst>
                    <a:ext uri="{9D8B030D-6E8A-4147-A177-3AD203B41FA5}">
                      <a16:colId xmlns:a16="http://schemas.microsoft.com/office/drawing/2014/main" xmlns="" val="522444537"/>
                    </a:ext>
                  </a:extLst>
                </a:gridCol>
                <a:gridCol w="1731979">
                  <a:extLst>
                    <a:ext uri="{9D8B030D-6E8A-4147-A177-3AD203B41FA5}">
                      <a16:colId xmlns:a16="http://schemas.microsoft.com/office/drawing/2014/main" xmlns="" val="3612231924"/>
                    </a:ext>
                  </a:extLst>
                </a:gridCol>
                <a:gridCol w="1731979">
                  <a:extLst>
                    <a:ext uri="{9D8B030D-6E8A-4147-A177-3AD203B41FA5}">
                      <a16:colId xmlns:a16="http://schemas.microsoft.com/office/drawing/2014/main" xmlns="" val="3905915037"/>
                    </a:ext>
                  </a:extLst>
                </a:gridCol>
                <a:gridCol w="1731979">
                  <a:extLst>
                    <a:ext uri="{9D8B030D-6E8A-4147-A177-3AD203B41FA5}">
                      <a16:colId xmlns:a16="http://schemas.microsoft.com/office/drawing/2014/main" xmlns="" val="971574036"/>
                    </a:ext>
                  </a:extLst>
                </a:gridCol>
                <a:gridCol w="1731979">
                  <a:extLst>
                    <a:ext uri="{9D8B030D-6E8A-4147-A177-3AD203B41FA5}">
                      <a16:colId xmlns:a16="http://schemas.microsoft.com/office/drawing/2014/main" xmlns="" val="3654355173"/>
                    </a:ext>
                  </a:extLst>
                </a:gridCol>
                <a:gridCol w="1731979">
                  <a:extLst>
                    <a:ext uri="{9D8B030D-6E8A-4147-A177-3AD203B41FA5}">
                      <a16:colId xmlns:a16="http://schemas.microsoft.com/office/drawing/2014/main" xmlns="" val="1558261060"/>
                    </a:ext>
                  </a:extLst>
                </a:gridCol>
                <a:gridCol w="1731979">
                  <a:extLst>
                    <a:ext uri="{9D8B030D-6E8A-4147-A177-3AD203B41FA5}">
                      <a16:colId xmlns:a16="http://schemas.microsoft.com/office/drawing/2014/main" xmlns="" val="1086580716"/>
                    </a:ext>
                  </a:extLst>
                </a:gridCol>
              </a:tblGrid>
              <a:tr h="373041">
                <a:tc gridSpan="7">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Calibri" panose="020F0502020204030204" pitchFamily="34" charset="0"/>
                          <a:cs typeface="Arial" panose="020B0604020202020204" pitchFamily="34" charset="0"/>
                        </a:rPr>
                        <a:t>Recommended DevOps Practices</a:t>
                      </a:r>
                    </a:p>
                  </a:txBody>
                  <a:tcPr marL="93260" marR="93260" marT="46630" marB="46630" anchor="ctr">
                    <a:lnL w="3175" cap="flat" cmpd="sng" algn="ctr">
                      <a:noFill/>
                      <a:prstDash val="sysDot"/>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spc="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spc="0" baseline="0" dirty="0">
                        <a:gradFill>
                          <a:gsLst>
                            <a:gs pos="7080">
                              <a:schemeClr val="bg1"/>
                            </a:gs>
                            <a:gs pos="64000">
                              <a:schemeClr val="bg1"/>
                            </a:gs>
                          </a:gsLst>
                          <a:lin ang="5400000" scaled="1"/>
                        </a:gradFill>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algn="ctr">
                        <a:lnSpc>
                          <a:spcPct val="90000"/>
                        </a:lnSpc>
                        <a:spcBef>
                          <a:spcPts val="150"/>
                        </a:spcBef>
                      </a:pPr>
                      <a:endParaRPr lang="en-US" sz="1200" b="0" i="0" spc="0" baseline="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algn="ctr">
                        <a:lnSpc>
                          <a:spcPct val="90000"/>
                        </a:lnSpc>
                        <a:spcBef>
                          <a:spcPts val="150"/>
                        </a:spcBef>
                      </a:pPr>
                      <a:endParaRPr lang="en-US" sz="1200" b="0" i="0" spc="0" dirty="0">
                        <a:gradFill>
                          <a:gsLst>
                            <a:gs pos="7080">
                              <a:schemeClr val="bg1"/>
                            </a:gs>
                            <a:gs pos="64000">
                              <a:schemeClr val="bg1"/>
                            </a:gs>
                          </a:gsLst>
                          <a:lin ang="5400000" scaled="1"/>
                        </a:gradFill>
                        <a:latin typeface="Segoe UI" panose="020B0502040204020203" pitchFamily="34" charset="0"/>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ysDot"/>
                      <a:round/>
                      <a:headEnd type="none" w="med" len="med"/>
                      <a:tailEnd type="none" w="med" len="med"/>
                    </a:lnR>
                    <a:lnT w="3175" cap="flat" cmpd="sng" algn="ctr">
                      <a:noFill/>
                      <a:prstDash val="sysDot"/>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a16="http://schemas.microsoft.com/office/drawing/2014/main" xmlns="" val="933062298"/>
                  </a:ext>
                </a:extLst>
              </a:tr>
              <a:tr h="1036226">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Shift Left</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4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Integration</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Testing</a:t>
                      </a:r>
                    </a:p>
                    <a:p>
                      <a:pPr marL="0" marR="0" lvl="0" indent="0" algn="ctr" defTabSz="914400" rtl="0" eaLnBrk="1" fontAlgn="auto" latinLnBrk="0" hangingPunct="1">
                        <a:lnSpc>
                          <a:spcPct val="90000"/>
                        </a:lnSpc>
                        <a:spcBef>
                          <a:spcPts val="150"/>
                        </a:spcBef>
                        <a:spcAft>
                          <a:spcPts val="0"/>
                        </a:spcAft>
                        <a:buClrTx/>
                        <a:buSzTx/>
                        <a:buFontTx/>
                        <a:buNone/>
                        <a:tabLst/>
                        <a:defRPr/>
                      </a:pPr>
                      <a:r>
                        <a:rPr kumimoji="0" lang="en-US" sz="1200" b="0" i="0" u="none" strike="noStrike" kern="1200" cap="none" spc="-60" normalizeH="0" baseline="0" noProof="0" dirty="0">
                          <a:ln>
                            <a:noFill/>
                          </a:ln>
                          <a:solidFill>
                            <a:schemeClr val="tx1"/>
                          </a:solidFill>
                          <a:effectLst/>
                          <a:uLnTx/>
                          <a:uFillTx/>
                          <a:latin typeface="Segoe UI"/>
                          <a:ea typeface="Calibri" panose="020F0502020204030204" pitchFamily="34" charset="0"/>
                          <a:cs typeface="Arial" panose="020B0604020202020204" pitchFamily="34" charset="0"/>
                        </a:rPr>
                        <a:t>Continuous Deployment</a:t>
                      </a:r>
                    </a:p>
                  </a:txBody>
                  <a:tcPr marL="93260" marR="93260" marT="46630" marB="46630">
                    <a:lnL w="3175" cap="flat" cmpd="sng" algn="ctr">
                      <a:noFill/>
                      <a:prstDash val="sysDot"/>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gn="ctr">
                        <a:lnSpc>
                          <a:spcPct val="90000"/>
                        </a:lnSpc>
                        <a:spcBef>
                          <a:spcPts val="150"/>
                        </a:spcBef>
                      </a:pPr>
                      <a:r>
                        <a:rPr lang="en-US" sz="1200" b="0" i="0" kern="1200" spc="0" baseline="0" dirty="0">
                          <a:solidFill>
                            <a:schemeClr val="tx1"/>
                          </a:solidFill>
                          <a:latin typeface="Segoe UI" panose="020B0502040204020203" pitchFamily="34" charset="0"/>
                          <a:ea typeface="+mn-ea"/>
                          <a:cs typeface="Segoe UI" panose="020B0502040204020203" pitchFamily="34" charset="0"/>
                        </a:rPr>
                        <a:t>Self-Managing Teams</a:t>
                      </a:r>
                    </a:p>
                    <a:p>
                      <a:pPr algn="ctr">
                        <a:lnSpc>
                          <a:spcPct val="90000"/>
                        </a:lnSpc>
                        <a:spcBef>
                          <a:spcPts val="150"/>
                        </a:spcBef>
                      </a:pPr>
                      <a:r>
                        <a:rPr lang="en-US" sz="1200" b="0" i="0" kern="1200" spc="0" dirty="0">
                          <a:solidFill>
                            <a:schemeClr val="tx1"/>
                          </a:solidFill>
                          <a:latin typeface="Segoe UI" panose="020B0502040204020203" pitchFamily="34" charset="0"/>
                          <a:ea typeface="+mn-ea"/>
                          <a:cs typeface="Segoe UI" panose="020B0502040204020203" pitchFamily="34" charset="0"/>
                        </a:rPr>
                        <a:t>Feature Crews</a:t>
                      </a:r>
                      <a:endParaRPr lang="en-US" sz="1200" b="0" i="0" spc="0" dirty="0">
                        <a:solidFill>
                          <a:schemeClr val="tx1"/>
                        </a:solidFill>
                        <a:latin typeface="Segoe UI" panose="020B0502040204020203" pitchFamily="34" charset="0"/>
                        <a:cs typeface="Segoe UI" panose="020B0502040204020203" pitchFamily="34" charset="0"/>
                      </a:endParaRP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Enterprise Agile</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Learning</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Testing in Production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Feedback</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kern="1200">
                          <a:solidFill>
                            <a:schemeClr val="dk1"/>
                          </a:solidFill>
                          <a:latin typeface="Calibri" panose="020F0502020204030204"/>
                        </a:defRPr>
                      </a:lvl1pPr>
                      <a:lvl2pPr marL="465855" algn="l" defTabSz="931710" rtl="0" eaLnBrk="1" latinLnBrk="0" hangingPunct="1">
                        <a:defRPr sz="1798" kern="1200">
                          <a:solidFill>
                            <a:schemeClr val="dk1"/>
                          </a:solidFill>
                          <a:latin typeface="Calibri" panose="020F0502020204030204"/>
                        </a:defRPr>
                      </a:lvl2pPr>
                      <a:lvl3pPr marL="931710" algn="l" defTabSz="931710" rtl="0" eaLnBrk="1" latinLnBrk="0" hangingPunct="1">
                        <a:defRPr sz="1798" kern="1200">
                          <a:solidFill>
                            <a:schemeClr val="dk1"/>
                          </a:solidFill>
                          <a:latin typeface="Calibri" panose="020F0502020204030204"/>
                        </a:defRPr>
                      </a:lvl3pPr>
                      <a:lvl4pPr marL="1397566" algn="l" defTabSz="931710" rtl="0" eaLnBrk="1" latinLnBrk="0" hangingPunct="1">
                        <a:defRPr sz="1798" kern="1200">
                          <a:solidFill>
                            <a:schemeClr val="dk1"/>
                          </a:solidFill>
                          <a:latin typeface="Calibri" panose="020F0502020204030204"/>
                        </a:defRPr>
                      </a:lvl4pPr>
                      <a:lvl5pPr marL="1863421" algn="l" defTabSz="931710" rtl="0" eaLnBrk="1" latinLnBrk="0" hangingPunct="1">
                        <a:defRPr sz="1798" kern="1200">
                          <a:solidFill>
                            <a:schemeClr val="dk1"/>
                          </a:solidFill>
                          <a:latin typeface="Calibri" panose="020F0502020204030204"/>
                        </a:defRPr>
                      </a:lvl5pPr>
                      <a:lvl6pPr marL="2329277" algn="l" defTabSz="931710" rtl="0" eaLnBrk="1" latinLnBrk="0" hangingPunct="1">
                        <a:defRPr sz="1798" kern="1200">
                          <a:solidFill>
                            <a:schemeClr val="dk1"/>
                          </a:solidFill>
                          <a:latin typeface="Calibri" panose="020F0502020204030204"/>
                        </a:defRPr>
                      </a:lvl6pPr>
                      <a:lvl7pPr marL="2795130" algn="l" defTabSz="931710" rtl="0" eaLnBrk="1" latinLnBrk="0" hangingPunct="1">
                        <a:defRPr sz="1798" kern="1200">
                          <a:solidFill>
                            <a:schemeClr val="dk1"/>
                          </a:solidFill>
                          <a:latin typeface="Calibri" panose="020F0502020204030204"/>
                        </a:defRPr>
                      </a:lvl7pPr>
                      <a:lvl8pPr marL="3260986" algn="l" defTabSz="931710" rtl="0" eaLnBrk="1" latinLnBrk="0" hangingPunct="1">
                        <a:defRPr sz="1798" kern="1200">
                          <a:solidFill>
                            <a:schemeClr val="dk1"/>
                          </a:solidFill>
                          <a:latin typeface="Calibri" panose="020F0502020204030204"/>
                        </a:defRPr>
                      </a:lvl8pPr>
                      <a:lvl9pPr marL="3726842" algn="l" defTabSz="931710" rtl="0" eaLnBrk="1" latinLnBrk="0" hangingPunct="1">
                        <a:defRPr sz="1798" kern="1200">
                          <a:solidFill>
                            <a:schemeClr val="dk1"/>
                          </a:solidFill>
                          <a:latin typeface="Calibri" panose="020F0502020204030204"/>
                        </a:defRPr>
                      </a:lvl9pPr>
                    </a:lstStyle>
                    <a:p>
                      <a:pPr marL="0" marR="0" lvl="0" indent="0" algn="ctr" defTabSz="931710" rtl="0" eaLnBrk="1" fontAlgn="auto" latinLnBrk="0" hangingPunct="1">
                        <a:lnSpc>
                          <a:spcPct val="90000"/>
                        </a:lnSpc>
                        <a:spcBef>
                          <a:spcPts val="150"/>
                        </a:spcBef>
                        <a:spcAft>
                          <a:spcPts val="0"/>
                        </a:spcAft>
                        <a:buClrTx/>
                        <a:buSzTx/>
                        <a:buFontTx/>
                        <a:buNone/>
                        <a:tabLst/>
                        <a:defRPr/>
                      </a:pPr>
                      <a:r>
                        <a:rPr lang="en-US" sz="1200" b="0" i="0" baseline="0" dirty="0">
                          <a:solidFill>
                            <a:schemeClr val="tx1"/>
                          </a:solidFill>
                          <a:latin typeface="Segoe UI" panose="020B0502040204020203" pitchFamily="34" charset="0"/>
                          <a:cs typeface="Segoe UI" panose="020B0502040204020203" pitchFamily="34" charset="0"/>
                        </a:rPr>
                        <a:t>Experiments</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Usage Monitoring</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Telemetry Collection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Testing in Production</a:t>
                      </a:r>
                    </a:p>
                    <a:p>
                      <a:pPr algn="ctr">
                        <a:lnSpc>
                          <a:spcPct val="90000"/>
                        </a:lnSpc>
                        <a:spcBef>
                          <a:spcPts val="150"/>
                        </a:spcBef>
                      </a:pPr>
                      <a:r>
                        <a:rPr lang="en-US" sz="1200" b="0" i="0" baseline="0" dirty="0">
                          <a:solidFill>
                            <a:schemeClr val="tx1"/>
                          </a:solidFill>
                          <a:latin typeface="Segoe UI" panose="020B0502040204020203" pitchFamily="34" charset="0"/>
                          <a:cs typeface="Segoe UI" panose="020B0502040204020203" pitchFamily="34" charset="0"/>
                        </a:rPr>
                        <a:t>Continuous Feedback</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baseline="0" dirty="0">
                          <a:solidFill>
                            <a:schemeClr val="tx1"/>
                          </a:solidFill>
                        </a:rPr>
                        <a:t>Code Quality Analysis</a:t>
                      </a:r>
                    </a:p>
                    <a:p>
                      <a:pPr algn="ctr">
                        <a:lnSpc>
                          <a:spcPct val="90000"/>
                        </a:lnSpc>
                        <a:spcBef>
                          <a:spcPts val="150"/>
                        </a:spcBef>
                      </a:pPr>
                      <a:r>
                        <a:rPr lang="de-DE" sz="1200" b="0" i="0" spc="0" baseline="0" dirty="0">
                          <a:solidFill>
                            <a:schemeClr val="tx1"/>
                          </a:solidFill>
                        </a:rPr>
                        <a:t>Peer Code Reviews</a:t>
                      </a:r>
                      <a:endParaRPr lang="en-US" sz="1200" b="0" i="0" spc="0" dirty="0">
                        <a:solidFill>
                          <a:schemeClr val="tx1"/>
                        </a:solidFill>
                      </a:endParaRPr>
                    </a:p>
                    <a:p>
                      <a:pPr algn="ctr">
                        <a:lnSpc>
                          <a:spcPct val="90000"/>
                        </a:lnSpc>
                        <a:spcBef>
                          <a:spcPts val="150"/>
                        </a:spcBef>
                      </a:pPr>
                      <a:r>
                        <a:rPr lang="en-US" sz="1200" b="0" i="0" spc="0" dirty="0">
                          <a:solidFill>
                            <a:schemeClr val="tx1"/>
                          </a:solidFill>
                        </a:rPr>
                        <a:t>Automated Testing</a:t>
                      </a:r>
                    </a:p>
                    <a:p>
                      <a:pPr algn="ctr">
                        <a:lnSpc>
                          <a:spcPct val="90000"/>
                        </a:lnSpc>
                        <a:spcBef>
                          <a:spcPts val="150"/>
                        </a:spcBef>
                      </a:pPr>
                      <a:r>
                        <a:rPr lang="en-US" sz="1200" b="0" i="0" spc="-40" baseline="0" dirty="0">
                          <a:solidFill>
                            <a:schemeClr val="tx1"/>
                          </a:solidFill>
                        </a:rPr>
                        <a:t>Architecture Validation</a:t>
                      </a:r>
                    </a:p>
                    <a:p>
                      <a:pPr algn="ctr">
                        <a:lnSpc>
                          <a:spcPct val="90000"/>
                        </a:lnSpc>
                        <a:spcBef>
                          <a:spcPts val="150"/>
                        </a:spcBef>
                      </a:pPr>
                      <a:r>
                        <a:rPr lang="en-US" sz="1200" b="0" i="0" spc="0" baseline="0" dirty="0">
                          <a:solidFill>
                            <a:schemeClr val="tx1"/>
                          </a:solidFill>
                        </a:rPr>
                        <a:t>Continuous Testing</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Continuous Testing</a:t>
                      </a:r>
                    </a:p>
                    <a:p>
                      <a:pPr algn="ctr">
                        <a:lnSpc>
                          <a:spcPct val="90000"/>
                        </a:lnSpc>
                        <a:spcBef>
                          <a:spcPts val="150"/>
                        </a:spcBef>
                      </a:pPr>
                      <a:r>
                        <a:rPr lang="en-US" sz="1200" b="0" i="0" spc="-50" baseline="0" dirty="0">
                          <a:solidFill>
                            <a:schemeClr val="tx1"/>
                          </a:solidFill>
                          <a:latin typeface="Segoe UI" panose="020B0502040204020203" pitchFamily="34" charset="0"/>
                          <a:cs typeface="Segoe UI" panose="020B0502040204020203" pitchFamily="34" charset="0"/>
                        </a:rPr>
                        <a:t>Continuous Deployment</a:t>
                      </a:r>
                    </a:p>
                    <a:p>
                      <a:pPr algn="ctr">
                        <a:lnSpc>
                          <a:spcPct val="90000"/>
                        </a:lnSpc>
                        <a:spcBef>
                          <a:spcPts val="150"/>
                        </a:spcBef>
                      </a:pPr>
                      <a:r>
                        <a:rPr lang="en-US" sz="1200" b="0" i="0" spc="-60" baseline="0" dirty="0">
                          <a:solidFill>
                            <a:schemeClr val="tx1"/>
                          </a:solidFill>
                          <a:latin typeface="Segoe UI" panose="020B0502040204020203" pitchFamily="34" charset="0"/>
                          <a:cs typeface="Segoe UI" panose="020B0502040204020203" pitchFamily="34" charset="0"/>
                        </a:rPr>
                        <a:t>App Performance Mgmt.</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Infrastructure as Code</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Automated Recovery</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Cloud Infrastructure</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Developer Sandbox</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Cloud Dev and Test</a:t>
                      </a:r>
                    </a:p>
                    <a:p>
                      <a:pPr algn="ctr">
                        <a:lnSpc>
                          <a:spcPct val="90000"/>
                        </a:lnSpc>
                        <a:spcBef>
                          <a:spcPts val="150"/>
                        </a:spcBef>
                      </a:pPr>
                      <a:r>
                        <a:rPr lang="en-US" sz="1200" b="0" i="0" spc="0" baseline="0" dirty="0">
                          <a:solidFill>
                            <a:schemeClr val="tx1"/>
                          </a:solidFill>
                          <a:latin typeface="Segoe UI" panose="020B0502040204020203" pitchFamily="34" charset="0"/>
                          <a:cs typeface="Segoe UI" panose="020B0502040204020203" pitchFamily="34" charset="0"/>
                        </a:rPr>
                        <a:t>Infrastructure as Code</a:t>
                      </a:r>
                    </a:p>
                    <a:p>
                      <a:pPr algn="ctr">
                        <a:lnSpc>
                          <a:spcPct val="90000"/>
                        </a:lnSpc>
                        <a:spcBef>
                          <a:spcPts val="150"/>
                        </a:spcBef>
                      </a:pPr>
                      <a:r>
                        <a:rPr lang="en-US" sz="1200" b="0" i="0" spc="0" dirty="0">
                          <a:solidFill>
                            <a:schemeClr val="tx1"/>
                          </a:solidFill>
                          <a:latin typeface="Segoe UI" panose="020B0502040204020203" pitchFamily="34" charset="0"/>
                          <a:cs typeface="Segoe UI" panose="020B0502040204020203" pitchFamily="34" charset="0"/>
                        </a:rPr>
                        <a:t>Automatic Scaling</a:t>
                      </a:r>
                    </a:p>
                  </a:txBody>
                  <a:tcPr marL="93142" marR="93142" marT="46570" marB="46570">
                    <a:lnL w="3175" cap="flat" cmpd="sng" algn="ctr">
                      <a:noFill/>
                      <a:prstDash val="solid"/>
                      <a:round/>
                      <a:headEnd type="none" w="med" len="med"/>
                      <a:tailEnd type="none" w="med" len="med"/>
                    </a:lnL>
                    <a:lnR w="3175" cap="flat" cmpd="sng" algn="ctr">
                      <a:noFill/>
                      <a:prstDash val="sysDot"/>
                      <a:round/>
                      <a:headEnd type="none" w="med" len="med"/>
                      <a:tailEnd type="none" w="med" len="med"/>
                    </a:lnR>
                    <a:lnT w="19050" cap="flat" cmpd="sng" algn="ctr">
                      <a:solidFill>
                        <a:srgbClr val="9B3EB4"/>
                      </a:solidFill>
                      <a:prstDash val="solid"/>
                      <a:round/>
                      <a:headEnd type="none" w="med" len="med"/>
                      <a:tailEnd type="none" w="med" len="med"/>
                    </a:lnT>
                    <a:lnB w="1905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a16="http://schemas.microsoft.com/office/drawing/2014/main" xmlns="" val="790285029"/>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2182979755"/>
              </p:ext>
            </p:extLst>
          </p:nvPr>
        </p:nvGraphicFramePr>
        <p:xfrm>
          <a:off x="168725" y="3303505"/>
          <a:ext cx="12123853" cy="3432498"/>
        </p:xfrm>
        <a:graphic>
          <a:graphicData uri="http://schemas.openxmlformats.org/drawingml/2006/table">
            <a:tbl>
              <a:tblPr firstRow="1" lastRow="1" bandRow="1">
                <a:noFill/>
              </a:tblPr>
              <a:tblGrid>
                <a:gridCol w="1731979">
                  <a:extLst>
                    <a:ext uri="{9D8B030D-6E8A-4147-A177-3AD203B41FA5}">
                      <a16:colId xmlns:a16="http://schemas.microsoft.com/office/drawing/2014/main" xmlns="" val="693127173"/>
                    </a:ext>
                  </a:extLst>
                </a:gridCol>
                <a:gridCol w="1731979">
                  <a:extLst>
                    <a:ext uri="{9D8B030D-6E8A-4147-A177-3AD203B41FA5}">
                      <a16:colId xmlns:a16="http://schemas.microsoft.com/office/drawing/2014/main" xmlns="" val="3000554403"/>
                    </a:ext>
                  </a:extLst>
                </a:gridCol>
                <a:gridCol w="1731979">
                  <a:extLst>
                    <a:ext uri="{9D8B030D-6E8A-4147-A177-3AD203B41FA5}">
                      <a16:colId xmlns:a16="http://schemas.microsoft.com/office/drawing/2014/main" xmlns="" val="3385907943"/>
                    </a:ext>
                  </a:extLst>
                </a:gridCol>
                <a:gridCol w="1731979">
                  <a:extLst>
                    <a:ext uri="{9D8B030D-6E8A-4147-A177-3AD203B41FA5}">
                      <a16:colId xmlns:a16="http://schemas.microsoft.com/office/drawing/2014/main" xmlns="" val="3886362027"/>
                    </a:ext>
                  </a:extLst>
                </a:gridCol>
                <a:gridCol w="1731979">
                  <a:extLst>
                    <a:ext uri="{9D8B030D-6E8A-4147-A177-3AD203B41FA5}">
                      <a16:colId xmlns:a16="http://schemas.microsoft.com/office/drawing/2014/main" xmlns="" val="318984547"/>
                    </a:ext>
                  </a:extLst>
                </a:gridCol>
                <a:gridCol w="1731979">
                  <a:extLst>
                    <a:ext uri="{9D8B030D-6E8A-4147-A177-3AD203B41FA5}">
                      <a16:colId xmlns:a16="http://schemas.microsoft.com/office/drawing/2014/main" xmlns="" val="2724708206"/>
                    </a:ext>
                  </a:extLst>
                </a:gridCol>
                <a:gridCol w="1731979">
                  <a:extLst>
                    <a:ext uri="{9D8B030D-6E8A-4147-A177-3AD203B41FA5}">
                      <a16:colId xmlns:a16="http://schemas.microsoft.com/office/drawing/2014/main" xmlns="" val="1124882666"/>
                    </a:ext>
                  </a:extLst>
                </a:gridCol>
              </a:tblGrid>
              <a:tr h="373041">
                <a:tc gridSpan="7">
                  <a:txBody>
                    <a:bodyPr/>
                    <a:lstStyle>
                      <a:lvl1pPr marL="0" algn="l" defTabSz="914367" rtl="0" eaLnBrk="1" latinLnBrk="0" hangingPunct="1">
                        <a:defRPr sz="1765" kern="1200">
                          <a:solidFill>
                            <a:schemeClr val="tx1"/>
                          </a:solidFill>
                          <a:latin typeface="Segoe UI"/>
                        </a:defRPr>
                      </a:lvl1pPr>
                      <a:lvl2pPr marL="457183" algn="l" defTabSz="914367" rtl="0" eaLnBrk="1" latinLnBrk="0" hangingPunct="1">
                        <a:defRPr sz="1765" kern="1200">
                          <a:solidFill>
                            <a:schemeClr val="tx1"/>
                          </a:solidFill>
                          <a:latin typeface="Segoe UI"/>
                        </a:defRPr>
                      </a:lvl2pPr>
                      <a:lvl3pPr marL="914367" algn="l" defTabSz="914367" rtl="0" eaLnBrk="1" latinLnBrk="0" hangingPunct="1">
                        <a:defRPr sz="1765" kern="1200">
                          <a:solidFill>
                            <a:schemeClr val="tx1"/>
                          </a:solidFill>
                          <a:latin typeface="Segoe UI"/>
                        </a:defRPr>
                      </a:lvl3pPr>
                      <a:lvl4pPr marL="1371550" algn="l" defTabSz="914367" rtl="0" eaLnBrk="1" latinLnBrk="0" hangingPunct="1">
                        <a:defRPr sz="1765" kern="1200">
                          <a:solidFill>
                            <a:schemeClr val="tx1"/>
                          </a:solidFill>
                          <a:latin typeface="Segoe UI"/>
                        </a:defRPr>
                      </a:lvl4pPr>
                      <a:lvl5pPr marL="1828734" algn="l" defTabSz="914367" rtl="0" eaLnBrk="1" latinLnBrk="0" hangingPunct="1">
                        <a:defRPr sz="1765" kern="1200">
                          <a:solidFill>
                            <a:schemeClr val="tx1"/>
                          </a:solidFill>
                          <a:latin typeface="Segoe UI"/>
                        </a:defRPr>
                      </a:lvl5pPr>
                      <a:lvl6pPr marL="2285918" algn="l" defTabSz="914367" rtl="0" eaLnBrk="1" latinLnBrk="0" hangingPunct="1">
                        <a:defRPr sz="1765" kern="1200">
                          <a:solidFill>
                            <a:schemeClr val="tx1"/>
                          </a:solidFill>
                          <a:latin typeface="Segoe UI"/>
                        </a:defRPr>
                      </a:lvl6pPr>
                      <a:lvl7pPr marL="2743101" algn="l" defTabSz="914367" rtl="0" eaLnBrk="1" latinLnBrk="0" hangingPunct="1">
                        <a:defRPr sz="1765" kern="1200">
                          <a:solidFill>
                            <a:schemeClr val="tx1"/>
                          </a:solidFill>
                          <a:latin typeface="Segoe UI"/>
                        </a:defRPr>
                      </a:lvl7pPr>
                      <a:lvl8pPr marL="3200284" algn="l" defTabSz="914367" rtl="0" eaLnBrk="1" latinLnBrk="0" hangingPunct="1">
                        <a:defRPr sz="1765" kern="1200">
                          <a:solidFill>
                            <a:schemeClr val="tx1"/>
                          </a:solidFill>
                          <a:latin typeface="Segoe UI"/>
                        </a:defRPr>
                      </a:lvl8pPr>
                      <a:lvl9pPr marL="3657469" algn="l" defTabSz="914367" rtl="0" eaLnBrk="1" latinLnBrk="0" hangingPunct="1">
                        <a:defRPr sz="1765" kern="1200">
                          <a:solidFill>
                            <a:schemeClr val="tx1"/>
                          </a:solidFill>
                          <a:latin typeface="Segoe UI"/>
                        </a:defRPr>
                      </a:lvl9pPr>
                    </a:lstStyle>
                    <a:p>
                      <a:pPr marL="0" marR="0" lvl="0" indent="0" algn="ctr" defTabSz="931710" rtl="0" eaLnBrk="1" fontAlgn="auto" latinLnBrk="0" hangingPunct="1">
                        <a:lnSpc>
                          <a:spcPct val="100000"/>
                        </a:lnSpc>
                        <a:spcBef>
                          <a:spcPts val="300"/>
                        </a:spcBef>
                        <a:spcAft>
                          <a:spcPts val="0"/>
                        </a:spcAft>
                        <a:buClrTx/>
                        <a:buSzTx/>
                        <a:buFontTx/>
                        <a:buNone/>
                        <a:tabLst/>
                        <a:defRPr/>
                      </a:pPr>
                      <a:r>
                        <a:rPr kumimoji="0" lang="de-DE" sz="1600" b="0" i="0" u="none" strike="noStrike" kern="1200" cap="none" spc="0" normalizeH="0" baseline="0" noProof="0" dirty="0">
                          <a:ln>
                            <a:noFill/>
                          </a:ln>
                          <a:solidFill>
                            <a:schemeClr val="tx1"/>
                          </a:solidFill>
                          <a:effectLst/>
                          <a:uLnTx/>
                          <a:uFillTx/>
                          <a:latin typeface="+mj-lt"/>
                          <a:ea typeface="+mn-ea"/>
                          <a:cs typeface="Segoe UI" panose="020B0502040204020203" pitchFamily="34" charset="0"/>
                        </a:rPr>
                        <a:t>Visual Studio Features</a:t>
                      </a:r>
                    </a:p>
                  </a:txBody>
                  <a:tcPr marL="93260" marR="93260" marT="46630" marB="46630" anchor="ctr">
                    <a:lnL w="3175" cap="flat" cmpd="sng" algn="ctr">
                      <a:noFill/>
                      <a:prstDash val="sysDot"/>
                      <a:round/>
                      <a:headEnd type="none" w="med" len="med"/>
                      <a:tailEnd type="none" w="med" len="med"/>
                    </a:lnL>
                    <a:lnR w="3175"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100000"/>
                        </a:lnSpc>
                        <a:spcBef>
                          <a:spcPts val="300"/>
                        </a:spcBef>
                        <a:spcAft>
                          <a:spcPts val="0"/>
                        </a:spcAft>
                        <a:buClrTx/>
                        <a:buSzTx/>
                        <a:buFontTx/>
                        <a:buNone/>
                        <a:tabLst/>
                        <a:defRPr/>
                      </a:pPr>
                      <a:endParaRPr kumimoji="0" lang="de-DE" sz="1000" b="1" i="0" u="none" strike="noStrike" kern="1200" cap="none" spc="-20" normalizeH="0" baseline="0" noProof="0" dirty="0">
                        <a:ln>
                          <a:noFill/>
                        </a:ln>
                        <a:gradFill>
                          <a:gsLst>
                            <a:gs pos="7080">
                              <a:schemeClr val="bg1"/>
                            </a:gs>
                            <a:gs pos="64000">
                              <a:schemeClr val="bg1"/>
                            </a:gs>
                          </a:gsLst>
                          <a:lin ang="5400000" scaled="1"/>
                        </a:gradFill>
                        <a:effectLst/>
                        <a:uLnTx/>
                        <a:uFillTx/>
                        <a:latin typeface="Segoe UI"/>
                        <a:ea typeface="+mn-ea"/>
                        <a:cs typeface="+mn-cs"/>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100000"/>
                        </a:lnSpc>
                        <a:spcBef>
                          <a:spcPts val="300"/>
                        </a:spcBef>
                        <a:spcAft>
                          <a:spcPts val="0"/>
                        </a:spcAft>
                        <a:buClrTx/>
                        <a:buSzTx/>
                        <a:buFontTx/>
                        <a:buNone/>
                        <a:tabLst/>
                        <a:defRPr/>
                      </a:pPr>
                      <a:endParaRPr kumimoji="0" lang="de-DE" sz="1000" b="1" i="0" u="none" strike="noStrike" kern="1200" cap="none" spc="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100000"/>
                        </a:lnSpc>
                        <a:spcBef>
                          <a:spcPts val="200"/>
                        </a:spcBef>
                        <a:spcAft>
                          <a:spcPts val="0"/>
                        </a:spcAft>
                        <a:buClrTx/>
                        <a:buSzTx/>
                        <a:buFontTx/>
                        <a:buNone/>
                        <a:tabLst/>
                        <a:defRPr/>
                      </a:pPr>
                      <a:endParaRPr kumimoji="0" lang="de-DE" sz="1000" b="1" i="0" u="none" strike="noStrike" kern="1200" cap="none" spc="-8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100000"/>
                        </a:lnSpc>
                        <a:spcBef>
                          <a:spcPts val="200"/>
                        </a:spcBef>
                        <a:spcAft>
                          <a:spcPts val="0"/>
                        </a:spcAft>
                        <a:buClrTx/>
                        <a:buSzTx/>
                        <a:buFontTx/>
                        <a:buNone/>
                        <a:tabLst/>
                        <a:defRPr/>
                      </a:pPr>
                      <a:endParaRPr kumimoji="0" lang="de-DE" sz="1000" b="1" i="0" u="none" strike="noStrike" kern="1200" cap="none" spc="0" normalizeH="0" baseline="0" noProof="0" dirty="0">
                        <a:ln>
                          <a:noFill/>
                        </a:ln>
                        <a:solidFill>
                          <a:srgbClr val="3BD5FF"/>
                        </a:soli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tc hMerge="1">
                  <a:txBody>
                    <a:bodyPr/>
                    <a:lstStyle/>
                    <a:p>
                      <a:pPr marL="0" marR="0" lvl="0" indent="0" algn="l" defTabSz="931710" rtl="0" eaLnBrk="1" fontAlgn="auto" latinLnBrk="0" hangingPunct="1">
                        <a:lnSpc>
                          <a:spcPct val="90000"/>
                        </a:lnSpc>
                        <a:spcBef>
                          <a:spcPts val="300"/>
                        </a:spcBef>
                        <a:spcAft>
                          <a:spcPts val="0"/>
                        </a:spcAft>
                        <a:buClrTx/>
                        <a:buSzTx/>
                        <a:buFontTx/>
                        <a:buNone/>
                        <a:tabLst/>
                        <a:defRPr/>
                      </a:pPr>
                      <a:endParaRPr kumimoji="0" lang="de-DE" sz="1000" b="1" i="0" u="none" strike="noStrike" kern="1200" cap="none" spc="-8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olid"/>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762F89"/>
                    </a:solidFill>
                  </a:tcPr>
                </a:tc>
                <a:tc hMerge="1">
                  <a:txBody>
                    <a:bodyPr/>
                    <a:lstStyle/>
                    <a:p>
                      <a:pPr marL="0" marR="0" lvl="0" indent="0" algn="l" defTabSz="931710" rtl="0" eaLnBrk="1" fontAlgn="auto" latinLnBrk="0" hangingPunct="1">
                        <a:lnSpc>
                          <a:spcPct val="90000"/>
                        </a:lnSpc>
                        <a:spcBef>
                          <a:spcPts val="300"/>
                        </a:spcBef>
                        <a:spcAft>
                          <a:spcPts val="0"/>
                        </a:spcAft>
                        <a:buClrTx/>
                        <a:buSzTx/>
                        <a:buFontTx/>
                        <a:buNone/>
                        <a:tabLst/>
                        <a:defRPr/>
                      </a:pPr>
                      <a:endParaRPr kumimoji="0" lang="de-DE" sz="1000" b="0" i="0" u="none" strike="noStrike" kern="1200" cap="none" spc="0" normalizeH="0" baseline="0" noProof="0" dirty="0">
                        <a:ln>
                          <a:noFill/>
                        </a:ln>
                        <a:gradFill>
                          <a:gsLst>
                            <a:gs pos="7080">
                              <a:schemeClr val="bg1"/>
                            </a:gs>
                            <a:gs pos="64000">
                              <a:schemeClr val="bg1"/>
                            </a:gs>
                          </a:gsLst>
                          <a:lin ang="5400000" scaled="1"/>
                        </a:gradFill>
                        <a:effectLst/>
                        <a:uLnTx/>
                        <a:uFillTx/>
                        <a:latin typeface="Segoe UI" panose="020B0502040204020203" pitchFamily="34" charset="0"/>
                        <a:ea typeface="+mn-ea"/>
                        <a:cs typeface="Segoe UI" panose="020B0502040204020203" pitchFamily="34" charset="0"/>
                      </a:endParaRPr>
                    </a:p>
                  </a:txBody>
                  <a:tcPr marL="91324" marR="91324" marT="45661" marB="45661">
                    <a:lnL w="3175" cap="flat" cmpd="sng" algn="ctr">
                      <a:noFill/>
                      <a:prstDash val="solid"/>
                      <a:round/>
                      <a:headEnd type="none" w="med" len="med"/>
                      <a:tailEnd type="none" w="med" len="med"/>
                    </a:lnL>
                    <a:lnR w="3175" cap="flat" cmpd="sng" algn="ctr">
                      <a:noFill/>
                      <a:prstDash val="sysDot"/>
                      <a:round/>
                      <a:headEnd type="none" w="med" len="med"/>
                      <a:tailEnd type="none" w="med" len="med"/>
                    </a:lnR>
                    <a:lnT w="19050" cap="flat" cmpd="sng" algn="ctr">
                      <a:solidFill>
                        <a:srgbClr val="9B3EB4"/>
                      </a:solidFill>
                      <a:prstDash val="solid"/>
                      <a:round/>
                      <a:headEnd type="none" w="med" len="med"/>
                      <a:tailEnd type="none" w="med" len="med"/>
                    </a:lnT>
                    <a:lnB w="3175" cap="flat" cmpd="sng" algn="ctr">
                      <a:noFill/>
                      <a:prstDash val="sysDot"/>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a16="http://schemas.microsoft.com/office/drawing/2014/main" xmlns="" val="406742799"/>
                  </a:ext>
                </a:extLst>
              </a:tr>
              <a:tr h="3059457">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Live Experiences</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Unit Testing</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Dependency Validation</a:t>
                      </a:r>
                      <a:endParaRPr kumimoji="0" lang="de-DE" sz="1000" b="1" i="0" u="none" strike="noStrike" kern="1200" cap="none" spc="-2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Flexible Source Control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Modern Code Workflows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Cross-Platform Build</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Automated Testing</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Release Management</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Fakes and Stubs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ReadyRoll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SQLPrompt</a:t>
                      </a:r>
                    </a:p>
                  </a:txBody>
                  <a:tcPr marL="93260" marR="93260" marT="46630" marB="46630">
                    <a:lnL w="3175" cap="flat" cmpd="sng" algn="ctr">
                      <a:noFill/>
                      <a:prstDash val="sysDot"/>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Segoe UI"/>
                          <a:ea typeface="+mn-ea"/>
                          <a:cs typeface="+mn-cs"/>
                        </a:rPr>
                        <a:t>Agile Tools</a:t>
                      </a:r>
                      <a:endParaRPr kumimoji="0" lang="de-DE" sz="1000" b="1" i="0" u="none" strike="noStrike" kern="1200" cap="none" spc="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Enterprise Collaboration</a:t>
                      </a:r>
                    </a:p>
                    <a:p>
                      <a:pPr marL="114300" marR="0" lvl="0" indent="-11430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Dashboards &amp; Charts</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Application Insights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HockeyApp</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31710" rtl="0" eaLnBrk="1" latinLnBrk="0" hangingPunct="1">
                        <a:defRPr sz="1798" b="1" kern="1200">
                          <a:solidFill>
                            <a:schemeClr val="lt1"/>
                          </a:solidFill>
                          <a:latin typeface="Calibri" panose="020F0502020204030204"/>
                        </a:defRPr>
                      </a:lvl1pPr>
                      <a:lvl2pPr marL="465855" algn="l" defTabSz="931710" rtl="0" eaLnBrk="1" latinLnBrk="0" hangingPunct="1">
                        <a:defRPr sz="1798" b="1" kern="1200">
                          <a:solidFill>
                            <a:schemeClr val="lt1"/>
                          </a:solidFill>
                          <a:latin typeface="Calibri" panose="020F0502020204030204"/>
                        </a:defRPr>
                      </a:lvl2pPr>
                      <a:lvl3pPr marL="931710" algn="l" defTabSz="931710" rtl="0" eaLnBrk="1" latinLnBrk="0" hangingPunct="1">
                        <a:defRPr sz="1798" b="1" kern="1200">
                          <a:solidFill>
                            <a:schemeClr val="lt1"/>
                          </a:solidFill>
                          <a:latin typeface="Calibri" panose="020F0502020204030204"/>
                        </a:defRPr>
                      </a:lvl3pPr>
                      <a:lvl4pPr marL="1397566" algn="l" defTabSz="931710" rtl="0" eaLnBrk="1" latinLnBrk="0" hangingPunct="1">
                        <a:defRPr sz="1798" b="1" kern="1200">
                          <a:solidFill>
                            <a:schemeClr val="lt1"/>
                          </a:solidFill>
                          <a:latin typeface="Calibri" panose="020F0502020204030204"/>
                        </a:defRPr>
                      </a:lvl4pPr>
                      <a:lvl5pPr marL="1863421" algn="l" defTabSz="931710" rtl="0" eaLnBrk="1" latinLnBrk="0" hangingPunct="1">
                        <a:defRPr sz="1798" b="1" kern="1200">
                          <a:solidFill>
                            <a:schemeClr val="lt1"/>
                          </a:solidFill>
                          <a:latin typeface="Calibri" panose="020F0502020204030204"/>
                        </a:defRPr>
                      </a:lvl5pPr>
                      <a:lvl6pPr marL="2329277" algn="l" defTabSz="931710" rtl="0" eaLnBrk="1" latinLnBrk="0" hangingPunct="1">
                        <a:defRPr sz="1798" b="1" kern="1200">
                          <a:solidFill>
                            <a:schemeClr val="lt1"/>
                          </a:solidFill>
                          <a:latin typeface="Calibri" panose="020F0502020204030204"/>
                        </a:defRPr>
                      </a:lvl6pPr>
                      <a:lvl7pPr marL="2795130" algn="l" defTabSz="931710" rtl="0" eaLnBrk="1" latinLnBrk="0" hangingPunct="1">
                        <a:defRPr sz="1798" b="1" kern="1200">
                          <a:solidFill>
                            <a:schemeClr val="lt1"/>
                          </a:solidFill>
                          <a:latin typeface="Calibri" panose="020F0502020204030204"/>
                        </a:defRPr>
                      </a:lvl7pPr>
                      <a:lvl8pPr marL="3260986" algn="l" defTabSz="931710" rtl="0" eaLnBrk="1" latinLnBrk="0" hangingPunct="1">
                        <a:defRPr sz="1798" b="1" kern="1200">
                          <a:solidFill>
                            <a:schemeClr val="lt1"/>
                          </a:solidFill>
                          <a:latin typeface="Calibri" panose="020F0502020204030204"/>
                        </a:defRPr>
                      </a:lvl8pPr>
                      <a:lvl9pPr marL="3726842" algn="l" defTabSz="931710" rtl="0" eaLnBrk="1" latinLnBrk="0" hangingPunct="1">
                        <a:defRPr sz="1798" b="1" kern="1200">
                          <a:solidFill>
                            <a:schemeClr val="lt1"/>
                          </a:solidFill>
                          <a:latin typeface="Calibri" panose="020F0502020204030204"/>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Application Insights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a:ea typeface="+mn-ea"/>
                          <a:cs typeface="+mn-cs"/>
                        </a:rPr>
                        <a:t>HockeyApp</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 in Production</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1" i="0" u="none" strike="noStrike" kern="1200" cap="none" spc="-8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mn-lt"/>
                          <a:ea typeface="+mn-ea"/>
                          <a:cs typeface="+mn-cs"/>
                        </a:rPr>
                        <a:t>Modern Code Workflows</a:t>
                      </a:r>
                    </a:p>
                    <a:p>
                      <a:pPr marL="171450" marR="0" lvl="0" indent="-171450" algn="l" defTabSz="93171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de-DE" sz="1000" b="0" i="0" u="none" strike="noStrike" kern="1200" cap="none" spc="-20" normalizeH="0" baseline="0" noProof="0" dirty="0">
                          <a:ln>
                            <a:noFill/>
                          </a:ln>
                          <a:solidFill>
                            <a:schemeClr val="tx1"/>
                          </a:solidFill>
                          <a:effectLst/>
                          <a:uLnTx/>
                          <a:uFillTx/>
                          <a:latin typeface="+mn-lt"/>
                          <a:ea typeface="+mn-ea"/>
                          <a:cs typeface="+mn-cs"/>
                        </a:rPr>
                        <a:t>Pull Requests</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mn-lt"/>
                          <a:ea typeface="+mn-ea"/>
                          <a:cs typeface="+mn-cs"/>
                        </a:rPr>
                        <a:t>Test &amp; Feedback</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mn-lt"/>
                          <a:ea typeface="+mn-ea"/>
                          <a:cs typeface="+mn-cs"/>
                        </a:rPr>
                        <a:t>Automated Testing</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20" normalizeH="0" baseline="0" noProof="0" dirty="0">
                          <a:ln>
                            <a:noFill/>
                          </a:ln>
                          <a:solidFill>
                            <a:schemeClr val="tx1"/>
                          </a:solidFill>
                          <a:effectLst/>
                          <a:uLnTx/>
                          <a:uFillTx/>
                          <a:latin typeface="Segoe UI"/>
                          <a:ea typeface="+mn-ea"/>
                          <a:cs typeface="+mn-cs"/>
                        </a:rPr>
                        <a:t>Live Experiences</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Unit Testing</a:t>
                      </a:r>
                    </a:p>
                    <a:p>
                      <a:pPr marL="114300" marR="0" lvl="0" indent="-114300" algn="l" defTabSz="93171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de-DE" sz="1000" b="0" i="0" u="none" strike="noStrike" kern="1200" cap="none" spc="0" normalizeH="0" baseline="0" noProof="0" dirty="0">
                          <a:ln>
                            <a:noFill/>
                          </a:ln>
                          <a:solidFill>
                            <a:schemeClr val="tx1"/>
                          </a:solidFill>
                          <a:effectLst/>
                          <a:uLnTx/>
                          <a:uFillTx/>
                          <a:latin typeface="Segoe UI"/>
                          <a:ea typeface="+mn-ea"/>
                          <a:cs typeface="+mn-cs"/>
                        </a:rPr>
                        <a:t>Live Dependency Validation</a:t>
                      </a:r>
                      <a:endParaRPr kumimoji="0" lang="de-DE" sz="1000" b="1" i="0" u="none" strike="noStrike" kern="1200" cap="none" spc="-20" normalizeH="0" baseline="0" noProof="0" dirty="0">
                        <a:ln>
                          <a:noFill/>
                        </a:ln>
                        <a:solidFill>
                          <a:schemeClr val="tx1"/>
                        </a:solidFill>
                        <a:effectLst/>
                        <a:uLnTx/>
                        <a:uFillTx/>
                        <a:latin typeface="Segoe UI"/>
                        <a:ea typeface="+mn-ea"/>
                        <a:cs typeface="+mn-cs"/>
                      </a:endParaRP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IntelliTest</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IntelliTrace</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Maps</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Visual Debugging</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Analysis</a:t>
                      </a:r>
                    </a:p>
                    <a:p>
                      <a:pPr marL="0" marR="0" lvl="0" indent="0" algn="l" defTabSz="931710" rtl="0" eaLnBrk="1" fontAlgn="auto" latinLnBrk="0" hangingPunct="1">
                        <a:lnSpc>
                          <a:spcPct val="100000"/>
                        </a:lnSpc>
                        <a:spcBef>
                          <a:spcPts val="2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Code Coverage</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ReadyRoll</a:t>
                      </a:r>
                    </a:p>
                    <a:p>
                      <a:pPr marL="0" marR="0" lvl="0" indent="0" algn="l" defTabSz="931710" rtl="0" eaLnBrk="1" fontAlgn="auto" latinLnBrk="0" hangingPunct="1">
                        <a:lnSpc>
                          <a:spcPct val="10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Redgate SQLPrompt</a:t>
                      </a: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Automated Testing</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Test &amp; Feedback</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Application Insights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HockeyApp</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Release Management</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1" i="0" u="none" strike="noStrike" kern="1200" cap="none" spc="-8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762F89"/>
                    </a:solidFill>
                  </a:tcPr>
                </a:tc>
                <a:tc>
                  <a:txBody>
                    <a:bodyPr/>
                    <a:lstStyle>
                      <a:lvl1pPr marL="0" algn="l" defTabSz="914400" rtl="0" eaLnBrk="1" latinLnBrk="0" hangingPunct="1">
                        <a:defRPr sz="1800" kern="1200">
                          <a:solidFill>
                            <a:schemeClr val="tx1"/>
                          </a:solidFill>
                          <a:latin typeface="Segoe UI"/>
                        </a:defRPr>
                      </a:lvl1pPr>
                      <a:lvl2pPr marL="457200" algn="l" defTabSz="914400" rtl="0" eaLnBrk="1" latinLnBrk="0" hangingPunct="1">
                        <a:defRPr sz="1800" kern="1200">
                          <a:solidFill>
                            <a:schemeClr val="tx1"/>
                          </a:solidFill>
                          <a:latin typeface="Segoe UI"/>
                        </a:defRPr>
                      </a:lvl2pPr>
                      <a:lvl3pPr marL="914400" algn="l" defTabSz="914400" rtl="0" eaLnBrk="1" latinLnBrk="0" hangingPunct="1">
                        <a:defRPr sz="1800" kern="1200">
                          <a:solidFill>
                            <a:schemeClr val="tx1"/>
                          </a:solidFill>
                          <a:latin typeface="Segoe UI"/>
                        </a:defRPr>
                      </a:lvl3pPr>
                      <a:lvl4pPr marL="1371600" algn="l" defTabSz="914400" rtl="0" eaLnBrk="1" latinLnBrk="0" hangingPunct="1">
                        <a:defRPr sz="1800" kern="1200">
                          <a:solidFill>
                            <a:schemeClr val="tx1"/>
                          </a:solidFill>
                          <a:latin typeface="Segoe UI"/>
                        </a:defRPr>
                      </a:lvl4pPr>
                      <a:lvl5pPr marL="1828800" algn="l" defTabSz="914400" rtl="0" eaLnBrk="1" latinLnBrk="0" hangingPunct="1">
                        <a:defRPr sz="1800" kern="1200">
                          <a:solidFill>
                            <a:schemeClr val="tx1"/>
                          </a:solidFill>
                          <a:latin typeface="Segoe UI"/>
                        </a:defRPr>
                      </a:lvl5pPr>
                      <a:lvl6pPr marL="2286000" algn="l" defTabSz="914400" rtl="0" eaLnBrk="1" latinLnBrk="0" hangingPunct="1">
                        <a:defRPr sz="1800" kern="1200">
                          <a:solidFill>
                            <a:schemeClr val="tx1"/>
                          </a:solidFill>
                          <a:latin typeface="Segoe UI"/>
                        </a:defRPr>
                      </a:lvl6pPr>
                      <a:lvl7pPr marL="2743200" algn="l" defTabSz="914400" rtl="0" eaLnBrk="1" latinLnBrk="0" hangingPunct="1">
                        <a:defRPr sz="1800" kern="1200">
                          <a:solidFill>
                            <a:schemeClr val="tx1"/>
                          </a:solidFill>
                          <a:latin typeface="Segoe UI"/>
                        </a:defRPr>
                      </a:lvl7pPr>
                      <a:lvl8pPr marL="3200400" algn="l" defTabSz="914400" rtl="0" eaLnBrk="1" latinLnBrk="0" hangingPunct="1">
                        <a:defRPr sz="1800" kern="1200">
                          <a:solidFill>
                            <a:schemeClr val="tx1"/>
                          </a:solidFill>
                          <a:latin typeface="Segoe UI"/>
                        </a:defRPr>
                      </a:lvl8pPr>
                      <a:lvl9pPr marL="3657600" algn="l" defTabSz="914400" rtl="0" eaLnBrk="1" latinLnBrk="0" hangingPunct="1">
                        <a:defRPr sz="1800" kern="1200">
                          <a:solidFill>
                            <a:schemeClr val="tx1"/>
                          </a:solidFill>
                          <a:latin typeface="Segoe UI"/>
                        </a:defRPr>
                      </a:lvl9pPr>
                    </a:lstStyle>
                    <a:p>
                      <a:pPr>
                        <a:lnSpc>
                          <a:spcPct val="90000"/>
                        </a:lnSpc>
                        <a:spcBef>
                          <a:spcPts val="300"/>
                        </a:spcBef>
                        <a:spcAft>
                          <a:spcPts val="0"/>
                        </a:spcAft>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Cloud Dev/Test Env.</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Dev/Test Labs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VMs</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Azure App Service</a:t>
                      </a:r>
                    </a:p>
                    <a:p>
                      <a:pPr marL="0" marR="0" lvl="0" indent="0" algn="l" defTabSz="931710" rtl="0" eaLnBrk="1" fontAlgn="auto" latinLnBrk="0" hangingPunct="1">
                        <a:lnSpc>
                          <a:spcPct val="90000"/>
                        </a:lnSpc>
                        <a:spcBef>
                          <a:spcPts val="300"/>
                        </a:spcBef>
                        <a:spcAft>
                          <a:spcPts val="0"/>
                        </a:spcAft>
                        <a:buClrTx/>
                        <a:buSzTx/>
                        <a:buFontTx/>
                        <a:buNone/>
                        <a:tabLst/>
                        <a:defRPr/>
                      </a:pPr>
                      <a:r>
                        <a:rPr kumimoji="0" lang="de-DE" sz="10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Performance Testing</a:t>
                      </a:r>
                      <a:endParaRPr kumimoji="0" lang="de-DE"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endParaRPr>
                    </a:p>
                  </a:txBody>
                  <a:tcPr marL="93142" marR="93142" marT="46570" marB="46570">
                    <a:lnL w="3175" cap="flat" cmpd="sng" algn="ctr">
                      <a:noFill/>
                      <a:prstDash val="solid"/>
                      <a:round/>
                      <a:headEnd type="none" w="med" len="med"/>
                      <a:tailEnd type="none" w="med" len="med"/>
                    </a:lnL>
                    <a:lnR w="3175" cap="flat" cmpd="sng" algn="ctr">
                      <a:noFill/>
                      <a:prstDash val="sysDot"/>
                      <a:round/>
                      <a:headEnd type="none" w="med" len="med"/>
                      <a:tailEnd type="none" w="med" len="med"/>
                    </a:lnR>
                    <a:lnT w="12700" cap="flat" cmpd="sng" algn="ctr">
                      <a:solidFill>
                        <a:srgbClr val="9B3EB4"/>
                      </a:solidFill>
                      <a:prstDash val="solid"/>
                      <a:round/>
                      <a:headEnd type="none" w="med" len="med"/>
                      <a:tailEnd type="none" w="med" len="med"/>
                    </a:lnT>
                    <a:lnB w="12700" cap="flat" cmpd="sng" algn="ctr">
                      <a:solidFill>
                        <a:srgbClr val="9B3EB4"/>
                      </a:solidFill>
                      <a:prstDash val="solid"/>
                      <a:round/>
                      <a:headEnd type="none" w="med" len="med"/>
                      <a:tailEnd type="none" w="med" len="med"/>
                    </a:lnB>
                    <a:lnTlToBr w="12700" cmpd="sng">
                      <a:noFill/>
                      <a:prstDash val="solid"/>
                    </a:lnTlToBr>
                    <a:lnBlToTr w="12700" cmpd="sng">
                      <a:noFill/>
                      <a:prstDash val="solid"/>
                    </a:lnBlToTr>
                    <a:solidFill>
                      <a:srgbClr val="51205E"/>
                    </a:solidFill>
                  </a:tcPr>
                </a:tc>
                <a:extLst>
                  <a:ext uri="{0D108BD9-81ED-4DB2-BD59-A6C34878D82A}">
                    <a16:rowId xmlns:a16="http://schemas.microsoft.com/office/drawing/2014/main" xmlns="" val="252409693"/>
                  </a:ext>
                </a:extLst>
              </a:tr>
            </a:tbl>
          </a:graphicData>
        </a:graphic>
      </p:graphicFrame>
      <p:sp>
        <p:nvSpPr>
          <p:cNvPr id="12" name="Oval 11"/>
          <p:cNvSpPr/>
          <p:nvPr/>
        </p:nvSpPr>
        <p:spPr>
          <a:xfrm>
            <a:off x="246440"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FLOW OF</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CUSTOMER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VALUE</a:t>
            </a:r>
            <a:br>
              <a:rPr lang="en-US" sz="1224" b="1" kern="800" spc="102" dirty="0">
                <a:gradFill>
                  <a:gsLst>
                    <a:gs pos="7080">
                      <a:srgbClr val="FFFFFF"/>
                    </a:gs>
                    <a:gs pos="64000">
                      <a:srgbClr val="FFFFFF"/>
                    </a:gs>
                  </a:gsLst>
                  <a:lin ang="5400000" scaled="1"/>
                </a:gradFill>
                <a:latin typeface="Segoe UI"/>
              </a:rPr>
            </a:br>
            <a:endParaRPr lang="en-US" sz="1224" b="1" kern="800" spc="102" dirty="0">
              <a:gradFill>
                <a:gsLst>
                  <a:gs pos="7080">
                    <a:srgbClr val="FFFFFF"/>
                  </a:gs>
                  <a:gs pos="64000">
                    <a:srgbClr val="FFFFFF"/>
                  </a:gs>
                </a:gsLst>
                <a:lin ang="5400000" scaled="1"/>
              </a:gradFill>
              <a:latin typeface="Segoe UI"/>
            </a:endParaRPr>
          </a:p>
        </p:txBody>
      </p:sp>
      <p:sp>
        <p:nvSpPr>
          <p:cNvPr id="13" name="Oval 12"/>
          <p:cNvSpPr/>
          <p:nvPr/>
        </p:nvSpPr>
        <p:spPr>
          <a:xfrm>
            <a:off x="1956213" y="158184"/>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TEAM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AUTONOMY</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&amp; ALIGNMENT</a:t>
            </a:r>
          </a:p>
        </p:txBody>
      </p:sp>
      <p:sp>
        <p:nvSpPr>
          <p:cNvPr id="14" name="Oval 13"/>
          <p:cNvSpPr/>
          <p:nvPr/>
        </p:nvSpPr>
        <p:spPr>
          <a:xfrm>
            <a:off x="3708436" y="167413"/>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BACKLOG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IMPROVED</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BY LEARNING</a:t>
            </a:r>
          </a:p>
        </p:txBody>
      </p:sp>
      <p:sp>
        <p:nvSpPr>
          <p:cNvPr id="15" name="Oval 14"/>
          <p:cNvSpPr/>
          <p:nvPr/>
        </p:nvSpPr>
        <p:spPr>
          <a:xfrm>
            <a:off x="5422389"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EVIDENCE</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GATHERED IN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PRODUCTION</a:t>
            </a:r>
          </a:p>
        </p:txBody>
      </p:sp>
      <p:sp>
        <p:nvSpPr>
          <p:cNvPr id="16" name="Oval 15"/>
          <p:cNvSpPr/>
          <p:nvPr/>
        </p:nvSpPr>
        <p:spPr>
          <a:xfrm>
            <a:off x="7132162"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MANAGED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TECHNICAL</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DEBT</a:t>
            </a:r>
          </a:p>
        </p:txBody>
      </p:sp>
      <p:sp>
        <p:nvSpPr>
          <p:cNvPr id="17" name="Oval 16"/>
          <p:cNvSpPr/>
          <p:nvPr/>
        </p:nvSpPr>
        <p:spPr>
          <a:xfrm>
            <a:off x="8841934"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102" dirty="0">
                <a:gradFill>
                  <a:gsLst>
                    <a:gs pos="7080">
                      <a:srgbClr val="FFFFFF"/>
                    </a:gs>
                    <a:gs pos="64000">
                      <a:srgbClr val="FFFFFF"/>
                    </a:gs>
                  </a:gsLst>
                  <a:lin ang="5400000" scaled="1"/>
                </a:gradFill>
                <a:latin typeface="Segoe UI"/>
              </a:rPr>
              <a:t>PRODUCTION</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 FIRST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MINDSET</a:t>
            </a:r>
          </a:p>
        </p:txBody>
      </p:sp>
      <p:sp>
        <p:nvSpPr>
          <p:cNvPr id="18" name="Oval 17"/>
          <p:cNvSpPr/>
          <p:nvPr/>
        </p:nvSpPr>
        <p:spPr>
          <a:xfrm>
            <a:off x="10582794" y="167391"/>
            <a:ext cx="1585426" cy="1585426"/>
          </a:xfrm>
          <a:prstGeom prst="ellipse">
            <a:avLst/>
          </a:prstGeom>
          <a:solidFill>
            <a:srgbClr val="9B3EB4"/>
          </a:solidFill>
          <a:ln w="10795" cap="flat" cmpd="sng" algn="ctr">
            <a:noFill/>
            <a:prstDash val="solid"/>
          </a:ln>
          <a:effectLst/>
        </p:spPr>
        <p:txBody>
          <a:bodyPr wrap="none" tIns="298433" rtlCol="0" anchor="t" anchorCtr="0"/>
          <a:lstStyle/>
          <a:p>
            <a:pPr algn="ctr" defTabSz="932597">
              <a:lnSpc>
                <a:spcPct val="95000"/>
              </a:lnSpc>
              <a:defRPr/>
            </a:pPr>
            <a:r>
              <a:rPr lang="en-US" sz="1224" b="1" kern="800" spc="31" dirty="0">
                <a:gradFill>
                  <a:gsLst>
                    <a:gs pos="7080">
                      <a:srgbClr val="FFFFFF"/>
                    </a:gs>
                    <a:gs pos="64000">
                      <a:srgbClr val="FFFFFF"/>
                    </a:gs>
                  </a:gsLst>
                  <a:lin ang="5400000" scaled="1"/>
                </a:gradFill>
                <a:latin typeface="Segoe UI"/>
              </a:rPr>
              <a:t>INFRASTRUCTURE</a:t>
            </a:r>
            <a:r>
              <a:rPr lang="en-US" sz="1224" b="1" kern="800" spc="82" dirty="0">
                <a:gradFill>
                  <a:gsLst>
                    <a:gs pos="7080">
                      <a:srgbClr val="FFFFFF"/>
                    </a:gs>
                    <a:gs pos="64000">
                      <a:srgbClr val="FFFFFF"/>
                    </a:gs>
                  </a:gsLst>
                  <a:lin ang="5400000" scaled="1"/>
                </a:gradFill>
                <a:latin typeface="Segoe UI"/>
              </a:rPr>
              <a:t/>
            </a:r>
            <a:br>
              <a:rPr lang="en-US" sz="1224" b="1" kern="800" spc="8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IS A FLEXIBLE </a:t>
            </a:r>
            <a:br>
              <a:rPr lang="en-US" sz="1224" b="1" kern="800" spc="102" dirty="0">
                <a:gradFill>
                  <a:gsLst>
                    <a:gs pos="7080">
                      <a:srgbClr val="FFFFFF"/>
                    </a:gs>
                    <a:gs pos="64000">
                      <a:srgbClr val="FFFFFF"/>
                    </a:gs>
                  </a:gsLst>
                  <a:lin ang="5400000" scaled="1"/>
                </a:gradFill>
                <a:latin typeface="Segoe UI"/>
              </a:rPr>
            </a:br>
            <a:r>
              <a:rPr lang="en-US" sz="1224" b="1" kern="800" spc="102" dirty="0">
                <a:gradFill>
                  <a:gsLst>
                    <a:gs pos="7080">
                      <a:srgbClr val="FFFFFF"/>
                    </a:gs>
                    <a:gs pos="64000">
                      <a:srgbClr val="FFFFFF"/>
                    </a:gs>
                  </a:gsLst>
                  <a:lin ang="5400000" scaled="1"/>
                </a:gradFill>
                <a:latin typeface="Segoe UI"/>
              </a:rPr>
              <a:t>RESOURCE</a:t>
            </a:r>
          </a:p>
        </p:txBody>
      </p:sp>
    </p:spTree>
    <p:extLst>
      <p:ext uri="{BB962C8B-B14F-4D97-AF65-F5344CB8AC3E}">
        <p14:creationId xmlns:p14="http://schemas.microsoft.com/office/powerpoint/2010/main" val="41964523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250" fill="hold"/>
                                        <p:tgtEl>
                                          <p:spTgt spid="12"/>
                                        </p:tgtEl>
                                        <p:attrNameLst>
                                          <p:attrName>ppt_x</p:attrName>
                                        </p:attrNameLst>
                                      </p:cBhvr>
                                      <p:tavLst>
                                        <p:tav tm="0">
                                          <p:val>
                                            <p:strVal val="#ppt_x"/>
                                          </p:val>
                                        </p:tav>
                                        <p:tav tm="100000">
                                          <p:val>
                                            <p:strVal val="#ppt_x"/>
                                          </p:val>
                                        </p:tav>
                                      </p:tavLst>
                                    </p:anim>
                                    <p:anim calcmode="lin" valueType="num">
                                      <p:cBhvr additive="base">
                                        <p:cTn id="8" dur="250" fill="hold"/>
                                        <p:tgtEl>
                                          <p:spTgt spid="12"/>
                                        </p:tgtEl>
                                        <p:attrNameLst>
                                          <p:attrName>ppt_y</p:attrName>
                                        </p:attrNameLst>
                                      </p:cBhvr>
                                      <p:tavLst>
                                        <p:tav tm="0">
                                          <p:val>
                                            <p:strVal val="0-#ppt_h/2"/>
                                          </p:val>
                                        </p:tav>
                                        <p:tav tm="100000">
                                          <p:val>
                                            <p:strVal val="#ppt_y"/>
                                          </p:val>
                                        </p:tav>
                                      </p:tavLst>
                                    </p:anim>
                                  </p:childTnLst>
                                </p:cTn>
                              </p:par>
                            </p:childTnLst>
                          </p:cTn>
                        </p:par>
                        <p:par>
                          <p:cTn id="9" fill="hold">
                            <p:stCondLst>
                              <p:cond delay="250"/>
                            </p:stCondLst>
                            <p:childTnLst>
                              <p:par>
                                <p:cTn id="10" presetID="2" presetClass="entr" presetSubtype="1"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250" fill="hold"/>
                                        <p:tgtEl>
                                          <p:spTgt spid="13"/>
                                        </p:tgtEl>
                                        <p:attrNameLst>
                                          <p:attrName>ppt_x</p:attrName>
                                        </p:attrNameLst>
                                      </p:cBhvr>
                                      <p:tavLst>
                                        <p:tav tm="0">
                                          <p:val>
                                            <p:strVal val="#ppt_x"/>
                                          </p:val>
                                        </p:tav>
                                        <p:tav tm="100000">
                                          <p:val>
                                            <p:strVal val="#ppt_x"/>
                                          </p:val>
                                        </p:tav>
                                      </p:tavLst>
                                    </p:anim>
                                    <p:anim calcmode="lin" valueType="num">
                                      <p:cBhvr additive="base">
                                        <p:cTn id="13" dur="250" fill="hold"/>
                                        <p:tgtEl>
                                          <p:spTgt spid="13"/>
                                        </p:tgtEl>
                                        <p:attrNameLst>
                                          <p:attrName>ppt_y</p:attrName>
                                        </p:attrNameLst>
                                      </p:cBhvr>
                                      <p:tavLst>
                                        <p:tav tm="0">
                                          <p:val>
                                            <p:strVal val="0-#ppt_h/2"/>
                                          </p:val>
                                        </p:tav>
                                        <p:tav tm="100000">
                                          <p:val>
                                            <p:strVal val="#ppt_y"/>
                                          </p:val>
                                        </p:tav>
                                      </p:tavLst>
                                    </p:anim>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250" fill="hold"/>
                                        <p:tgtEl>
                                          <p:spTgt spid="14"/>
                                        </p:tgtEl>
                                        <p:attrNameLst>
                                          <p:attrName>ppt_x</p:attrName>
                                        </p:attrNameLst>
                                      </p:cBhvr>
                                      <p:tavLst>
                                        <p:tav tm="0">
                                          <p:val>
                                            <p:strVal val="#ppt_x"/>
                                          </p:val>
                                        </p:tav>
                                        <p:tav tm="100000">
                                          <p:val>
                                            <p:strVal val="#ppt_x"/>
                                          </p:val>
                                        </p:tav>
                                      </p:tavLst>
                                    </p:anim>
                                    <p:anim calcmode="lin" valueType="num">
                                      <p:cBhvr additive="base">
                                        <p:cTn id="18" dur="250" fill="hold"/>
                                        <p:tgtEl>
                                          <p:spTgt spid="14"/>
                                        </p:tgtEl>
                                        <p:attrNameLst>
                                          <p:attrName>ppt_y</p:attrName>
                                        </p:attrNameLst>
                                      </p:cBhvr>
                                      <p:tavLst>
                                        <p:tav tm="0">
                                          <p:val>
                                            <p:strVal val="0-#ppt_h/2"/>
                                          </p:val>
                                        </p:tav>
                                        <p:tav tm="100000">
                                          <p:val>
                                            <p:strVal val="#ppt_y"/>
                                          </p:val>
                                        </p:tav>
                                      </p:tavLst>
                                    </p:anim>
                                  </p:childTnLst>
                                </p:cTn>
                              </p:par>
                            </p:childTnLst>
                          </p:cTn>
                        </p:par>
                        <p:par>
                          <p:cTn id="19" fill="hold">
                            <p:stCondLst>
                              <p:cond delay="750"/>
                            </p:stCondLst>
                            <p:childTnLst>
                              <p:par>
                                <p:cTn id="20" presetID="2" presetClass="entr" presetSubtype="1"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250" fill="hold"/>
                                        <p:tgtEl>
                                          <p:spTgt spid="15"/>
                                        </p:tgtEl>
                                        <p:attrNameLst>
                                          <p:attrName>ppt_x</p:attrName>
                                        </p:attrNameLst>
                                      </p:cBhvr>
                                      <p:tavLst>
                                        <p:tav tm="0">
                                          <p:val>
                                            <p:strVal val="#ppt_x"/>
                                          </p:val>
                                        </p:tav>
                                        <p:tav tm="100000">
                                          <p:val>
                                            <p:strVal val="#ppt_x"/>
                                          </p:val>
                                        </p:tav>
                                      </p:tavLst>
                                    </p:anim>
                                    <p:anim calcmode="lin" valueType="num">
                                      <p:cBhvr additive="base">
                                        <p:cTn id="23" dur="250" fill="hold"/>
                                        <p:tgtEl>
                                          <p:spTgt spid="15"/>
                                        </p:tgtEl>
                                        <p:attrNameLst>
                                          <p:attrName>ppt_y</p:attrName>
                                        </p:attrNameLst>
                                      </p:cBhvr>
                                      <p:tavLst>
                                        <p:tav tm="0">
                                          <p:val>
                                            <p:strVal val="0-#ppt_h/2"/>
                                          </p:val>
                                        </p:tav>
                                        <p:tav tm="100000">
                                          <p:val>
                                            <p:strVal val="#ppt_y"/>
                                          </p:val>
                                        </p:tav>
                                      </p:tavLst>
                                    </p:anim>
                                  </p:childTnLst>
                                </p:cTn>
                              </p:par>
                            </p:childTnLst>
                          </p:cTn>
                        </p:par>
                        <p:par>
                          <p:cTn id="24" fill="hold">
                            <p:stCondLst>
                              <p:cond delay="1000"/>
                            </p:stCondLst>
                            <p:childTnLst>
                              <p:par>
                                <p:cTn id="25" presetID="2" presetClass="entr" presetSubtype="1"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250" fill="hold"/>
                                        <p:tgtEl>
                                          <p:spTgt spid="16"/>
                                        </p:tgtEl>
                                        <p:attrNameLst>
                                          <p:attrName>ppt_x</p:attrName>
                                        </p:attrNameLst>
                                      </p:cBhvr>
                                      <p:tavLst>
                                        <p:tav tm="0">
                                          <p:val>
                                            <p:strVal val="#ppt_x"/>
                                          </p:val>
                                        </p:tav>
                                        <p:tav tm="100000">
                                          <p:val>
                                            <p:strVal val="#ppt_x"/>
                                          </p:val>
                                        </p:tav>
                                      </p:tavLst>
                                    </p:anim>
                                    <p:anim calcmode="lin" valueType="num">
                                      <p:cBhvr additive="base">
                                        <p:cTn id="28" dur="250" fill="hold"/>
                                        <p:tgtEl>
                                          <p:spTgt spid="16"/>
                                        </p:tgtEl>
                                        <p:attrNameLst>
                                          <p:attrName>ppt_y</p:attrName>
                                        </p:attrNameLst>
                                      </p:cBhvr>
                                      <p:tavLst>
                                        <p:tav tm="0">
                                          <p:val>
                                            <p:strVal val="0-#ppt_h/2"/>
                                          </p:val>
                                        </p:tav>
                                        <p:tav tm="100000">
                                          <p:val>
                                            <p:strVal val="#ppt_y"/>
                                          </p:val>
                                        </p:tav>
                                      </p:tavLst>
                                    </p:anim>
                                  </p:childTnLst>
                                </p:cTn>
                              </p:par>
                            </p:childTnLst>
                          </p:cTn>
                        </p:par>
                        <p:par>
                          <p:cTn id="29" fill="hold">
                            <p:stCondLst>
                              <p:cond delay="1250"/>
                            </p:stCondLst>
                            <p:childTnLst>
                              <p:par>
                                <p:cTn id="30" presetID="2" presetClass="entr" presetSubtype="1"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250" fill="hold"/>
                                        <p:tgtEl>
                                          <p:spTgt spid="17"/>
                                        </p:tgtEl>
                                        <p:attrNameLst>
                                          <p:attrName>ppt_x</p:attrName>
                                        </p:attrNameLst>
                                      </p:cBhvr>
                                      <p:tavLst>
                                        <p:tav tm="0">
                                          <p:val>
                                            <p:strVal val="#ppt_x"/>
                                          </p:val>
                                        </p:tav>
                                        <p:tav tm="100000">
                                          <p:val>
                                            <p:strVal val="#ppt_x"/>
                                          </p:val>
                                        </p:tav>
                                      </p:tavLst>
                                    </p:anim>
                                    <p:anim calcmode="lin" valueType="num">
                                      <p:cBhvr additive="base">
                                        <p:cTn id="33" dur="250" fill="hold"/>
                                        <p:tgtEl>
                                          <p:spTgt spid="17"/>
                                        </p:tgtEl>
                                        <p:attrNameLst>
                                          <p:attrName>ppt_y</p:attrName>
                                        </p:attrNameLst>
                                      </p:cBhvr>
                                      <p:tavLst>
                                        <p:tav tm="0">
                                          <p:val>
                                            <p:strVal val="0-#ppt_h/2"/>
                                          </p:val>
                                        </p:tav>
                                        <p:tav tm="100000">
                                          <p:val>
                                            <p:strVal val="#ppt_y"/>
                                          </p:val>
                                        </p:tav>
                                      </p:tavLst>
                                    </p:anim>
                                  </p:childTnLst>
                                </p:cTn>
                              </p:par>
                            </p:childTnLst>
                          </p:cTn>
                        </p:par>
                        <p:par>
                          <p:cTn id="34" fill="hold">
                            <p:stCondLst>
                              <p:cond delay="1500"/>
                            </p:stCondLst>
                            <p:childTnLst>
                              <p:par>
                                <p:cTn id="35" presetID="2" presetClass="entr" presetSubtype="1"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250" fill="hold"/>
                                        <p:tgtEl>
                                          <p:spTgt spid="18"/>
                                        </p:tgtEl>
                                        <p:attrNameLst>
                                          <p:attrName>ppt_x</p:attrName>
                                        </p:attrNameLst>
                                      </p:cBhvr>
                                      <p:tavLst>
                                        <p:tav tm="0">
                                          <p:val>
                                            <p:strVal val="#ppt_x"/>
                                          </p:val>
                                        </p:tav>
                                        <p:tav tm="100000">
                                          <p:val>
                                            <p:strVal val="#ppt_x"/>
                                          </p:val>
                                        </p:tav>
                                      </p:tavLst>
                                    </p:anim>
                                    <p:anim calcmode="lin" valueType="num">
                                      <p:cBhvr additive="base">
                                        <p:cTn id="38" dur="25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5599" y="363465"/>
            <a:ext cx="10471710" cy="1005829"/>
          </a:xfrm>
        </p:spPr>
        <p:txBody>
          <a:bodyPr/>
          <a:lstStyle/>
          <a:p>
            <a:r>
              <a:rPr lang="en-US" dirty="0" smtClean="0"/>
              <a:t>Azure </a:t>
            </a:r>
            <a:r>
              <a:rPr lang="en-US" dirty="0" err="1" smtClean="0"/>
              <a:t>Sql</a:t>
            </a:r>
            <a:r>
              <a:rPr lang="en-US" dirty="0"/>
              <a:t> </a:t>
            </a:r>
            <a:r>
              <a:rPr lang="en-US" dirty="0" smtClean="0"/>
              <a:t>Database – Data Storage</a:t>
            </a:r>
            <a:endParaRPr lang="en-US" sz="4400" dirty="0"/>
          </a:p>
        </p:txBody>
      </p:sp>
      <p:pic>
        <p:nvPicPr>
          <p:cNvPr id="2" name="Picture 1"/>
          <p:cNvPicPr>
            <a:picLocks noChangeAspect="1"/>
          </p:cNvPicPr>
          <p:nvPr/>
        </p:nvPicPr>
        <p:blipFill>
          <a:blip r:embed="rId3"/>
          <a:stretch>
            <a:fillRect/>
          </a:stretch>
        </p:blipFill>
        <p:spPr>
          <a:xfrm>
            <a:off x="274702" y="1369294"/>
            <a:ext cx="5626688" cy="2468853"/>
          </a:xfrm>
          <a:prstGeom prst="rect">
            <a:avLst/>
          </a:prstGeom>
        </p:spPr>
      </p:pic>
    </p:spTree>
    <p:extLst>
      <p:ext uri="{BB962C8B-B14F-4D97-AF65-F5344CB8AC3E}">
        <p14:creationId xmlns:p14="http://schemas.microsoft.com/office/powerpoint/2010/main" val="28336452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35599" y="363465"/>
            <a:ext cx="8595266" cy="1005829"/>
          </a:xfrm>
        </p:spPr>
        <p:txBody>
          <a:bodyPr/>
          <a:lstStyle/>
          <a:p>
            <a:r>
              <a:rPr lang="en-US" dirty="0" smtClean="0"/>
              <a:t>Azure App Service - </a:t>
            </a:r>
            <a:r>
              <a:rPr lang="en-US" dirty="0" smtClean="0"/>
              <a:t>Web API</a:t>
            </a:r>
            <a:endParaRPr lang="en-US" sz="4400" dirty="0"/>
          </a:p>
        </p:txBody>
      </p:sp>
      <p:pic>
        <p:nvPicPr>
          <p:cNvPr id="7170" name="Picture 2" descr="Resultado de imagen para get put post dele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41" y="2125677"/>
            <a:ext cx="8869583" cy="3308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381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336" y="388336"/>
            <a:ext cx="10972680" cy="617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083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2"/>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799" dirty="0" smtClean="0">
                <a:solidFill>
                  <a:schemeClr val="bg1"/>
                </a:solidFill>
              </a:rPr>
              <a:t>Mobile </a:t>
            </a:r>
            <a:r>
              <a:rPr lang="es-AR" sz="4799" dirty="0" err="1" smtClean="0">
                <a:solidFill>
                  <a:schemeClr val="bg1"/>
                </a:solidFill>
              </a:rPr>
              <a:t>Development</a:t>
            </a:r>
            <a:r>
              <a:rPr lang="es-AR" sz="4799" dirty="0" smtClean="0">
                <a:solidFill>
                  <a:schemeClr val="bg1"/>
                </a:solidFill>
              </a:rPr>
              <a:t> </a:t>
            </a:r>
            <a:r>
              <a:rPr lang="es-AR" sz="4799" dirty="0" err="1" smtClean="0">
                <a:solidFill>
                  <a:schemeClr val="bg1"/>
                </a:solidFill>
              </a:rPr>
              <a:t>Challenges</a:t>
            </a:r>
            <a:endParaRPr lang="es-AR" sz="4799" dirty="0">
              <a:solidFill>
                <a:schemeClr val="bg1"/>
              </a:solidFill>
            </a:endParaRPr>
          </a:p>
        </p:txBody>
      </p:sp>
      <p:pic>
        <p:nvPicPr>
          <p:cNvPr id="41" name="Picture 4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0398" y="2343064"/>
            <a:ext cx="2344461" cy="2344461"/>
          </a:xfrm>
          <a:prstGeom prst="rect">
            <a:avLst/>
          </a:prstGeom>
        </p:spPr>
      </p:pic>
      <p:sp>
        <p:nvSpPr>
          <p:cNvPr id="42" name="Rectangle 41"/>
          <p:cNvSpPr/>
          <p:nvPr/>
        </p:nvSpPr>
        <p:spPr>
          <a:xfrm flipH="1">
            <a:off x="1292272"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SCALABILITY</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3" name="Rectangle 42"/>
          <p:cNvSpPr/>
          <p:nvPr/>
        </p:nvSpPr>
        <p:spPr>
          <a:xfrm flipH="1">
            <a:off x="4997881"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COMPLEXITY</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4" name="Rectangle 43"/>
          <p:cNvSpPr/>
          <p:nvPr/>
        </p:nvSpPr>
        <p:spPr>
          <a:xfrm flipH="1">
            <a:off x="8703489" y="1542529"/>
            <a:ext cx="2440715" cy="470856"/>
          </a:xfrm>
          <a:prstGeom prst="rect">
            <a:avLst/>
          </a:prstGeom>
        </p:spPr>
        <p:txBody>
          <a:bodyPr wrap="square" lIns="186521" tIns="149217" bIns="149217">
            <a:spAutoFit/>
          </a:bodyPr>
          <a:lstStyle/>
          <a:p>
            <a:pPr algn="ctr" defTabSz="932597">
              <a:lnSpc>
                <a:spcPct val="90000"/>
              </a:lnSpc>
              <a:spcBef>
                <a:spcPts val="204"/>
              </a:spcBef>
              <a:spcAft>
                <a:spcPts val="204"/>
              </a:spcAft>
              <a:defRPr/>
            </a:pPr>
            <a:r>
              <a:rPr lang="de-DE" sz="1224" b="1" kern="0" spc="204" dirty="0" smtClean="0">
                <a:gradFill>
                  <a:gsLst>
                    <a:gs pos="7080">
                      <a:srgbClr val="FFFFFF"/>
                    </a:gs>
                    <a:gs pos="64000">
                      <a:srgbClr val="FFFFFF"/>
                    </a:gs>
                  </a:gsLst>
                  <a:lin ang="5400000" scaled="1"/>
                </a:gradFill>
                <a:latin typeface="Segoe UI"/>
                <a:cs typeface="Arial" pitchFamily="34" charset="0"/>
              </a:rPr>
              <a:t>FRAGMENTATION</a:t>
            </a:r>
            <a:endParaRPr lang="en-US" sz="1224" dirty="0">
              <a:gradFill>
                <a:gsLst>
                  <a:gs pos="7080">
                    <a:srgbClr val="FFFFFF"/>
                  </a:gs>
                  <a:gs pos="64000">
                    <a:srgbClr val="FFFFFF"/>
                  </a:gs>
                </a:gsLst>
                <a:lin ang="5400000" scaled="1"/>
              </a:gradFill>
              <a:latin typeface="Segoe UI"/>
              <a:ea typeface="Calibri" panose="020F0502020204030204" pitchFamily="34" charset="0"/>
              <a:cs typeface="Arial" panose="020B0604020202020204" pitchFamily="34" charset="0"/>
            </a:endParaRPr>
          </a:p>
        </p:txBody>
      </p:sp>
      <p:sp>
        <p:nvSpPr>
          <p:cNvPr id="45" name="Rectangle 44"/>
          <p:cNvSpPr/>
          <p:nvPr/>
        </p:nvSpPr>
        <p:spPr>
          <a:xfrm flipH="1">
            <a:off x="4747858"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a:gradFill>
                  <a:gsLst>
                    <a:gs pos="7080">
                      <a:srgbClr val="FFFFFF"/>
                    </a:gs>
                    <a:gs pos="64000">
                      <a:srgbClr val="FFFFFF"/>
                    </a:gs>
                  </a:gsLst>
                  <a:lin ang="5400000" scaled="1"/>
                </a:gradFill>
                <a:latin typeface="Segoe UI"/>
                <a:cs typeface="Arial" panose="020B0604020202020204" pitchFamily="34" charset="0"/>
              </a:rPr>
              <a:t>App Delivery</a:t>
            </a: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The lifecycle to deliver ‘just one’</a:t>
            </a:r>
            <a:br>
              <a:rPr lang="en-US" sz="1275" spc="20" dirty="0">
                <a:gradFill>
                  <a:gsLst>
                    <a:gs pos="7080">
                      <a:srgbClr val="FFFFFF"/>
                    </a:gs>
                    <a:gs pos="64000">
                      <a:srgbClr val="FFFFFF"/>
                    </a:gs>
                  </a:gsLst>
                  <a:lin ang="5400000" scaled="1"/>
                </a:gradFill>
                <a:latin typeface="Segoe UI"/>
                <a:cs typeface="Arial" panose="020B0604020202020204" pitchFamily="34" charset="0"/>
              </a:rPr>
            </a:br>
            <a:r>
              <a:rPr lang="en-US" sz="1275" spc="20" dirty="0">
                <a:gradFill>
                  <a:gsLst>
                    <a:gs pos="7080">
                      <a:srgbClr val="FFFFFF"/>
                    </a:gs>
                    <a:gs pos="64000">
                      <a:srgbClr val="FFFFFF"/>
                    </a:gs>
                  </a:gsLst>
                  <a:lin ang="5400000" scaled="1"/>
                </a:gradFill>
                <a:latin typeface="Segoe UI"/>
                <a:cs typeface="Arial" panose="020B0604020202020204" pitchFamily="34" charset="0"/>
              </a:rPr>
              <a:t>app involves many stages</a:t>
            </a:r>
          </a:p>
        </p:txBody>
      </p:sp>
      <p:sp>
        <p:nvSpPr>
          <p:cNvPr id="46" name="Rectangle 45"/>
          <p:cNvSpPr/>
          <p:nvPr/>
        </p:nvSpPr>
        <p:spPr>
          <a:xfrm flipH="1">
            <a:off x="8463698"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smtClean="0">
                <a:gradFill>
                  <a:gsLst>
                    <a:gs pos="7080">
                      <a:srgbClr val="FFFFFF"/>
                    </a:gs>
                    <a:gs pos="64000">
                      <a:srgbClr val="FFFFFF"/>
                    </a:gs>
                  </a:gsLst>
                  <a:lin ang="5400000" scaled="1"/>
                </a:gradFill>
                <a:latin typeface="Segoe UI"/>
                <a:cs typeface="Arial" panose="020B0604020202020204" pitchFamily="34" charset="0"/>
              </a:rPr>
              <a:t>+ </a:t>
            </a:r>
            <a:r>
              <a:rPr lang="en-US" sz="2448" spc="20" dirty="0">
                <a:gradFill>
                  <a:gsLst>
                    <a:gs pos="7080">
                      <a:srgbClr val="FFFFFF"/>
                    </a:gs>
                    <a:gs pos="64000">
                      <a:srgbClr val="FFFFFF"/>
                    </a:gs>
                  </a:gsLst>
                  <a:lin ang="5400000" scaled="1"/>
                </a:gradFill>
                <a:latin typeface="Segoe UI"/>
                <a:cs typeface="Arial" panose="020B0604020202020204" pitchFamily="34" charset="0"/>
              </a:rPr>
              <a:t>Devices</a:t>
            </a: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Mobile ecosystems are complex with many combinations of devices</a:t>
            </a:r>
          </a:p>
        </p:txBody>
      </p:sp>
      <p:sp>
        <p:nvSpPr>
          <p:cNvPr id="47" name="Rectangle 46"/>
          <p:cNvSpPr/>
          <p:nvPr/>
        </p:nvSpPr>
        <p:spPr>
          <a:xfrm flipH="1">
            <a:off x="1013185" y="5248005"/>
            <a:ext cx="2967029" cy="826351"/>
          </a:xfrm>
          <a:prstGeom prst="rect">
            <a:avLst/>
          </a:prstGeom>
        </p:spPr>
        <p:txBody>
          <a:bodyPr wrap="square">
            <a:spAutoFit/>
          </a:bodyPr>
          <a:lstStyle/>
          <a:p>
            <a:pPr algn="ctr" defTabSz="932597">
              <a:lnSpc>
                <a:spcPct val="90000"/>
              </a:lnSpc>
              <a:spcBef>
                <a:spcPts val="204"/>
              </a:spcBef>
              <a:defRPr/>
            </a:pPr>
            <a:r>
              <a:rPr lang="en-US" sz="2448" spc="20" dirty="0" smtClean="0">
                <a:gradFill>
                  <a:gsLst>
                    <a:gs pos="7080">
                      <a:srgbClr val="FFFFFF"/>
                    </a:gs>
                    <a:gs pos="64000">
                      <a:srgbClr val="FFFFFF"/>
                    </a:gs>
                  </a:gsLst>
                  <a:lin ang="5400000" scaled="1"/>
                </a:gradFill>
                <a:latin typeface="Segoe UI"/>
                <a:cs typeface="Arial" panose="020B0604020202020204" pitchFamily="34" charset="0"/>
              </a:rPr>
              <a:t>+ Apps</a:t>
            </a:r>
            <a:endParaRPr lang="en-US" sz="2448" spc="20" dirty="0">
              <a:gradFill>
                <a:gsLst>
                  <a:gs pos="7080">
                    <a:srgbClr val="FFFFFF"/>
                  </a:gs>
                  <a:gs pos="64000">
                    <a:srgbClr val="FFFFFF"/>
                  </a:gs>
                </a:gsLst>
                <a:lin ang="5400000" scaled="1"/>
              </a:gradFill>
              <a:latin typeface="Segoe UI"/>
              <a:cs typeface="Arial" panose="020B0604020202020204" pitchFamily="34" charset="0"/>
            </a:endParaRPr>
          </a:p>
          <a:p>
            <a:pPr algn="ctr" defTabSz="932597">
              <a:lnSpc>
                <a:spcPct val="90000"/>
              </a:lnSpc>
              <a:spcBef>
                <a:spcPts val="204"/>
              </a:spcBef>
              <a:defRPr/>
            </a:pPr>
            <a:r>
              <a:rPr lang="en-US" sz="1275" spc="20" dirty="0">
                <a:gradFill>
                  <a:gsLst>
                    <a:gs pos="7080">
                      <a:srgbClr val="FFFFFF"/>
                    </a:gs>
                    <a:gs pos="64000">
                      <a:srgbClr val="FFFFFF"/>
                    </a:gs>
                  </a:gsLst>
                  <a:lin ang="5400000" scaled="1"/>
                </a:gradFill>
                <a:latin typeface="Segoe UI"/>
                <a:cs typeface="Arial" panose="020B0604020202020204" pitchFamily="34" charset="0"/>
              </a:rPr>
              <a:t>Businesses need to rapidly build and deliver high-quality mobile apps</a:t>
            </a:r>
          </a:p>
        </p:txBody>
      </p:sp>
      <p:pic>
        <p:nvPicPr>
          <p:cNvPr id="48" name="Picture 47"/>
          <p:cNvPicPr>
            <a:picLocks noChangeAspect="1"/>
          </p:cNvPicPr>
          <p:nvPr/>
        </p:nvPicPr>
        <p:blipFill>
          <a:blip r:embed="rId4"/>
          <a:stretch>
            <a:fillRect/>
          </a:stretch>
        </p:blipFill>
        <p:spPr>
          <a:xfrm>
            <a:off x="8759594" y="2243476"/>
            <a:ext cx="2375236" cy="2393889"/>
          </a:xfrm>
          <a:prstGeom prst="rect">
            <a:avLst/>
          </a:prstGeom>
        </p:spPr>
      </p:pic>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795783" y="2022885"/>
            <a:ext cx="2923721" cy="2782067"/>
          </a:xfrm>
          <a:prstGeom prst="rect">
            <a:avLst/>
          </a:prstGeom>
        </p:spPr>
      </p:pic>
    </p:spTree>
    <p:extLst>
      <p:ext uri="{BB962C8B-B14F-4D97-AF65-F5344CB8AC3E}">
        <p14:creationId xmlns:p14="http://schemas.microsoft.com/office/powerpoint/2010/main" val="1321529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750"/>
                                        <p:tgtEl>
                                          <p:spTgt spid="47"/>
                                        </p:tgtEl>
                                      </p:cBhvr>
                                    </p:animEffect>
                                    <p:anim calcmode="lin" valueType="num">
                                      <p:cBhvr>
                                        <p:cTn id="8" dur="750" fill="hold"/>
                                        <p:tgtEl>
                                          <p:spTgt spid="47"/>
                                        </p:tgtEl>
                                        <p:attrNameLst>
                                          <p:attrName>ppt_x</p:attrName>
                                        </p:attrNameLst>
                                      </p:cBhvr>
                                      <p:tavLst>
                                        <p:tav tm="0">
                                          <p:val>
                                            <p:strVal val="#ppt_x"/>
                                          </p:val>
                                        </p:tav>
                                        <p:tav tm="100000">
                                          <p:val>
                                            <p:strVal val="#ppt_x"/>
                                          </p:val>
                                        </p:tav>
                                      </p:tavLst>
                                    </p:anim>
                                    <p:anim calcmode="lin" valueType="num">
                                      <p:cBhvr>
                                        <p:cTn id="9" dur="75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750"/>
                                        <p:tgtEl>
                                          <p:spTgt spid="45"/>
                                        </p:tgtEl>
                                      </p:cBhvr>
                                    </p:animEffect>
                                    <p:anim calcmode="lin" valueType="num">
                                      <p:cBhvr>
                                        <p:cTn id="14" dur="750" fill="hold"/>
                                        <p:tgtEl>
                                          <p:spTgt spid="45"/>
                                        </p:tgtEl>
                                        <p:attrNameLst>
                                          <p:attrName>ppt_x</p:attrName>
                                        </p:attrNameLst>
                                      </p:cBhvr>
                                      <p:tavLst>
                                        <p:tav tm="0">
                                          <p:val>
                                            <p:strVal val="#ppt_x"/>
                                          </p:val>
                                        </p:tav>
                                        <p:tav tm="100000">
                                          <p:val>
                                            <p:strVal val="#ppt_x"/>
                                          </p:val>
                                        </p:tav>
                                      </p:tavLst>
                                    </p:anim>
                                    <p:anim calcmode="lin" valueType="num">
                                      <p:cBhvr>
                                        <p:cTn id="15" dur="750" fill="hold"/>
                                        <p:tgtEl>
                                          <p:spTgt spid="4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750"/>
                                        <p:tgtEl>
                                          <p:spTgt spid="46"/>
                                        </p:tgtEl>
                                      </p:cBhvr>
                                    </p:animEffect>
                                    <p:anim calcmode="lin" valueType="num">
                                      <p:cBhvr>
                                        <p:cTn id="20" dur="750" fill="hold"/>
                                        <p:tgtEl>
                                          <p:spTgt spid="46"/>
                                        </p:tgtEl>
                                        <p:attrNameLst>
                                          <p:attrName>ppt_x</p:attrName>
                                        </p:attrNameLst>
                                      </p:cBhvr>
                                      <p:tavLst>
                                        <p:tav tm="0">
                                          <p:val>
                                            <p:strVal val="#ppt_x"/>
                                          </p:val>
                                        </p:tav>
                                        <p:tav tm="100000">
                                          <p:val>
                                            <p:strVal val="#ppt_x"/>
                                          </p:val>
                                        </p:tav>
                                      </p:tavLst>
                                    </p:anim>
                                    <p:anim calcmode="lin" valueType="num">
                                      <p:cBhvr>
                                        <p:cTn id="21"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
          <p:cNvSpPr txBox="1">
            <a:spLocks/>
          </p:cNvSpPr>
          <p:nvPr/>
        </p:nvSpPr>
        <p:spPr>
          <a:xfrm>
            <a:off x="275481" y="295274"/>
            <a:ext cx="11887878" cy="91757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s-AR" sz="4799" dirty="0" smtClean="0">
                <a:solidFill>
                  <a:schemeClr val="bg1"/>
                </a:solidFill>
              </a:rPr>
              <a:t>Mobile Apps are </a:t>
            </a:r>
            <a:r>
              <a:rPr lang="es-AR" sz="4799" dirty="0" err="1" smtClean="0">
                <a:solidFill>
                  <a:schemeClr val="bg1"/>
                </a:solidFill>
              </a:rPr>
              <a:t>Complex</a:t>
            </a:r>
            <a:endParaRPr lang="es-AR" sz="4799" i="1" dirty="0">
              <a:solidFill>
                <a:schemeClr val="bg1"/>
              </a:solidFill>
            </a:endParaRPr>
          </a:p>
        </p:txBody>
      </p:sp>
      <p:cxnSp>
        <p:nvCxnSpPr>
          <p:cNvPr id="23" name="Straight Arrow Connector 22"/>
          <p:cNvCxnSpPr/>
          <p:nvPr/>
        </p:nvCxnSpPr>
        <p:spPr>
          <a:xfrm>
            <a:off x="2757457" y="3654403"/>
            <a:ext cx="2646970" cy="1"/>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24" name="Straight Arrow Connector 23"/>
          <p:cNvCxnSpPr/>
          <p:nvPr/>
        </p:nvCxnSpPr>
        <p:spPr>
          <a:xfrm>
            <a:off x="7023189" y="3641735"/>
            <a:ext cx="2455797" cy="12667"/>
          </a:xfrm>
          <a:prstGeom prst="straightConnector1">
            <a:avLst/>
          </a:prstGeom>
          <a:noFill/>
          <a:ln w="9525" cap="flat" cmpd="sng" algn="ctr">
            <a:solidFill>
              <a:srgbClr val="E6E6E6">
                <a:lumMod val="50000"/>
              </a:srgbClr>
            </a:solidFill>
            <a:prstDash val="solid"/>
            <a:headEnd type="none"/>
            <a:tailEnd type="triangle"/>
          </a:ln>
          <a:effectLst/>
        </p:spPr>
      </p:cxnSp>
      <p:sp>
        <p:nvSpPr>
          <p:cNvPr id="25" name="TextBox 24"/>
          <p:cNvSpPr txBox="1"/>
          <p:nvPr/>
        </p:nvSpPr>
        <p:spPr>
          <a:xfrm>
            <a:off x="5429904" y="2208191"/>
            <a:ext cx="1550553"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chemeClr val="bg1"/>
                </a:solidFill>
                <a:latin typeface="Segoe UI Semilight"/>
              </a:rPr>
              <a:t>Authentication</a:t>
            </a:r>
          </a:p>
        </p:txBody>
      </p:sp>
      <p:sp>
        <p:nvSpPr>
          <p:cNvPr id="26" name="TextBox 25"/>
          <p:cNvSpPr txBox="1"/>
          <p:nvPr/>
        </p:nvSpPr>
        <p:spPr>
          <a:xfrm>
            <a:off x="5436610" y="3990330"/>
            <a:ext cx="1553104"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chemeClr val="bg1"/>
                </a:solidFill>
                <a:latin typeface="Segoe UI Semilight"/>
              </a:rPr>
              <a:t>Cloud Services</a:t>
            </a:r>
          </a:p>
        </p:txBody>
      </p:sp>
      <p:sp>
        <p:nvSpPr>
          <p:cNvPr id="27" name="TextBox 26"/>
          <p:cNvSpPr txBox="1"/>
          <p:nvPr/>
        </p:nvSpPr>
        <p:spPr>
          <a:xfrm>
            <a:off x="2986391" y="4709634"/>
            <a:ext cx="1318396" cy="503031"/>
          </a:xfrm>
          <a:prstGeom prst="rect">
            <a:avLst/>
          </a:prstGeom>
          <a:noFill/>
        </p:spPr>
        <p:txBody>
          <a:bodyPr wrap="none" lIns="186521" tIns="149217" rIns="186521" bIns="149217" rtlCol="0">
            <a:spAutoFit/>
          </a:bodyPr>
          <a:lstStyle/>
          <a:p>
            <a:pPr defTabSz="951304">
              <a:lnSpc>
                <a:spcPct val="90000"/>
              </a:lnSpc>
              <a:spcAft>
                <a:spcPts val="612"/>
              </a:spcAft>
            </a:pPr>
            <a:r>
              <a:rPr lang="en-US" sz="1428">
                <a:solidFill>
                  <a:schemeClr val="bg1"/>
                </a:solidFill>
                <a:latin typeface="Segoe UI Semilight"/>
              </a:rPr>
              <a:t>Offline data</a:t>
            </a:r>
          </a:p>
        </p:txBody>
      </p:sp>
      <p:sp>
        <p:nvSpPr>
          <p:cNvPr id="28" name="TextBox 27"/>
          <p:cNvSpPr txBox="1"/>
          <p:nvPr/>
        </p:nvSpPr>
        <p:spPr>
          <a:xfrm>
            <a:off x="1158693" y="4204937"/>
            <a:ext cx="1619612" cy="499107"/>
          </a:xfrm>
          <a:prstGeom prst="rect">
            <a:avLst/>
          </a:prstGeom>
          <a:noFill/>
        </p:spPr>
        <p:txBody>
          <a:bodyPr wrap="none" lIns="186521" tIns="149217" rIns="186521" bIns="149217" rtlCol="0">
            <a:spAutoFit/>
          </a:bodyPr>
          <a:lstStyle/>
          <a:p>
            <a:pPr defTabSz="951304">
              <a:lnSpc>
                <a:spcPct val="90000"/>
              </a:lnSpc>
              <a:spcAft>
                <a:spcPts val="612"/>
              </a:spcAft>
            </a:pPr>
            <a:r>
              <a:rPr lang="en-US" sz="1428" dirty="0">
                <a:solidFill>
                  <a:schemeClr val="bg1"/>
                </a:solidFill>
                <a:latin typeface="Segoe UI Semilight"/>
              </a:rPr>
              <a:t>Phone &amp; Tablet</a:t>
            </a:r>
          </a:p>
        </p:txBody>
      </p:sp>
      <p:sp>
        <p:nvSpPr>
          <p:cNvPr id="29" name="TextBox 28"/>
          <p:cNvSpPr txBox="1"/>
          <p:nvPr/>
        </p:nvSpPr>
        <p:spPr>
          <a:xfrm>
            <a:off x="5196083" y="5832645"/>
            <a:ext cx="1992171" cy="70471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428">
                <a:solidFill>
                  <a:schemeClr val="bg1"/>
                </a:solidFill>
                <a:latin typeface="Segoe UI Semilight"/>
              </a:rPr>
              <a:t>Application monitoring</a:t>
            </a:r>
          </a:p>
        </p:txBody>
      </p:sp>
      <p:sp>
        <p:nvSpPr>
          <p:cNvPr id="30" name="TextBox 29"/>
          <p:cNvSpPr txBox="1"/>
          <p:nvPr/>
        </p:nvSpPr>
        <p:spPr>
          <a:xfrm>
            <a:off x="9681365" y="4462257"/>
            <a:ext cx="1458551" cy="704713"/>
          </a:xfrm>
          <a:prstGeom prst="rect">
            <a:avLst/>
          </a:prstGeom>
          <a:noFill/>
        </p:spPr>
        <p:txBody>
          <a:bodyPr wrap="square" lIns="186521" tIns="149217" rIns="186521" bIns="149217" rtlCol="0">
            <a:spAutoFit/>
          </a:bodyPr>
          <a:lstStyle/>
          <a:p>
            <a:pPr algn="ctr" defTabSz="951304">
              <a:lnSpc>
                <a:spcPct val="90000"/>
              </a:lnSpc>
              <a:spcAft>
                <a:spcPts val="612"/>
              </a:spcAft>
            </a:pPr>
            <a:r>
              <a:rPr lang="en-US" sz="1428">
                <a:solidFill>
                  <a:schemeClr val="bg1"/>
                </a:solidFill>
                <a:latin typeface="Segoe UI Semilight"/>
              </a:rPr>
              <a:t>Backend applications</a:t>
            </a:r>
          </a:p>
        </p:txBody>
      </p:sp>
      <p:pic>
        <p:nvPicPr>
          <p:cNvPr id="31" name="Picture 30"/>
          <p:cNvPicPr>
            <a:picLocks noChangeAspect="1"/>
          </p:cNvPicPr>
          <p:nvPr/>
        </p:nvPicPr>
        <p:blipFill>
          <a:blip r:embed="rId3">
            <a:biLevel thresh="25000"/>
          </a:blip>
          <a:stretch>
            <a:fillRect/>
          </a:stretch>
        </p:blipFill>
        <p:spPr>
          <a:xfrm>
            <a:off x="5663351" y="5252516"/>
            <a:ext cx="1057637" cy="616955"/>
          </a:xfrm>
          <a:prstGeom prst="rect">
            <a:avLst/>
          </a:prstGeom>
        </p:spPr>
      </p:pic>
      <p:pic>
        <p:nvPicPr>
          <p:cNvPr id="32" name="Picture 31"/>
          <p:cNvPicPr>
            <a:picLocks noChangeAspect="1"/>
          </p:cNvPicPr>
          <p:nvPr/>
        </p:nvPicPr>
        <p:blipFill>
          <a:blip r:embed="rId4">
            <a:biLevel thresh="25000"/>
          </a:blip>
          <a:stretch>
            <a:fillRect/>
          </a:stretch>
        </p:blipFill>
        <p:spPr>
          <a:xfrm>
            <a:off x="1450385" y="3098165"/>
            <a:ext cx="1036226" cy="1088037"/>
          </a:xfrm>
          <a:prstGeom prst="rect">
            <a:avLst/>
          </a:prstGeom>
        </p:spPr>
      </p:pic>
      <p:pic>
        <p:nvPicPr>
          <p:cNvPr id="33" name="Picture 32"/>
          <p:cNvPicPr>
            <a:picLocks noChangeAspect="1"/>
          </p:cNvPicPr>
          <p:nvPr/>
        </p:nvPicPr>
        <p:blipFill>
          <a:blip r:embed="rId5">
            <a:biLevel thresh="25000"/>
          </a:blip>
          <a:stretch>
            <a:fillRect/>
          </a:stretch>
        </p:blipFill>
        <p:spPr>
          <a:xfrm>
            <a:off x="5638399" y="3207811"/>
            <a:ext cx="1113943" cy="751264"/>
          </a:xfrm>
          <a:prstGeom prst="rect">
            <a:avLst/>
          </a:prstGeom>
        </p:spPr>
      </p:pic>
      <p:pic>
        <p:nvPicPr>
          <p:cNvPr id="34" name="Picture 33"/>
          <p:cNvPicPr>
            <a:picLocks noChangeAspect="1"/>
          </p:cNvPicPr>
          <p:nvPr/>
        </p:nvPicPr>
        <p:blipFill>
          <a:blip r:embed="rId6">
            <a:biLevel thresh="25000"/>
          </a:blip>
          <a:stretch>
            <a:fillRect/>
          </a:stretch>
        </p:blipFill>
        <p:spPr>
          <a:xfrm>
            <a:off x="5805971" y="1338101"/>
            <a:ext cx="778799" cy="908599"/>
          </a:xfrm>
          <a:prstGeom prst="rect">
            <a:avLst/>
          </a:prstGeom>
        </p:spPr>
      </p:pic>
      <p:cxnSp>
        <p:nvCxnSpPr>
          <p:cNvPr id="35" name="Elbow Connector 12"/>
          <p:cNvCxnSpPr>
            <a:cxnSpLocks/>
            <a:endCxn id="28" idx="2"/>
          </p:cNvCxnSpPr>
          <p:nvPr/>
        </p:nvCxnSpPr>
        <p:spPr>
          <a:xfrm rot="10800000">
            <a:off x="1968501" y="4704046"/>
            <a:ext cx="3318708" cy="878439"/>
          </a:xfrm>
          <a:prstGeom prst="bentConnector2">
            <a:avLst/>
          </a:prstGeom>
          <a:noFill/>
          <a:ln w="9525" cap="flat" cmpd="sng" algn="ctr">
            <a:solidFill>
              <a:srgbClr val="8A8A8A"/>
            </a:solidFill>
            <a:prstDash val="solid"/>
            <a:headEnd type="none"/>
            <a:tailEnd type="triangle"/>
          </a:ln>
          <a:effectLst/>
        </p:spPr>
      </p:cxnSp>
      <p:pic>
        <p:nvPicPr>
          <p:cNvPr id="36" name="Picture 35"/>
          <p:cNvPicPr>
            <a:picLocks noChangeAspect="1"/>
          </p:cNvPicPr>
          <p:nvPr/>
        </p:nvPicPr>
        <p:blipFill>
          <a:blip r:embed="rId7">
            <a:biLevel thresh="25000"/>
            <a:extLst>
              <a:ext uri="{28A0092B-C50C-407E-A947-70E740481C1C}">
                <a14:useLocalDpi xmlns:a14="http://schemas.microsoft.com/office/drawing/2010/main"/>
              </a:ext>
            </a:extLst>
          </a:blip>
          <a:stretch>
            <a:fillRect/>
          </a:stretch>
        </p:blipFill>
        <p:spPr>
          <a:xfrm>
            <a:off x="9599652" y="2847390"/>
            <a:ext cx="1573047" cy="1678927"/>
          </a:xfrm>
          <a:prstGeom prst="rect">
            <a:avLst/>
          </a:prstGeom>
        </p:spPr>
      </p:pic>
      <p:pic>
        <p:nvPicPr>
          <p:cNvPr id="37" name="Picture 36"/>
          <p:cNvPicPr>
            <a:picLocks noChangeAspect="1"/>
          </p:cNvPicPr>
          <p:nvPr/>
        </p:nvPicPr>
        <p:blipFill>
          <a:blip r:embed="rId8">
            <a:biLevel thresh="25000"/>
          </a:blip>
          <a:stretch>
            <a:fillRect/>
          </a:stretch>
        </p:blipFill>
        <p:spPr>
          <a:xfrm>
            <a:off x="3307594" y="4039338"/>
            <a:ext cx="725358" cy="777169"/>
          </a:xfrm>
          <a:prstGeom prst="rect">
            <a:avLst/>
          </a:prstGeom>
        </p:spPr>
      </p:pic>
      <p:cxnSp>
        <p:nvCxnSpPr>
          <p:cNvPr id="39" name="Straight Arrow Connector 38"/>
          <p:cNvCxnSpPr/>
          <p:nvPr/>
        </p:nvCxnSpPr>
        <p:spPr>
          <a:xfrm flipH="1">
            <a:off x="6195371" y="4419053"/>
            <a:ext cx="2260" cy="747583"/>
          </a:xfrm>
          <a:prstGeom prst="straightConnector1">
            <a:avLst/>
          </a:prstGeom>
          <a:noFill/>
          <a:ln w="9525" cap="flat" cmpd="sng" algn="ctr">
            <a:solidFill>
              <a:srgbClr val="E6E6E6">
                <a:lumMod val="50000"/>
              </a:srgbClr>
            </a:solidFill>
            <a:prstDash val="solid"/>
            <a:headEnd type="none"/>
            <a:tailEnd type="triangle"/>
          </a:ln>
          <a:effectLst/>
        </p:spPr>
      </p:cxnSp>
      <p:cxnSp>
        <p:nvCxnSpPr>
          <p:cNvPr id="40" name="Straight Arrow Connector 39"/>
          <p:cNvCxnSpPr/>
          <p:nvPr/>
        </p:nvCxnSpPr>
        <p:spPr>
          <a:xfrm flipH="1" flipV="1">
            <a:off x="6195371" y="2615311"/>
            <a:ext cx="0" cy="385821"/>
          </a:xfrm>
          <a:prstGeom prst="straightConnector1">
            <a:avLst/>
          </a:prstGeom>
          <a:noFill/>
          <a:ln w="9525" cap="flat" cmpd="sng" algn="ctr">
            <a:solidFill>
              <a:srgbClr val="E6E6E6">
                <a:lumMod val="50000"/>
              </a:srgbClr>
            </a:solidFill>
            <a:prstDash val="solid"/>
            <a:headEnd type="none"/>
            <a:tailEnd type="triangle"/>
          </a:ln>
          <a:effectLst/>
        </p:spPr>
      </p:cxnSp>
    </p:spTree>
    <p:extLst>
      <p:ext uri="{BB962C8B-B14F-4D97-AF65-F5344CB8AC3E}">
        <p14:creationId xmlns:p14="http://schemas.microsoft.com/office/powerpoint/2010/main" val="3977906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fade">
                                      <p:cBhvr>
                                        <p:cTn id="43" dur="500"/>
                                        <p:tgtEl>
                                          <p:spTgt spid="3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fade">
                                      <p:cBhvr>
                                        <p:cTn id="6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7200" b="1" dirty="0"/>
              <a:t>Demo</a:t>
            </a:r>
            <a:r>
              <a:rPr lang="en-US" dirty="0"/>
              <a:t> </a:t>
            </a:r>
            <a:br>
              <a:rPr lang="en-US" dirty="0"/>
            </a:br>
            <a:r>
              <a:rPr lang="en-US" dirty="0" err="1" smtClean="0"/>
              <a:t>Xamarin.Forms</a:t>
            </a:r>
            <a:endParaRPr lang="en-US" dirty="0"/>
          </a:p>
        </p:txBody>
      </p:sp>
    </p:spTree>
    <p:extLst>
      <p:ext uri="{BB962C8B-B14F-4D97-AF65-F5344CB8AC3E}">
        <p14:creationId xmlns:p14="http://schemas.microsoft.com/office/powerpoint/2010/main" val="103902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grayscl/>
          </a:blip>
          <a:stretch>
            <a:fillRect/>
          </a:stretch>
        </p:blipFill>
        <p:spPr>
          <a:xfrm>
            <a:off x="3931789" y="1743270"/>
            <a:ext cx="5202921" cy="3350158"/>
          </a:xfrm>
          <a:prstGeom prst="rect">
            <a:avLst/>
          </a:prstGeom>
        </p:spPr>
      </p:pic>
      <p:sp>
        <p:nvSpPr>
          <p:cNvPr id="2" name="Title 1"/>
          <p:cNvSpPr>
            <a:spLocks noGrp="1"/>
          </p:cNvSpPr>
          <p:nvPr>
            <p:ph type="title"/>
          </p:nvPr>
        </p:nvSpPr>
        <p:spPr>
          <a:xfrm>
            <a:off x="135599" y="363465"/>
            <a:ext cx="8595266" cy="1005829"/>
          </a:xfrm>
        </p:spPr>
        <p:txBody>
          <a:bodyPr/>
          <a:lstStyle/>
          <a:p>
            <a:r>
              <a:rPr lang="en-US" dirty="0" smtClean="0"/>
              <a:t>Demo Architecture</a:t>
            </a:r>
            <a:endParaRPr lang="en-US" sz="4400" dirty="0"/>
          </a:p>
        </p:txBody>
      </p:sp>
      <p:pic>
        <p:nvPicPr>
          <p:cNvPr id="205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848" y="2857189"/>
            <a:ext cx="73914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1516278" y="3001997"/>
            <a:ext cx="2222224" cy="1850728"/>
          </a:xfrm>
          <a:prstGeom prst="roundRect">
            <a:avLst>
              <a:gd name="adj" fmla="val 11404"/>
            </a:avLst>
          </a:prstGeom>
          <a:solidFill>
            <a:srgbClr val="F4433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1554848" y="3950831"/>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t>Mobile</a:t>
            </a:r>
          </a:p>
          <a:p>
            <a:r>
              <a:rPr lang="es-AR" sz="1600" b="1" dirty="0" smtClean="0"/>
              <a:t>Apps</a:t>
            </a:r>
            <a:endParaRPr lang="es-AR" sz="1200" b="1" dirty="0"/>
          </a:p>
        </p:txBody>
      </p:sp>
      <p:pic>
        <p:nvPicPr>
          <p:cNvPr id="2052" name="Picture 4" descr="Imagen relacionad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124081" y="3165475"/>
            <a:ext cx="667761" cy="667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2529728" y="3037229"/>
            <a:ext cx="640073" cy="822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798216" y="3061835"/>
            <a:ext cx="640074" cy="822951"/>
          </a:xfrm>
          <a:prstGeom prst="rect">
            <a:avLst/>
          </a:prstGeom>
          <a:noFill/>
          <a:extLst>
            <a:ext uri="{909E8E84-426E-40DD-AFC4-6F175D3DCCD1}">
              <a14:hiddenFill xmlns:a14="http://schemas.microsoft.com/office/drawing/2010/main">
                <a:solidFill>
                  <a:srgbClr val="FFFFFF"/>
                </a:solidFill>
              </a14:hiddenFill>
            </a:ext>
          </a:extLst>
        </p:spPr>
      </p:pic>
      <p:sp>
        <p:nvSpPr>
          <p:cNvPr id="26" name="Title 1"/>
          <p:cNvSpPr txBox="1">
            <a:spLocks/>
          </p:cNvSpPr>
          <p:nvPr/>
        </p:nvSpPr>
        <p:spPr>
          <a:xfrm>
            <a:off x="6091575" y="2101195"/>
            <a:ext cx="1965936" cy="100582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4400" dirty="0" err="1" smtClean="0">
                <a:solidFill>
                  <a:schemeClr val="tx1">
                    <a:lumMod val="50000"/>
                  </a:schemeClr>
                </a:solidFill>
              </a:rPr>
              <a:t>Azure</a:t>
            </a:r>
            <a:endParaRPr lang="es-AR" sz="3600" dirty="0">
              <a:solidFill>
                <a:schemeClr val="tx1">
                  <a:lumMod val="50000"/>
                </a:schemeClr>
              </a:solidFill>
            </a:endParaRPr>
          </a:p>
        </p:txBody>
      </p:sp>
    </p:spTree>
    <p:extLst>
      <p:ext uri="{BB962C8B-B14F-4D97-AF65-F5344CB8AC3E}">
        <p14:creationId xmlns:p14="http://schemas.microsoft.com/office/powerpoint/2010/main" val="9445981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05458"/>
            <a:ext cx="8595266" cy="1005829"/>
          </a:xfrm>
        </p:spPr>
        <p:txBody>
          <a:bodyPr/>
          <a:lstStyle/>
          <a:p>
            <a:r>
              <a:rPr lang="en-US" dirty="0" smtClean="0"/>
              <a:t>Resources</a:t>
            </a:r>
            <a:br>
              <a:rPr lang="en-US" dirty="0" smtClean="0"/>
            </a:br>
            <a:endParaRPr lang="en-US" sz="4400" dirty="0"/>
          </a:p>
        </p:txBody>
      </p:sp>
      <p:sp>
        <p:nvSpPr>
          <p:cNvPr id="3" name="Text Placeholder 3"/>
          <p:cNvSpPr txBox="1">
            <a:spLocks/>
          </p:cNvSpPr>
          <p:nvPr/>
        </p:nvSpPr>
        <p:spPr>
          <a:xfrm>
            <a:off x="274702" y="1851360"/>
            <a:ext cx="11887200" cy="332398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4" name="Title 1"/>
          <p:cNvSpPr txBox="1">
            <a:spLocks/>
          </p:cNvSpPr>
          <p:nvPr/>
        </p:nvSpPr>
        <p:spPr>
          <a:xfrm>
            <a:off x="457580" y="1211287"/>
            <a:ext cx="8370822" cy="521202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3200" dirty="0">
                <a:hlinkClick r:id="rId3"/>
              </a:rPr>
              <a:t>https://www.visualstudio.com/es/dev-essentials/</a:t>
            </a:r>
            <a:endParaRPr lang="es-AR" sz="3200" dirty="0"/>
          </a:p>
          <a:p>
            <a:r>
              <a:rPr lang="es-AR" sz="3200" dirty="0" smtClean="0">
                <a:hlinkClick r:id="rId4"/>
              </a:rPr>
              <a:t>https</a:t>
            </a:r>
            <a:r>
              <a:rPr lang="es-AR" sz="3200" dirty="0">
                <a:hlinkClick r:id="rId4"/>
              </a:rPr>
              <a:t>://</a:t>
            </a:r>
            <a:r>
              <a:rPr lang="es-AR" sz="3200" dirty="0" smtClean="0">
                <a:hlinkClick r:id="rId4"/>
              </a:rPr>
              <a:t>www.microsoft.com/net/core</a:t>
            </a:r>
            <a:endParaRPr lang="es-AR" sz="3200" dirty="0" smtClean="0"/>
          </a:p>
          <a:p>
            <a:r>
              <a:rPr lang="es-AR" sz="3200" dirty="0">
                <a:hlinkClick r:id="rId5"/>
              </a:rPr>
              <a:t>https://www.visualstudio.com/es</a:t>
            </a:r>
            <a:r>
              <a:rPr lang="es-AR" sz="3200" dirty="0" smtClean="0">
                <a:hlinkClick r:id="rId5"/>
              </a:rPr>
              <a:t>/</a:t>
            </a:r>
            <a:endParaRPr lang="es-AR" sz="3200" dirty="0" smtClean="0"/>
          </a:p>
          <a:p>
            <a:r>
              <a:rPr lang="es-AR" sz="3200" dirty="0" smtClean="0">
                <a:hlinkClick r:id="rId6"/>
              </a:rPr>
              <a:t>https://github.com</a:t>
            </a:r>
            <a:endParaRPr lang="es-AR" sz="3200" dirty="0" smtClean="0"/>
          </a:p>
          <a:p>
            <a:r>
              <a:rPr lang="es-AR" sz="3200" dirty="0">
                <a:hlinkClick r:id="rId7"/>
              </a:rPr>
              <a:t>https://www.nuget.org</a:t>
            </a:r>
            <a:r>
              <a:rPr lang="es-AR" sz="3200" dirty="0" smtClean="0">
                <a:hlinkClick r:id="rId7"/>
              </a:rPr>
              <a:t>/</a:t>
            </a:r>
            <a:endParaRPr lang="es-AR" sz="3200" dirty="0" smtClean="0"/>
          </a:p>
          <a:p>
            <a:r>
              <a:rPr lang="es-AR" sz="3200" smtClean="0">
                <a:hlinkClick r:id="rId8"/>
              </a:rPr>
              <a:t>https://xamarin.com</a:t>
            </a:r>
            <a:endParaRPr lang="es-AR" sz="3200" dirty="0" smtClean="0"/>
          </a:p>
          <a:p>
            <a:endParaRPr lang="es-AR" sz="3200" dirty="0" smtClean="0"/>
          </a:p>
          <a:p>
            <a:endParaRPr lang="es-AR" sz="3200" dirty="0" smtClean="0"/>
          </a:p>
          <a:p>
            <a:endParaRPr lang="es-AR" sz="2400" dirty="0"/>
          </a:p>
        </p:txBody>
      </p:sp>
    </p:spTree>
    <p:extLst>
      <p:ext uri="{BB962C8B-B14F-4D97-AF65-F5344CB8AC3E}">
        <p14:creationId xmlns:p14="http://schemas.microsoft.com/office/powerpoint/2010/main" val="15729690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702" y="845528"/>
            <a:ext cx="8046632" cy="1828786"/>
          </a:xfrm>
        </p:spPr>
        <p:txBody>
          <a:bodyPr/>
          <a:lstStyle/>
          <a:p>
            <a:r>
              <a:rPr lang="en-US" sz="6000" b="1" dirty="0"/>
              <a:t>Questions and Answers</a:t>
            </a:r>
          </a:p>
        </p:txBody>
      </p:sp>
      <p:sp>
        <p:nvSpPr>
          <p:cNvPr id="4" name="Text Placeholder 3"/>
          <p:cNvSpPr txBox="1">
            <a:spLocks/>
          </p:cNvSpPr>
          <p:nvPr/>
        </p:nvSpPr>
        <p:spPr>
          <a:xfrm>
            <a:off x="3566506" y="1211290"/>
            <a:ext cx="4983426" cy="292604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a:p>
            <a:pPr marL="0" indent="0">
              <a:buNone/>
            </a:pPr>
            <a:r>
              <a:rPr lang="en-US" sz="16600" b="1" dirty="0" smtClean="0"/>
              <a:t>¿¿??</a:t>
            </a:r>
            <a:endParaRPr lang="en-US" sz="16600" b="1" dirty="0"/>
          </a:p>
        </p:txBody>
      </p:sp>
      <p:sp>
        <p:nvSpPr>
          <p:cNvPr id="5" name="Title 2"/>
          <p:cNvSpPr txBox="1">
            <a:spLocks/>
          </p:cNvSpPr>
          <p:nvPr/>
        </p:nvSpPr>
        <p:spPr>
          <a:xfrm>
            <a:off x="9052846" y="5143164"/>
            <a:ext cx="1371585" cy="91439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4000" b="1" dirty="0" smtClean="0">
                <a:solidFill>
                  <a:schemeClr val="accent4"/>
                </a:solidFill>
              </a:rPr>
              <a:t>C#</a:t>
            </a:r>
            <a:endParaRPr lang="es-AR" sz="4000" b="1" dirty="0">
              <a:solidFill>
                <a:schemeClr val="accent4"/>
              </a:solidFill>
            </a:endParaRPr>
          </a:p>
        </p:txBody>
      </p:sp>
    </p:spTree>
    <p:extLst>
      <p:ext uri="{BB962C8B-B14F-4D97-AF65-F5344CB8AC3E}">
        <p14:creationId xmlns:p14="http://schemas.microsoft.com/office/powerpoint/2010/main" val="266954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grayscl/>
          </a:blip>
          <a:stretch>
            <a:fillRect/>
          </a:stretch>
        </p:blipFill>
        <p:spPr>
          <a:xfrm>
            <a:off x="3672572" y="1232706"/>
            <a:ext cx="6437410" cy="3350158"/>
          </a:xfrm>
          <a:prstGeom prst="rect">
            <a:avLst/>
          </a:prstGeom>
        </p:spPr>
      </p:pic>
      <p:sp>
        <p:nvSpPr>
          <p:cNvPr id="2" name="Title 1"/>
          <p:cNvSpPr>
            <a:spLocks noGrp="1"/>
          </p:cNvSpPr>
          <p:nvPr>
            <p:ph type="title"/>
          </p:nvPr>
        </p:nvSpPr>
        <p:spPr>
          <a:xfrm>
            <a:off x="6401115" y="260239"/>
            <a:ext cx="5669218" cy="1005829"/>
          </a:xfrm>
        </p:spPr>
        <p:txBody>
          <a:bodyPr/>
          <a:lstStyle/>
          <a:p>
            <a:r>
              <a:rPr lang="en-US" dirty="0" smtClean="0">
                <a:solidFill>
                  <a:schemeClr val="bg1"/>
                </a:solidFill>
              </a:rPr>
              <a:t>Sample Ecosystem</a:t>
            </a:r>
            <a:endParaRPr lang="en-US" sz="4400" dirty="0">
              <a:solidFill>
                <a:schemeClr val="bg1"/>
              </a:solidFill>
            </a:endParaRPr>
          </a:p>
        </p:txBody>
      </p:sp>
      <p:pic>
        <p:nvPicPr>
          <p:cNvPr id="2050" name="Picture 2" descr="Imagen relacionad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119" y="2346625"/>
            <a:ext cx="7391400" cy="209550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bwMode="auto">
          <a:xfrm>
            <a:off x="1326253" y="601688"/>
            <a:ext cx="2377414" cy="1801794"/>
          </a:xfrm>
          <a:prstGeom prst="roundRect">
            <a:avLst>
              <a:gd name="adj" fmla="val 11404"/>
            </a:avLst>
          </a:prstGeom>
          <a:solidFill>
            <a:schemeClr val="accent2">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txBox="1">
            <a:spLocks/>
          </p:cNvSpPr>
          <p:nvPr/>
        </p:nvSpPr>
        <p:spPr>
          <a:xfrm>
            <a:off x="1311483" y="1652448"/>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Mobile</a:t>
            </a: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pic>
        <p:nvPicPr>
          <p:cNvPr id="2052" name="Picture 4" descr="Imagen relacionada"/>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2880716" y="867092"/>
            <a:ext cx="667761" cy="66776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2286363" y="738846"/>
            <a:ext cx="640073" cy="822952"/>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bwMode="auto">
          <a:xfrm>
            <a:off x="1417691" y="4388449"/>
            <a:ext cx="2377414" cy="1801794"/>
          </a:xfrm>
          <a:prstGeom prst="roundRect">
            <a:avLst>
              <a:gd name="adj" fmla="val 11404"/>
            </a:avLst>
          </a:prstGeom>
          <a:solidFill>
            <a:schemeClr val="bg1">
              <a:lumMod val="65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txBox="1">
            <a:spLocks/>
          </p:cNvSpPr>
          <p:nvPr/>
        </p:nvSpPr>
        <p:spPr>
          <a:xfrm>
            <a:off x="1418161" y="5380426"/>
            <a:ext cx="2376942"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err="1" smtClean="0">
                <a:solidFill>
                  <a:schemeClr val="bg1"/>
                </a:solidFill>
              </a:rPr>
              <a:t>Entertainment</a:t>
            </a:r>
            <a:endParaRPr lang="es-AR" sz="2400" b="1" dirty="0" smtClean="0">
              <a:solidFill>
                <a:schemeClr val="bg1"/>
              </a:solidFill>
            </a:endParaRP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sp>
        <p:nvSpPr>
          <p:cNvPr id="16" name="Rounded Rectangle 15"/>
          <p:cNvSpPr/>
          <p:nvPr/>
        </p:nvSpPr>
        <p:spPr bwMode="auto">
          <a:xfrm>
            <a:off x="184599" y="2456431"/>
            <a:ext cx="2377414" cy="1887854"/>
          </a:xfrm>
          <a:prstGeom prst="roundRect">
            <a:avLst>
              <a:gd name="adj" fmla="val 11404"/>
            </a:avLst>
          </a:prstGeom>
          <a:solidFill>
            <a:schemeClr val="accent6">
              <a:lumMod val="60000"/>
              <a:lumOff val="4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s-AR" sz="8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txBox="1">
            <a:spLocks/>
          </p:cNvSpPr>
          <p:nvPr/>
        </p:nvSpPr>
        <p:spPr>
          <a:xfrm>
            <a:off x="169829" y="3554363"/>
            <a:ext cx="2599126" cy="835849"/>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Server &amp; Desktops</a:t>
            </a:r>
          </a:p>
          <a:p>
            <a:r>
              <a:rPr lang="es-AR" sz="1600" b="1" dirty="0" smtClean="0">
                <a:solidFill>
                  <a:schemeClr val="bg1"/>
                </a:solidFill>
              </a:rPr>
              <a:t>Services, Apps &amp; </a:t>
            </a:r>
            <a:r>
              <a:rPr lang="es-AR" sz="1600" b="1" dirty="0" err="1" smtClean="0">
                <a:solidFill>
                  <a:schemeClr val="bg1"/>
                </a:solidFill>
              </a:rPr>
              <a:t>Games</a:t>
            </a:r>
            <a:endParaRPr lang="es-AR" sz="1200" b="1" dirty="0">
              <a:solidFill>
                <a:schemeClr val="bg1"/>
              </a:solidFill>
            </a:endParaRPr>
          </a:p>
        </p:txBody>
      </p:sp>
      <p:pic>
        <p:nvPicPr>
          <p:cNvPr id="2058"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653868" y="2637968"/>
            <a:ext cx="640074" cy="82295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Resultado de imagen para apple icon"/>
          <p:cNvPicPr>
            <a:picLocks noChangeAspect="1" noChangeArrowheads="1"/>
          </p:cNvPicPr>
          <p:nvPr/>
        </p:nvPicPr>
        <p:blipFill rotWithShape="1">
          <a:blip r:embed="rId6">
            <a:lum bright="70000" contrast="-70000"/>
            <a:extLst>
              <a:ext uri="{28A0092B-C50C-407E-A947-70E740481C1C}">
                <a14:useLocalDpi xmlns:a14="http://schemas.microsoft.com/office/drawing/2010/main" val="0"/>
              </a:ext>
            </a:extLst>
          </a:blip>
          <a:srcRect l="34459" t="27002" r="29277" b="26373"/>
          <a:stretch/>
        </p:blipFill>
        <p:spPr bwMode="auto">
          <a:xfrm>
            <a:off x="1052172" y="2636243"/>
            <a:ext cx="640073" cy="8229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Resultado de imagen para windows icon"/>
          <p:cNvPicPr>
            <a:picLocks noChangeAspect="1" noChangeArrowheads="1"/>
          </p:cNvPicPr>
          <p:nvPr/>
        </p:nvPicPr>
        <p:blipFill rotWithShape="1">
          <a:blip r:embed="rId7">
            <a:lum bright="70000" contrast="-70000"/>
            <a:extLst>
              <a:ext uri="{28A0092B-C50C-407E-A947-70E740481C1C}">
                <a14:useLocalDpi xmlns:a14="http://schemas.microsoft.com/office/drawing/2010/main" val="0"/>
              </a:ext>
            </a:extLst>
          </a:blip>
          <a:srcRect l="33800" t="21746" r="33800" b="22653"/>
          <a:stretch/>
        </p:blipFill>
        <p:spPr bwMode="auto">
          <a:xfrm>
            <a:off x="1554851" y="763452"/>
            <a:ext cx="640074" cy="822951"/>
          </a:xfrm>
          <a:prstGeom prst="rect">
            <a:avLst/>
          </a:prstGeom>
          <a:noFill/>
          <a:extLst>
            <a:ext uri="{909E8E84-426E-40DD-AFC4-6F175D3DCCD1}">
              <a14:hiddenFill xmlns:a14="http://schemas.microsoft.com/office/drawing/2010/main">
                <a:solidFill>
                  <a:srgbClr val="FFFFFF"/>
                </a:solidFill>
              </a14:hiddenFill>
            </a:ext>
          </a:extLst>
        </p:spPr>
      </p:pic>
      <p:sp>
        <p:nvSpPr>
          <p:cNvPr id="25" name="Title 1"/>
          <p:cNvSpPr txBox="1">
            <a:spLocks/>
          </p:cNvSpPr>
          <p:nvPr/>
        </p:nvSpPr>
        <p:spPr>
          <a:xfrm>
            <a:off x="2754440" y="3535554"/>
            <a:ext cx="2153349" cy="772370"/>
          </a:xfrm>
          <a:prstGeom prst="rect">
            <a:avLst/>
          </a:prstGeom>
          <a:solidFill>
            <a:srgbClr val="F44336"/>
          </a:solid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s-AR" sz="2400" b="1" dirty="0" smtClean="0">
                <a:solidFill>
                  <a:schemeClr val="bg1"/>
                </a:solidFill>
              </a:rPr>
              <a:t>Browser</a:t>
            </a:r>
          </a:p>
          <a:p>
            <a:r>
              <a:rPr lang="es-AR" sz="1600" b="1" dirty="0" smtClean="0">
                <a:solidFill>
                  <a:schemeClr val="bg1"/>
                </a:solidFill>
              </a:rPr>
              <a:t>Webs, Apps &amp; </a:t>
            </a:r>
            <a:r>
              <a:rPr lang="es-AR" sz="1600" b="1" dirty="0" err="1" smtClean="0">
                <a:solidFill>
                  <a:schemeClr val="bg1"/>
                </a:solidFill>
              </a:rPr>
              <a:t>Games</a:t>
            </a:r>
            <a:endParaRPr lang="es-AR" sz="1200" b="1" dirty="0">
              <a:solidFill>
                <a:schemeClr val="bg1"/>
              </a:solidFill>
            </a:endParaRPr>
          </a:p>
        </p:txBody>
      </p:sp>
      <p:pic>
        <p:nvPicPr>
          <p:cNvPr id="2064" name="Picture 16" descr="Resultado de imagen para playstation icon 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2984603" y="4623653"/>
            <a:ext cx="606543" cy="606543"/>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sultado de imagen para xbox icon png"/>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2391946" y="4698976"/>
            <a:ext cx="478607" cy="478607"/>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Resultado de imagen para tv icon"/>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1618546" y="4593492"/>
            <a:ext cx="619921" cy="619921"/>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Resultado de imagen para chrome icon png"/>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2769670" y="2717916"/>
            <a:ext cx="608180" cy="608180"/>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p:cNvSpPr txBox="1">
            <a:spLocks/>
          </p:cNvSpPr>
          <p:nvPr/>
        </p:nvSpPr>
        <p:spPr>
          <a:xfrm>
            <a:off x="3658090" y="2861206"/>
            <a:ext cx="996142" cy="668547"/>
          </a:xfrm>
          <a:prstGeom prst="rect">
            <a:avLst/>
          </a:prstGeom>
          <a:solidFill>
            <a:srgbClr val="F44336"/>
          </a:solid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endParaRPr lang="es-AR" sz="1200" b="1" dirty="0">
              <a:solidFill>
                <a:schemeClr val="bg1"/>
              </a:solidFill>
            </a:endParaRPr>
          </a:p>
        </p:txBody>
      </p:sp>
      <p:pic>
        <p:nvPicPr>
          <p:cNvPr id="2078" name="Picture 30" descr="Imagen relacionada"/>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3401633" y="2647295"/>
            <a:ext cx="754259" cy="754259"/>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Resultado de imagen para edge icon png"/>
          <p:cNvPicPr>
            <a:picLocks noChangeAspect="1" noChangeArrowheads="1"/>
          </p:cNvPicPr>
          <p:nvPr/>
        </p:nvPicPr>
        <p:blipFill>
          <a:blip r:embed="rId13">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062280" y="2725814"/>
            <a:ext cx="643810" cy="64381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files.softicons.com/download/system-icons/windows-8-metro-icons-by-dakirby309/png/512x512/Folders%20&amp;%20OS/Linux.png"/>
          <p:cNvPicPr>
            <a:picLocks noChangeAspect="1" noChangeArrowheads="1"/>
          </p:cNvPicPr>
          <p:nvPr/>
        </p:nvPicPr>
        <p:blipFill>
          <a:blip r:embed="rId14" cstate="print">
            <a:duotone>
              <a:prstClr val="black"/>
              <a:srgbClr val="D9C3A5">
                <a:tint val="50000"/>
                <a:satMod val="180000"/>
              </a:srgbClr>
            </a:duotone>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1396" y="2664117"/>
            <a:ext cx="794693" cy="780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8896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esultado de imagen para heart pixel art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775" y="842972"/>
            <a:ext cx="3238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891036" y="1497032"/>
            <a:ext cx="3566121" cy="1734799"/>
          </a:xfrm>
        </p:spPr>
        <p:txBody>
          <a:bodyPr/>
          <a:lstStyle/>
          <a:p>
            <a:r>
              <a:rPr lang="en-US" sz="9600" dirty="0" smtClean="0">
                <a:solidFill>
                  <a:schemeClr val="bg1"/>
                </a:solidFill>
                <a:latin typeface="DejaVu Sans Mono" panose="020B0609030804020204" pitchFamily="49" charset="0"/>
                <a:ea typeface="DejaVu Sans Mono" panose="020B0609030804020204" pitchFamily="49" charset="0"/>
                <a:cs typeface="DejaVu Sans Mono" panose="020B0609030804020204" pitchFamily="49" charset="0"/>
              </a:rPr>
              <a:t>C#</a:t>
            </a:r>
            <a:endParaRPr lang="en-US" sz="8000" dirty="0">
              <a:solidFill>
                <a:schemeClr val="bg1"/>
              </a:solidFill>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Title 1"/>
          <p:cNvSpPr txBox="1">
            <a:spLocks/>
          </p:cNvSpPr>
          <p:nvPr/>
        </p:nvSpPr>
        <p:spPr>
          <a:xfrm>
            <a:off x="1553287" y="2158805"/>
            <a:ext cx="6857925"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3200" dirty="0" smtClean="0">
                <a:solidFill>
                  <a:schemeClr val="bg1"/>
                </a:solidFill>
              </a:rPr>
              <a:t>Run </a:t>
            </a:r>
            <a:r>
              <a:rPr lang="en-US" sz="3200" dirty="0">
                <a:solidFill>
                  <a:schemeClr val="bg1"/>
                </a:solidFill>
              </a:rPr>
              <a:t>on </a:t>
            </a:r>
            <a:r>
              <a:rPr lang="en-US" sz="3600" b="1" dirty="0">
                <a:solidFill>
                  <a:schemeClr val="bg1"/>
                </a:solidFill>
              </a:rPr>
              <a:t>2.6 billion devices</a:t>
            </a:r>
            <a:r>
              <a:rPr lang="en-US" sz="3200" dirty="0">
                <a:solidFill>
                  <a:schemeClr val="bg1"/>
                </a:solidFill>
              </a:rPr>
              <a:t>.</a:t>
            </a:r>
          </a:p>
          <a:p>
            <a:r>
              <a:rPr lang="en-US" sz="3200" dirty="0">
                <a:solidFill>
                  <a:schemeClr val="bg1"/>
                </a:solidFill>
              </a:rPr>
              <a:t>With C# and Visual Studio, you can share the same code on iOS, Android, Windows, Mac and more.</a:t>
            </a:r>
          </a:p>
        </p:txBody>
      </p:sp>
      <p:sp>
        <p:nvSpPr>
          <p:cNvPr id="6" name="Title 1"/>
          <p:cNvSpPr txBox="1">
            <a:spLocks/>
          </p:cNvSpPr>
          <p:nvPr/>
        </p:nvSpPr>
        <p:spPr>
          <a:xfrm>
            <a:off x="709589" y="4700780"/>
            <a:ext cx="6857925"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4000" dirty="0">
                <a:solidFill>
                  <a:schemeClr val="bg1"/>
                </a:solidFill>
              </a:rPr>
              <a:t>Write C#</a:t>
            </a:r>
            <a:r>
              <a:rPr lang="en-US" sz="3200" dirty="0">
                <a:solidFill>
                  <a:schemeClr val="bg1"/>
                </a:solidFill>
              </a:rPr>
              <a:t>. </a:t>
            </a:r>
            <a:r>
              <a:rPr lang="en-US" sz="3200" dirty="0" smtClean="0">
                <a:solidFill>
                  <a:schemeClr val="bg1"/>
                </a:solidFill>
              </a:rPr>
              <a:t>Create Apps, Webs, Games and Services for all major OS, like Windows, Linux, OSX</a:t>
            </a:r>
            <a:endParaRPr lang="en-US" sz="3200" dirty="0">
              <a:solidFill>
                <a:schemeClr val="bg1"/>
              </a:solidFill>
            </a:endParaRPr>
          </a:p>
        </p:txBody>
      </p:sp>
      <p:sp>
        <p:nvSpPr>
          <p:cNvPr id="8" name="Title 1"/>
          <p:cNvSpPr txBox="1">
            <a:spLocks/>
          </p:cNvSpPr>
          <p:nvPr/>
        </p:nvSpPr>
        <p:spPr>
          <a:xfrm>
            <a:off x="457580" y="309809"/>
            <a:ext cx="7797617" cy="2133363"/>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tx1"/>
                </a:solidFill>
                <a:effectLst/>
                <a:latin typeface="+mj-lt"/>
                <a:ea typeface="+mn-ea"/>
                <a:cs typeface="Segoe UI" pitchFamily="34" charset="0"/>
              </a:defRPr>
            </a:lvl1pPr>
          </a:lstStyle>
          <a:p>
            <a:r>
              <a:rPr lang="en-US" sz="3200" dirty="0">
                <a:solidFill>
                  <a:schemeClr val="bg1"/>
                </a:solidFill>
              </a:rPr>
              <a:t>C# is an </a:t>
            </a:r>
            <a:r>
              <a:rPr lang="en-US" sz="3200" dirty="0" smtClean="0">
                <a:solidFill>
                  <a:schemeClr val="bg1"/>
                </a:solidFill>
              </a:rPr>
              <a:t>elegant, type-safe, object-oriented, scalable, state of the art programming </a:t>
            </a:r>
            <a:r>
              <a:rPr lang="en-US" sz="3200" dirty="0">
                <a:solidFill>
                  <a:schemeClr val="bg1"/>
                </a:solidFill>
              </a:rPr>
              <a:t>language </a:t>
            </a:r>
            <a:r>
              <a:rPr lang="en-US" sz="3200" dirty="0" smtClean="0">
                <a:solidFill>
                  <a:schemeClr val="bg1"/>
                </a:solidFill>
              </a:rPr>
              <a:t>that </a:t>
            </a:r>
            <a:r>
              <a:rPr lang="en-US" sz="3200" dirty="0">
                <a:solidFill>
                  <a:schemeClr val="bg1"/>
                </a:solidFill>
              </a:rPr>
              <a:t>run on the .NET Framework</a:t>
            </a:r>
          </a:p>
        </p:txBody>
      </p:sp>
    </p:spTree>
    <p:extLst>
      <p:ext uri="{BB962C8B-B14F-4D97-AF65-F5344CB8AC3E}">
        <p14:creationId xmlns:p14="http://schemas.microsoft.com/office/powerpoint/2010/main" val="4894314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Imagen 5"/>
          <p:cNvPicPr>
            <a:picLocks noChangeAspect="1"/>
          </p:cNvPicPr>
          <p:nvPr/>
        </p:nvPicPr>
        <p:blipFill>
          <a:blip r:embed="rId2"/>
          <a:stretch>
            <a:fillRect/>
          </a:stretch>
        </p:blipFill>
        <p:spPr>
          <a:xfrm>
            <a:off x="457580" y="256893"/>
            <a:ext cx="11521314" cy="6480739"/>
          </a:xfrm>
          <a:prstGeom prst="rect">
            <a:avLst/>
          </a:prstGeom>
        </p:spPr>
      </p:pic>
    </p:spTree>
    <p:extLst>
      <p:ext uri="{BB962C8B-B14F-4D97-AF65-F5344CB8AC3E}">
        <p14:creationId xmlns:p14="http://schemas.microsoft.com/office/powerpoint/2010/main" val="18001350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Imagen 3"/>
          <p:cNvPicPr>
            <a:picLocks noChangeAspect="1"/>
          </p:cNvPicPr>
          <p:nvPr/>
        </p:nvPicPr>
        <p:blipFill>
          <a:blip r:embed="rId2"/>
          <a:stretch>
            <a:fillRect/>
          </a:stretch>
        </p:blipFill>
        <p:spPr>
          <a:xfrm>
            <a:off x="459012" y="295274"/>
            <a:ext cx="11520818" cy="6474061"/>
          </a:xfrm>
          <a:prstGeom prst="rect">
            <a:avLst/>
          </a:prstGeom>
        </p:spPr>
      </p:pic>
      <p:sp>
        <p:nvSpPr>
          <p:cNvPr id="3" name="Oval 2"/>
          <p:cNvSpPr/>
          <p:nvPr/>
        </p:nvSpPr>
        <p:spPr bwMode="auto">
          <a:xfrm>
            <a:off x="3749384" y="5417481"/>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3490646" y="5600359"/>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p:nvSpPr>
        <p:spPr bwMode="auto">
          <a:xfrm>
            <a:off x="3353487" y="4137335"/>
            <a:ext cx="274317" cy="274317"/>
          </a:xfrm>
          <a:prstGeom prst="ellipse">
            <a:avLst/>
          </a:prstGeom>
          <a:solidFill>
            <a:schemeClr val="accent5">
              <a:alpha val="54000"/>
            </a:schemeClr>
          </a:solidFill>
          <a:ln>
            <a:solidFill>
              <a:schemeClr val="accent5">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AR"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018254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0" y="0"/>
            <a:ext cx="12436475" cy="6994525"/>
          </a:xfrm>
          <a:prstGeom prst="rect">
            <a:avLst/>
          </a:prstGeom>
          <a:solidFill>
            <a:srgbClr val="0078D7"/>
          </a:solidFill>
          <a:ln w="0">
            <a:solidFill>
              <a:srgbClr val="7A34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Imagen 3"/>
          <p:cNvPicPr>
            <a:picLocks noChangeAspect="1"/>
          </p:cNvPicPr>
          <p:nvPr/>
        </p:nvPicPr>
        <p:blipFill>
          <a:blip r:embed="rId2"/>
          <a:stretch>
            <a:fillRect/>
          </a:stretch>
        </p:blipFill>
        <p:spPr>
          <a:xfrm>
            <a:off x="509486" y="508527"/>
            <a:ext cx="11417502" cy="5977469"/>
          </a:xfrm>
          <a:prstGeom prst="rect">
            <a:avLst/>
          </a:prstGeom>
        </p:spPr>
      </p:pic>
    </p:spTree>
    <p:extLst>
      <p:ext uri="{BB962C8B-B14F-4D97-AF65-F5344CB8AC3E}">
        <p14:creationId xmlns:p14="http://schemas.microsoft.com/office/powerpoint/2010/main" val="2476128922"/>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8432840" y="1309736"/>
            <a:ext cx="3486488" cy="529645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2" name="Title 1"/>
          <p:cNvSpPr>
            <a:spLocks noGrp="1"/>
          </p:cNvSpPr>
          <p:nvPr>
            <p:ph type="title"/>
          </p:nvPr>
        </p:nvSpPr>
        <p:spPr/>
        <p:txBody>
          <a:bodyPr/>
          <a:lstStyle/>
          <a:p>
            <a:r>
              <a:rPr lang="nl-NL" dirty="0" smtClean="0"/>
              <a:t>The big picture of .NET Platforms</a:t>
            </a:r>
            <a:endParaRPr lang="en-US" dirty="0"/>
          </a:p>
        </p:txBody>
      </p:sp>
      <p:sp>
        <p:nvSpPr>
          <p:cNvPr id="48" name="Rectangle 47"/>
          <p:cNvSpPr/>
          <p:nvPr/>
        </p:nvSpPr>
        <p:spPr bwMode="auto">
          <a:xfrm>
            <a:off x="4869824" y="1309736"/>
            <a:ext cx="3486488" cy="5296452"/>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52" name="Rectangle 51"/>
          <p:cNvSpPr/>
          <p:nvPr/>
        </p:nvSpPr>
        <p:spPr bwMode="auto">
          <a:xfrm>
            <a:off x="1349564" y="1309735"/>
            <a:ext cx="3447572" cy="5296453"/>
          </a:xfrm>
          <a:prstGeom prst="rect">
            <a:avLst/>
          </a:prstGeom>
          <a:solidFill>
            <a:srgbClr val="0072C6"/>
          </a:solidFill>
          <a:ln w="25400" cap="flat" cmpd="sng" algn="ctr">
            <a:noFill/>
            <a:prstDash val="solid"/>
            <a:headEnd type="none" w="med" len="med"/>
            <a:tailEnd type="none" w="med" len="med"/>
          </a:ln>
          <a:effectLst/>
        </p:spPr>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3" name="TextBox 52"/>
          <p:cNvSpPr txBox="1"/>
          <p:nvPr/>
        </p:nvSpPr>
        <p:spPr>
          <a:xfrm>
            <a:off x="1349564" y="1326781"/>
            <a:ext cx="327518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sp>
        <p:nvSpPr>
          <p:cNvPr id="54" name="TextBox 53"/>
          <p:cNvSpPr txBox="1"/>
          <p:nvPr/>
        </p:nvSpPr>
        <p:spPr>
          <a:xfrm>
            <a:off x="5083026" y="1338691"/>
            <a:ext cx="3146869"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Core</a:t>
            </a:r>
            <a:endPar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bwMode="auto">
          <a:xfrm>
            <a:off x="4987152" y="2017120"/>
            <a:ext cx="1718677" cy="16617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Universal Windows Apps 10.1</a:t>
            </a:r>
          </a:p>
        </p:txBody>
      </p:sp>
      <p:sp>
        <p:nvSpPr>
          <p:cNvPr id="41" name="Rectangle 40"/>
          <p:cNvSpPr/>
          <p:nvPr/>
        </p:nvSpPr>
        <p:spPr bwMode="auto">
          <a:xfrm>
            <a:off x="8604192" y="2023198"/>
            <a:ext cx="166081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Android 7.0</a:t>
            </a:r>
          </a:p>
        </p:txBody>
      </p:sp>
      <p:sp>
        <p:nvSpPr>
          <p:cNvPr id="44" name="Rectangle 43"/>
          <p:cNvSpPr/>
          <p:nvPr/>
        </p:nvSpPr>
        <p:spPr bwMode="auto">
          <a:xfrm>
            <a:off x="6778517" y="2014066"/>
            <a:ext cx="1451378" cy="16648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 1.1</a:t>
            </a:r>
          </a:p>
        </p:txBody>
      </p:sp>
      <p:grpSp>
        <p:nvGrpSpPr>
          <p:cNvPr id="5" name="Group 4"/>
          <p:cNvGrpSpPr/>
          <p:nvPr/>
        </p:nvGrpSpPr>
        <p:grpSpPr>
          <a:xfrm>
            <a:off x="1474266" y="5259669"/>
            <a:ext cx="10332607" cy="1241307"/>
            <a:chOff x="1463409" y="4986471"/>
            <a:chExt cx="10332607" cy="1241307"/>
          </a:xfrm>
        </p:grpSpPr>
        <p:sp>
          <p:nvSpPr>
            <p:cNvPr id="84" name="Rectangle 83"/>
            <p:cNvSpPr/>
            <p:nvPr/>
          </p:nvSpPr>
          <p:spPr bwMode="auto">
            <a:xfrm>
              <a:off x="1463409" y="4986471"/>
              <a:ext cx="10332607" cy="1241307"/>
            </a:xfrm>
            <a:prstGeom prst="rect">
              <a:avLst/>
            </a:prstGeom>
            <a:solidFill>
              <a:srgbClr val="68217A"/>
            </a:solidFill>
            <a:ln w="25400" cap="flat" cmpd="sng" algn="ctr">
              <a:noFill/>
              <a:prstDash val="solid"/>
              <a:headEnd type="none" w="med" len="med"/>
              <a:tailEnd type="none" w="med" len="med"/>
            </a:ln>
            <a:effectLst/>
          </p:spPr>
          <p:txBody>
            <a:bodyPr vert="horz" wrap="square" lIns="745766" tIns="45670" rIns="91335" bIns="73067" numCol="1" rtlCol="0" anchor="t" anchorCtr="0" compatLnSpc="1">
              <a:prstTxWarp prst="textNoShape">
                <a:avLst/>
              </a:prstTxWarp>
            </a:bodyPr>
            <a:lstStyle/>
            <a:p>
              <a:pPr marL="0" marR="0" lvl="0" indent="0" algn="l" defTabSz="93186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nvGrpSpPr>
            <p:cNvPr id="85" name="Group 84"/>
            <p:cNvGrpSpPr/>
            <p:nvPr/>
          </p:nvGrpSpPr>
          <p:grpSpPr>
            <a:xfrm>
              <a:off x="3634793" y="5111241"/>
              <a:ext cx="1685627" cy="1086621"/>
              <a:chOff x="3622511" y="5345375"/>
              <a:chExt cx="1686344" cy="1087085"/>
            </a:xfrm>
          </p:grpSpPr>
          <p:sp>
            <p:nvSpPr>
              <p:cNvPr id="86" name="Rectangle 85"/>
              <p:cNvSpPr/>
              <p:nvPr/>
            </p:nvSpPr>
            <p:spPr>
              <a:xfrm>
                <a:off x="3631208" y="5913635"/>
                <a:ext cx="1677647" cy="518825"/>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Next gen JIT (</a:t>
                </a:r>
                <a:r>
                  <a:rPr kumimoji="0" lang="en-US" sz="1400" b="0" i="0" u="none" strike="noStrike" kern="1200" cap="none" spc="0" normalizeH="0" baseline="0" noProof="0" dirty="0" err="1">
                    <a:ln>
                      <a:noFill/>
                    </a:ln>
                    <a:solidFill>
                      <a:srgbClr val="FFFFFF"/>
                    </a:solidFill>
                    <a:effectLst/>
                    <a:uLnTx/>
                    <a:uFillTx/>
                    <a:latin typeface="Calibri" panose="020F0502020204030204"/>
                    <a:ea typeface="+mn-ea"/>
                    <a:cs typeface="+mn-cs"/>
                  </a:rPr>
                  <a:t>RyuJIT</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SIMD</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86"/>
              <p:cNvSpPr/>
              <p:nvPr/>
            </p:nvSpPr>
            <p:spPr>
              <a:xfrm>
                <a:off x="3622511" y="5345375"/>
                <a:ext cx="1531777" cy="64660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Runtime Components</a:t>
                </a:r>
              </a:p>
            </p:txBody>
          </p:sp>
        </p:grpSp>
        <p:grpSp>
          <p:nvGrpSpPr>
            <p:cNvPr id="88" name="Group 87"/>
            <p:cNvGrpSpPr/>
            <p:nvPr/>
          </p:nvGrpSpPr>
          <p:grpSpPr>
            <a:xfrm>
              <a:off x="6248002" y="5296619"/>
              <a:ext cx="1936107" cy="859903"/>
              <a:chOff x="5954092" y="5572192"/>
              <a:chExt cx="1936931" cy="860263"/>
            </a:xfrm>
          </p:grpSpPr>
          <p:sp>
            <p:nvSpPr>
              <p:cNvPr id="89" name="Rectangle 88"/>
              <p:cNvSpPr/>
              <p:nvPr/>
            </p:nvSpPr>
            <p:spPr>
              <a:xfrm>
                <a:off x="5954092" y="5572192"/>
                <a:ext cx="1759619" cy="36948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Compilers</a:t>
                </a:r>
              </a:p>
            </p:txBody>
          </p:sp>
          <p:sp>
            <p:nvSpPr>
              <p:cNvPr id="90" name="Rectangle 89"/>
              <p:cNvSpPr/>
              <p:nvPr/>
            </p:nvSpPr>
            <p:spPr>
              <a:xfrm>
                <a:off x="5954092" y="5913634"/>
                <a:ext cx="1936931" cy="518821"/>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Languages innovation</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Compiler Platform </a:t>
                </a:r>
              </a:p>
            </p:txBody>
          </p:sp>
        </p:grpSp>
        <p:grpSp>
          <p:nvGrpSpPr>
            <p:cNvPr id="91" name="Group 90"/>
            <p:cNvGrpSpPr/>
            <p:nvPr/>
          </p:nvGrpSpPr>
          <p:grpSpPr>
            <a:xfrm>
              <a:off x="9282996" y="5272211"/>
              <a:ext cx="2368786" cy="891787"/>
              <a:chOff x="8627481" y="5540297"/>
              <a:chExt cx="2369794" cy="892164"/>
            </a:xfrm>
          </p:grpSpPr>
          <p:sp>
            <p:nvSpPr>
              <p:cNvPr id="92" name="Rectangle 91"/>
              <p:cNvSpPr/>
              <p:nvPr/>
            </p:nvSpPr>
            <p:spPr>
              <a:xfrm>
                <a:off x="8627481" y="5913638"/>
                <a:ext cx="2315786" cy="518823"/>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Core 1.0 Libraries</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Framework 4.6 Libraries</a:t>
                </a:r>
              </a:p>
            </p:txBody>
          </p:sp>
          <p:sp>
            <p:nvSpPr>
              <p:cNvPr id="93" name="Rectangle 92"/>
              <p:cNvSpPr/>
              <p:nvPr/>
            </p:nvSpPr>
            <p:spPr>
              <a:xfrm>
                <a:off x="8627482" y="5540297"/>
                <a:ext cx="2369793" cy="369488"/>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NuGet packages</a:t>
                </a:r>
              </a:p>
            </p:txBody>
          </p:sp>
        </p:grpSp>
        <p:grpSp>
          <p:nvGrpSpPr>
            <p:cNvPr id="94" name="Group 93"/>
            <p:cNvGrpSpPr/>
            <p:nvPr/>
          </p:nvGrpSpPr>
          <p:grpSpPr>
            <a:xfrm>
              <a:off x="2941749" y="5552340"/>
              <a:ext cx="629980" cy="514874"/>
              <a:chOff x="9061629" y="5706715"/>
              <a:chExt cx="380421" cy="310912"/>
            </a:xfrm>
          </p:grpSpPr>
          <p:sp>
            <p:nvSpPr>
              <p:cNvPr id="9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sp>
          <p:nvSpPr>
            <p:cNvPr id="98" name="Rectangle 97"/>
            <p:cNvSpPr/>
            <p:nvPr/>
          </p:nvSpPr>
          <p:spPr>
            <a:xfrm>
              <a:off x="1464724" y="5032104"/>
              <a:ext cx="1522432" cy="478376"/>
            </a:xfrm>
            <a:prstGeom prst="rect">
              <a:avLst/>
            </a:prstGeom>
          </p:spPr>
          <p:txBody>
            <a:bodyPr wrap="none">
              <a:spAutoFit/>
            </a:bodyPr>
            <a:lstStyle/>
            <a:p>
              <a:pPr marL="0" marR="0" lvl="0" indent="0" algn="l" defTabSz="931869"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a:t>
              </a:r>
            </a:p>
          </p:txBody>
        </p:sp>
        <p:sp>
          <p:nvSpPr>
            <p:cNvPr id="99" name="Freeform 25"/>
            <p:cNvSpPr>
              <a:spLocks noEditPoints="1"/>
            </p:cNvSpPr>
            <p:nvPr/>
          </p:nvSpPr>
          <p:spPr bwMode="black">
            <a:xfrm>
              <a:off x="8707079" y="5608470"/>
              <a:ext cx="499390" cy="46355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4"/>
            <p:cNvSpPr>
              <a:spLocks noEditPoints="1"/>
            </p:cNvSpPr>
            <p:nvPr/>
          </p:nvSpPr>
          <p:spPr bwMode="black">
            <a:xfrm>
              <a:off x="5762594" y="5547918"/>
              <a:ext cx="409462" cy="48947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TextBox 34"/>
          <p:cNvSpPr txBox="1"/>
          <p:nvPr/>
        </p:nvSpPr>
        <p:spPr>
          <a:xfrm>
            <a:off x="8763723" y="1338691"/>
            <a:ext cx="284941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lang="en-US" sz="2800" b="1" dirty="0" err="1">
                <a:solidFill>
                  <a:srgbClr val="FFFFFF"/>
                </a:solidFill>
                <a:latin typeface="Segoe UI Semibold" panose="020B0702040204020203" pitchFamily="34" charset="0"/>
                <a:cs typeface="Segoe UI Semibold" panose="020B0702040204020203" pitchFamily="34" charset="0"/>
              </a:rPr>
              <a:t>Xamarin</a:t>
            </a: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p>
        </p:txBody>
      </p:sp>
      <p:sp>
        <p:nvSpPr>
          <p:cNvPr id="56" name="Rectangle 55"/>
          <p:cNvSpPr/>
          <p:nvPr/>
        </p:nvSpPr>
        <p:spPr bwMode="auto">
          <a:xfrm>
            <a:off x="1474266" y="2020333"/>
            <a:ext cx="903693" cy="16743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WPF</a:t>
            </a:r>
          </a:p>
        </p:txBody>
      </p:sp>
      <p:sp>
        <p:nvSpPr>
          <p:cNvPr id="57" name="Rectangle 56"/>
          <p:cNvSpPr/>
          <p:nvPr/>
        </p:nvSpPr>
        <p:spPr bwMode="auto">
          <a:xfrm>
            <a:off x="3502951" y="2021802"/>
            <a:ext cx="1160821" cy="1678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 Forms</a:t>
            </a:r>
          </a:p>
        </p:txBody>
      </p:sp>
      <p:pic>
        <p:nvPicPr>
          <p:cNvPr id="68" name="Picture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947084" y="1443993"/>
            <a:ext cx="282811" cy="332966"/>
          </a:xfrm>
          <a:prstGeom prst="rect">
            <a:avLst/>
          </a:prstGeom>
        </p:spPr>
      </p:pic>
      <p:pic>
        <p:nvPicPr>
          <p:cNvPr id="69"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7993" y="1446248"/>
            <a:ext cx="377536" cy="37064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21905" y="1416751"/>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458496" y="1472052"/>
            <a:ext cx="282811" cy="332966"/>
          </a:xfrm>
          <a:prstGeom prst="rect">
            <a:avLst/>
          </a:prstGeom>
        </p:spPr>
      </p:pic>
      <p:pic>
        <p:nvPicPr>
          <p:cNvPr id="7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10558186" y="1433335"/>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4238463" y="1405276"/>
            <a:ext cx="404093" cy="4104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auto">
          <a:xfrm>
            <a:off x="2469238" y="2021802"/>
            <a:ext cx="943354" cy="16728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a:t>
            </a:r>
            <a:r>
              <a:rPr kumimoji="0" lang="en-US" sz="2400" b="1" i="0" u="none" strike="noStrike" kern="1200" cap="none" spc="0" normalizeH="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4.6</a:t>
            </a:r>
          </a:p>
        </p:txBody>
      </p:sp>
      <p:sp>
        <p:nvSpPr>
          <p:cNvPr id="78" name="Rectangle 77"/>
          <p:cNvSpPr/>
          <p:nvPr/>
        </p:nvSpPr>
        <p:spPr bwMode="auto">
          <a:xfrm>
            <a:off x="10341533" y="2021802"/>
            <a:ext cx="145448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iOS 10.4</a:t>
            </a:r>
          </a:p>
        </p:txBody>
      </p:sp>
      <p:pic>
        <p:nvPicPr>
          <p:cNvPr id="79" name="Picture 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50961" y="1439955"/>
            <a:ext cx="334026" cy="397159"/>
          </a:xfrm>
          <a:prstGeom prst="rect">
            <a:avLst/>
          </a:prstGeom>
        </p:spPr>
      </p:pic>
      <p:sp>
        <p:nvSpPr>
          <p:cNvPr id="80" name="Rectangle 79"/>
          <p:cNvSpPr/>
          <p:nvPr/>
        </p:nvSpPr>
        <p:spPr bwMode="auto">
          <a:xfrm>
            <a:off x="1466816" y="3813214"/>
            <a:ext cx="3196957"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Base Class Library</a:t>
            </a:r>
          </a:p>
        </p:txBody>
      </p:sp>
      <p:sp>
        <p:nvSpPr>
          <p:cNvPr id="81" name="Rectangle 80"/>
          <p:cNvSpPr/>
          <p:nvPr/>
        </p:nvSpPr>
        <p:spPr bwMode="auto">
          <a:xfrm>
            <a:off x="4987152" y="3806008"/>
            <a:ext cx="3242743"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CoreFX</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Rectangle 81"/>
          <p:cNvSpPr/>
          <p:nvPr/>
        </p:nvSpPr>
        <p:spPr bwMode="auto">
          <a:xfrm>
            <a:off x="8560176" y="3799859"/>
            <a:ext cx="3235840" cy="129845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Mono BCL</a:t>
            </a:r>
          </a:p>
        </p:txBody>
      </p:sp>
      <p:sp>
        <p:nvSpPr>
          <p:cNvPr id="4" name="Rectangle 3"/>
          <p:cNvSpPr/>
          <p:nvPr/>
        </p:nvSpPr>
        <p:spPr bwMode="auto">
          <a:xfrm>
            <a:off x="366141" y="3813214"/>
            <a:ext cx="914390" cy="132995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Base Libraries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58646" y="2021802"/>
            <a:ext cx="914390" cy="16784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Application Models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537763" y="2890526"/>
            <a:ext cx="1454483" cy="80412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Mac 3.0</a:t>
            </a:r>
          </a:p>
        </p:txBody>
      </p:sp>
    </p:spTree>
    <p:extLst>
      <p:ext uri="{BB962C8B-B14F-4D97-AF65-F5344CB8AC3E}">
        <p14:creationId xmlns:p14="http://schemas.microsoft.com/office/powerpoint/2010/main" val="147226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1" grpId="0" animBg="1"/>
      <p:bldP spid="44" grpId="0" animBg="1"/>
      <p:bldP spid="56" grpId="0" animBg="1"/>
      <p:bldP spid="57" grpId="0" animBg="1"/>
      <p:bldP spid="77" grpId="0" animBg="1"/>
      <p:bldP spid="78" grpId="0" animBg="1"/>
      <p:bldP spid="80" grpId="0" animBg="1"/>
      <p:bldP spid="81" grpId="0" animBg="1"/>
      <p:bldP spid="82" grpId="0" animBg="1"/>
      <p:bldP spid="4" grpId="0" animBg="1"/>
      <p:bldP spid="83" grpId="0" animBg="1"/>
      <p:bldP spid="10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8432840" y="1309736"/>
            <a:ext cx="3486488" cy="5296452"/>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2" name="Title 1"/>
          <p:cNvSpPr>
            <a:spLocks noGrp="1"/>
          </p:cNvSpPr>
          <p:nvPr>
            <p:ph type="title"/>
          </p:nvPr>
        </p:nvSpPr>
        <p:spPr/>
        <p:txBody>
          <a:bodyPr/>
          <a:lstStyle/>
          <a:p>
            <a:r>
              <a:rPr lang="nl-NL" dirty="0"/>
              <a:t>Revisiting .NET Platforms</a:t>
            </a:r>
            <a:endParaRPr lang="en-US" dirty="0"/>
          </a:p>
        </p:txBody>
      </p:sp>
      <p:sp>
        <p:nvSpPr>
          <p:cNvPr id="48" name="Rectangle 47"/>
          <p:cNvSpPr/>
          <p:nvPr/>
        </p:nvSpPr>
        <p:spPr bwMode="auto">
          <a:xfrm>
            <a:off x="4869824" y="1309736"/>
            <a:ext cx="3486488" cy="5296452"/>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endPar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endParaRPr>
          </a:p>
        </p:txBody>
      </p:sp>
      <p:sp>
        <p:nvSpPr>
          <p:cNvPr id="52" name="Rectangle 51"/>
          <p:cNvSpPr/>
          <p:nvPr/>
        </p:nvSpPr>
        <p:spPr bwMode="auto">
          <a:xfrm>
            <a:off x="1349564" y="1309735"/>
            <a:ext cx="3447572" cy="5296453"/>
          </a:xfrm>
          <a:prstGeom prst="rect">
            <a:avLst/>
          </a:prstGeom>
          <a:solidFill>
            <a:srgbClr val="0072C6"/>
          </a:solidFill>
          <a:ln w="25400" cap="flat" cmpd="sng" algn="ctr">
            <a:noFill/>
            <a:prstDash val="solid"/>
            <a:headEnd type="none" w="med" len="med"/>
            <a:tailEnd type="none" w="med" len="med"/>
          </a:ln>
          <a:effectLst/>
        </p:spPr>
        <p:txBody>
          <a:bodyPr vert="horz" wrap="square" lIns="745872" tIns="279702" rIns="91397" bIns="91401" numCol="1" rtlCol="0" anchor="t" anchorCtr="0" compatLnSpc="1">
            <a:prstTxWarp prst="textNoShape">
              <a:avLst/>
            </a:prstTxWarp>
          </a:bodyPr>
          <a:lstStyle/>
          <a:p>
            <a:pPr marL="0" marR="0" lvl="0" indent="0" algn="l" defTabSz="932049" rtl="0" eaLnBrk="1" fontAlgn="auto" latinLnBrk="0" hangingPunct="1">
              <a:lnSpc>
                <a:spcPct val="100000"/>
              </a:lnSpc>
              <a:spcBef>
                <a:spcPts val="0"/>
              </a:spcBef>
              <a:spcAft>
                <a:spcPts val="0"/>
              </a:spcAft>
              <a:buClrTx/>
              <a:buSzTx/>
              <a:buFontTx/>
              <a:buNone/>
              <a:tabLst/>
              <a:defRPr/>
            </a:pPr>
            <a:r>
              <a:rPr kumimoji="0" lang="en-US" sz="2856"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53" name="TextBox 52"/>
          <p:cNvSpPr txBox="1"/>
          <p:nvPr/>
        </p:nvSpPr>
        <p:spPr>
          <a:xfrm>
            <a:off x="1349564" y="1326781"/>
            <a:ext cx="327518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Framework</a:t>
            </a:r>
          </a:p>
        </p:txBody>
      </p:sp>
      <p:sp>
        <p:nvSpPr>
          <p:cNvPr id="54" name="TextBox 53"/>
          <p:cNvSpPr txBox="1"/>
          <p:nvPr/>
        </p:nvSpPr>
        <p:spPr>
          <a:xfrm>
            <a:off x="5083026" y="1338691"/>
            <a:ext cx="3146869"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.NET </a:t>
            </a:r>
            <a:r>
              <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Core</a:t>
            </a:r>
            <a:endPar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5"/>
          <p:cNvSpPr/>
          <p:nvPr/>
        </p:nvSpPr>
        <p:spPr bwMode="auto">
          <a:xfrm>
            <a:off x="4987152" y="2017120"/>
            <a:ext cx="1718677" cy="166176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Universal Windows Apps 10.1</a:t>
            </a:r>
          </a:p>
        </p:txBody>
      </p:sp>
      <p:sp>
        <p:nvSpPr>
          <p:cNvPr id="41" name="Rectangle 40"/>
          <p:cNvSpPr/>
          <p:nvPr/>
        </p:nvSpPr>
        <p:spPr bwMode="auto">
          <a:xfrm>
            <a:off x="8604192" y="2023198"/>
            <a:ext cx="166081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Android 7.0</a:t>
            </a:r>
          </a:p>
        </p:txBody>
      </p:sp>
      <p:sp>
        <p:nvSpPr>
          <p:cNvPr id="44" name="Rectangle 43"/>
          <p:cNvSpPr/>
          <p:nvPr/>
        </p:nvSpPr>
        <p:spPr bwMode="auto">
          <a:xfrm>
            <a:off x="6778517" y="2014066"/>
            <a:ext cx="1451378" cy="16648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 Core </a:t>
            </a:r>
            <a:r>
              <a:rPr kumimoji="0" lang="en-US" sz="2400" b="1"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2.0</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5" name="Group 4"/>
          <p:cNvGrpSpPr/>
          <p:nvPr/>
        </p:nvGrpSpPr>
        <p:grpSpPr>
          <a:xfrm>
            <a:off x="1474266" y="5259669"/>
            <a:ext cx="10332607" cy="1241307"/>
            <a:chOff x="1463409" y="4986471"/>
            <a:chExt cx="10332607" cy="1241307"/>
          </a:xfrm>
        </p:grpSpPr>
        <p:sp>
          <p:nvSpPr>
            <p:cNvPr id="84" name="Rectangle 83"/>
            <p:cNvSpPr/>
            <p:nvPr/>
          </p:nvSpPr>
          <p:spPr bwMode="auto">
            <a:xfrm>
              <a:off x="1463409" y="4986471"/>
              <a:ext cx="10332607" cy="1241307"/>
            </a:xfrm>
            <a:prstGeom prst="rect">
              <a:avLst/>
            </a:prstGeom>
            <a:solidFill>
              <a:srgbClr val="68217A"/>
            </a:solidFill>
            <a:ln w="25400" cap="flat" cmpd="sng" algn="ctr">
              <a:noFill/>
              <a:prstDash val="solid"/>
              <a:headEnd type="none" w="med" len="med"/>
              <a:tailEnd type="none" w="med" len="med"/>
            </a:ln>
            <a:effectLst/>
          </p:spPr>
          <p:txBody>
            <a:bodyPr vert="horz" wrap="square" lIns="745766" tIns="45670" rIns="91335" bIns="73067" numCol="1" rtlCol="0" anchor="t" anchorCtr="0" compatLnSpc="1">
              <a:prstTxWarp prst="textNoShape">
                <a:avLst/>
              </a:prstTxWarp>
            </a:bodyPr>
            <a:lstStyle/>
            <a:p>
              <a:pPr marL="0" marR="0" lvl="0" indent="0" algn="l" defTabSz="931869" rtl="0" eaLnBrk="1" fontAlgn="auto" latinLnBrk="0" hangingPunct="1">
                <a:lnSpc>
                  <a:spcPct val="100000"/>
                </a:lnSpc>
                <a:spcBef>
                  <a:spcPts val="0"/>
                </a:spcBef>
                <a:spcAft>
                  <a:spcPts val="0"/>
                </a:spcAft>
                <a:buClrTx/>
                <a:buSzTx/>
                <a:buFontTx/>
                <a:buNone/>
                <a:tabLst/>
                <a:defRPr/>
              </a:pPr>
              <a:endPar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nvGrpSpPr>
            <p:cNvPr id="85" name="Group 84"/>
            <p:cNvGrpSpPr/>
            <p:nvPr/>
          </p:nvGrpSpPr>
          <p:grpSpPr>
            <a:xfrm>
              <a:off x="3634793" y="5111241"/>
              <a:ext cx="1685627" cy="1086621"/>
              <a:chOff x="3622511" y="5345375"/>
              <a:chExt cx="1686344" cy="1087085"/>
            </a:xfrm>
          </p:grpSpPr>
          <p:sp>
            <p:nvSpPr>
              <p:cNvPr id="86" name="Rectangle 85"/>
              <p:cNvSpPr/>
              <p:nvPr/>
            </p:nvSpPr>
            <p:spPr>
              <a:xfrm>
                <a:off x="3631208" y="5913635"/>
                <a:ext cx="1677647" cy="518825"/>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Next gen JIT (</a:t>
                </a:r>
                <a:r>
                  <a:rPr kumimoji="0" lang="en-US" sz="1400" b="0" i="0" u="none" strike="noStrike" kern="1200" cap="none" spc="0" normalizeH="0" baseline="0" noProof="0" dirty="0" err="1">
                    <a:ln>
                      <a:noFill/>
                    </a:ln>
                    <a:solidFill>
                      <a:srgbClr val="FFFFFF"/>
                    </a:solidFill>
                    <a:effectLst/>
                    <a:uLnTx/>
                    <a:uFillTx/>
                    <a:latin typeface="Calibri" panose="020F0502020204030204"/>
                    <a:ea typeface="+mn-ea"/>
                    <a:cs typeface="+mn-cs"/>
                  </a:rPr>
                  <a:t>RyuJIT</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SIMD</a:t>
                </a:r>
                <a:endParaRPr kumimoji="0" lang="en-US" sz="11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7" name="Rectangle 86"/>
              <p:cNvSpPr/>
              <p:nvPr/>
            </p:nvSpPr>
            <p:spPr>
              <a:xfrm>
                <a:off x="3622511" y="5345375"/>
                <a:ext cx="1531777" cy="64660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Runtime Components</a:t>
                </a:r>
              </a:p>
            </p:txBody>
          </p:sp>
        </p:grpSp>
        <p:grpSp>
          <p:nvGrpSpPr>
            <p:cNvPr id="88" name="Group 87"/>
            <p:cNvGrpSpPr/>
            <p:nvPr/>
          </p:nvGrpSpPr>
          <p:grpSpPr>
            <a:xfrm>
              <a:off x="6248002" y="5296619"/>
              <a:ext cx="1936107" cy="859903"/>
              <a:chOff x="5954092" y="5572192"/>
              <a:chExt cx="1936931" cy="860263"/>
            </a:xfrm>
          </p:grpSpPr>
          <p:sp>
            <p:nvSpPr>
              <p:cNvPr id="89" name="Rectangle 88"/>
              <p:cNvSpPr/>
              <p:nvPr/>
            </p:nvSpPr>
            <p:spPr>
              <a:xfrm>
                <a:off x="5954092" y="5572192"/>
                <a:ext cx="1759619" cy="369487"/>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Compilers</a:t>
                </a:r>
              </a:p>
            </p:txBody>
          </p:sp>
          <p:sp>
            <p:nvSpPr>
              <p:cNvPr id="90" name="Rectangle 89"/>
              <p:cNvSpPr/>
              <p:nvPr/>
            </p:nvSpPr>
            <p:spPr>
              <a:xfrm>
                <a:off x="5954092" y="5913634"/>
                <a:ext cx="1936931" cy="518821"/>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smtClean="0">
                    <a:ln>
                      <a:noFill/>
                    </a:ln>
                    <a:solidFill>
                      <a:srgbClr val="FFFFFF"/>
                    </a:solidFill>
                    <a:effectLst/>
                    <a:uLnTx/>
                    <a:uFillTx/>
                    <a:latin typeface="Calibri" panose="020F0502020204030204"/>
                    <a:ea typeface="+mn-ea"/>
                    <a:cs typeface="+mn-cs"/>
                  </a:rPr>
                  <a:t>Roslyn</a:t>
                </a: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Compiler Platform </a:t>
                </a:r>
              </a:p>
            </p:txBody>
          </p:sp>
        </p:grpSp>
        <p:grpSp>
          <p:nvGrpSpPr>
            <p:cNvPr id="91" name="Group 90"/>
            <p:cNvGrpSpPr/>
            <p:nvPr/>
          </p:nvGrpSpPr>
          <p:grpSpPr>
            <a:xfrm>
              <a:off x="9282996" y="5272211"/>
              <a:ext cx="2368786" cy="891787"/>
              <a:chOff x="8627481" y="5540297"/>
              <a:chExt cx="2369794" cy="892164"/>
            </a:xfrm>
          </p:grpSpPr>
          <p:sp>
            <p:nvSpPr>
              <p:cNvPr id="92" name="Rectangle 91"/>
              <p:cNvSpPr/>
              <p:nvPr/>
            </p:nvSpPr>
            <p:spPr>
              <a:xfrm>
                <a:off x="8627481" y="5913638"/>
                <a:ext cx="2315786" cy="518823"/>
              </a:xfrm>
              <a:prstGeom prst="rect">
                <a:avLst/>
              </a:prstGeom>
            </p:spPr>
            <p:txBody>
              <a:bodyPr wrap="non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Core </a:t>
                </a:r>
                <a:r>
                  <a:rPr kumimoji="0" lang="en-US" sz="1400" b="0" i="0" u="none" strike="noStrike" kern="1200" cap="none" spc="0" normalizeH="0" baseline="0" noProof="0" dirty="0" smtClean="0">
                    <a:ln>
                      <a:noFill/>
                    </a:ln>
                    <a:solidFill>
                      <a:srgbClr val="FFFFFF"/>
                    </a:solidFill>
                    <a:effectLst/>
                    <a:uLnTx/>
                    <a:uFillTx/>
                    <a:latin typeface="Calibri" panose="020F0502020204030204"/>
                    <a:ea typeface="+mn-ea"/>
                    <a:cs typeface="+mn-cs"/>
                  </a:rPr>
                  <a:t>2.0 </a:t>
                </a: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Libraries</a:t>
                </a:r>
              </a:p>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rPr>
                  <a:t>.NET Framework 4.6 Libraries</a:t>
                </a:r>
              </a:p>
            </p:txBody>
          </p:sp>
          <p:sp>
            <p:nvSpPr>
              <p:cNvPr id="93" name="Rectangle 92"/>
              <p:cNvSpPr/>
              <p:nvPr/>
            </p:nvSpPr>
            <p:spPr>
              <a:xfrm>
                <a:off x="8627482" y="5540297"/>
                <a:ext cx="2369793" cy="369488"/>
              </a:xfrm>
              <a:prstGeom prst="rect">
                <a:avLst/>
              </a:prstGeom>
            </p:spPr>
            <p:txBody>
              <a:bodyPr wrap="square">
                <a:spAutoFit/>
              </a:bodyPr>
              <a:lstStyle/>
              <a:p>
                <a:pPr marL="0" marR="0" lvl="1" indent="0" algn="l" defTabSz="931869" rtl="0" eaLnBrk="1" fontAlgn="auto" latinLnBrk="0" hangingPunct="1">
                  <a:lnSpc>
                    <a:spcPct val="90000"/>
                  </a:lnSpc>
                  <a:spcBef>
                    <a:spcPts val="0"/>
                  </a:spcBef>
                  <a:spcAft>
                    <a:spcPts val="34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Calibri" panose="020F0502020204030204"/>
                    <a:ea typeface="+mn-ea"/>
                    <a:cs typeface="+mn-cs"/>
                  </a:rPr>
                  <a:t>NuGet packages</a:t>
                </a:r>
              </a:p>
            </p:txBody>
          </p:sp>
        </p:grpSp>
        <p:grpSp>
          <p:nvGrpSpPr>
            <p:cNvPr id="94" name="Group 93"/>
            <p:cNvGrpSpPr/>
            <p:nvPr/>
          </p:nvGrpSpPr>
          <p:grpSpPr>
            <a:xfrm>
              <a:off x="2941749" y="5552340"/>
              <a:ext cx="629980" cy="514874"/>
              <a:chOff x="9061629" y="5706715"/>
              <a:chExt cx="380421" cy="310912"/>
            </a:xfrm>
          </p:grpSpPr>
          <p:sp>
            <p:nvSpPr>
              <p:cNvPr id="95" name="Freeform 86"/>
              <p:cNvSpPr>
                <a:spLocks noEditPoints="1"/>
              </p:cNvSpPr>
              <p:nvPr/>
            </p:nvSpPr>
            <p:spPr bwMode="black">
              <a:xfrm>
                <a:off x="9061629" y="5737038"/>
                <a:ext cx="277768" cy="280589"/>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6" name="Oval 87"/>
              <p:cNvSpPr>
                <a:spLocks noChangeArrowheads="1"/>
              </p:cNvSpPr>
              <p:nvPr/>
            </p:nvSpPr>
            <p:spPr bwMode="black">
              <a:xfrm>
                <a:off x="9172736" y="5854128"/>
                <a:ext cx="51528" cy="517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sp>
            <p:nvSpPr>
              <p:cNvPr id="97" name="Freeform 88"/>
              <p:cNvSpPr>
                <a:spLocks noEditPoints="1"/>
              </p:cNvSpPr>
              <p:nvPr/>
            </p:nvSpPr>
            <p:spPr bwMode="black">
              <a:xfrm>
                <a:off x="9301153" y="5706715"/>
                <a:ext cx="140897" cy="152424"/>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20" tIns="46611" rIns="93220" bIns="46611" numCol="1" anchor="t" anchorCtr="0" compatLnSpc="1">
                <a:prstTxWarp prst="textNoShape">
                  <a:avLst/>
                </a:prstTxWarp>
              </a:bodyPr>
              <a:lstStyle/>
              <a:p>
                <a:pPr marL="0" marR="0" lvl="0" indent="0" algn="l" defTabSz="950598"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gradFill>
                    <a:gsLst>
                      <a:gs pos="14679">
                        <a:srgbClr val="FFFFFF"/>
                      </a:gs>
                      <a:gs pos="38000">
                        <a:srgbClr val="FFFFFF"/>
                      </a:gs>
                    </a:gsLst>
                    <a:lin ang="5400000" scaled="1"/>
                  </a:gradFill>
                  <a:effectLst/>
                  <a:uLnTx/>
                  <a:uFillTx/>
                  <a:latin typeface="Calibri" panose="020F0502020204030204"/>
                  <a:ea typeface="+mn-ea"/>
                  <a:cs typeface="+mn-cs"/>
                </a:endParaRPr>
              </a:p>
            </p:txBody>
          </p:sp>
        </p:grpSp>
        <p:sp>
          <p:nvSpPr>
            <p:cNvPr id="98" name="Rectangle 97"/>
            <p:cNvSpPr/>
            <p:nvPr/>
          </p:nvSpPr>
          <p:spPr>
            <a:xfrm>
              <a:off x="1464724" y="5032104"/>
              <a:ext cx="1522432" cy="478376"/>
            </a:xfrm>
            <a:prstGeom prst="rect">
              <a:avLst/>
            </a:prstGeom>
          </p:spPr>
          <p:txBody>
            <a:bodyPr wrap="none">
              <a:spAutoFit/>
            </a:bodyPr>
            <a:lstStyle/>
            <a:p>
              <a:pPr marL="0" marR="0" lvl="0" indent="0" algn="l" defTabSz="931869"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dirty="0">
                  <a:ln>
                    <a:noFill/>
                  </a:ln>
                  <a:gradFill>
                    <a:gsLst>
                      <a:gs pos="14679">
                        <a:srgbClr val="FFFFFF"/>
                      </a:gs>
                      <a:gs pos="38000">
                        <a:srgbClr val="FFFFFF"/>
                      </a:gs>
                    </a:gsLst>
                    <a:lin ang="5400000" scaled="1"/>
                  </a:gradFill>
                  <a:effectLst/>
                  <a:uLnTx/>
                  <a:uFillTx/>
                  <a:latin typeface="Segoe UI Semibold" panose="020B0702040204020203" pitchFamily="34" charset="0"/>
                  <a:ea typeface="+mn-ea"/>
                  <a:cs typeface="Segoe UI Semibold" panose="020B0702040204020203" pitchFamily="34" charset="0"/>
                </a:rPr>
                <a:t>Common</a:t>
              </a:r>
            </a:p>
          </p:txBody>
        </p:sp>
        <p:sp>
          <p:nvSpPr>
            <p:cNvPr id="99" name="Freeform 25"/>
            <p:cNvSpPr>
              <a:spLocks noEditPoints="1"/>
            </p:cNvSpPr>
            <p:nvPr/>
          </p:nvSpPr>
          <p:spPr bwMode="black">
            <a:xfrm>
              <a:off x="8707079" y="5608470"/>
              <a:ext cx="499390" cy="463557"/>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84"/>
            <p:cNvSpPr>
              <a:spLocks noEditPoints="1"/>
            </p:cNvSpPr>
            <p:nvPr/>
          </p:nvSpPr>
          <p:spPr bwMode="black">
            <a:xfrm>
              <a:off x="5762594" y="5547918"/>
              <a:ext cx="409462" cy="489478"/>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rgbClr val="FFFFFF"/>
            </a:solidFill>
            <a:ln>
              <a:noFill/>
            </a:ln>
          </p:spPr>
          <p:txBody>
            <a:bodyPr vert="horz" wrap="square" lIns="83920" tIns="41960" rIns="83920" bIns="41960" numCol="1" anchor="t" anchorCtr="0" compatLnSpc="1">
              <a:prstTxWarp prst="textNoShape">
                <a:avLst/>
              </a:prstTxWarp>
            </a:bodyPr>
            <a:lstStyle/>
            <a:p>
              <a:pPr marL="0" marR="0" lvl="0" indent="0" algn="l" defTabSz="93235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5" name="TextBox 34"/>
          <p:cNvSpPr txBox="1"/>
          <p:nvPr/>
        </p:nvSpPr>
        <p:spPr>
          <a:xfrm>
            <a:off x="8763723" y="1338691"/>
            <a:ext cx="2849415" cy="523220"/>
          </a:xfrm>
          <a:prstGeom prst="rect">
            <a:avLst/>
          </a:prstGeom>
          <a:noFill/>
        </p:spPr>
        <p:txBody>
          <a:bodyPr wrap="square" rtlCol="0">
            <a:spAutoFit/>
          </a:bodyPr>
          <a:lstStyle/>
          <a:p>
            <a:pPr marL="0" marR="0" lvl="0" indent="0" defTabSz="932357" rtl="0" eaLnBrk="1" fontAlgn="auto" latinLnBrk="0" hangingPunct="1">
              <a:lnSpc>
                <a:spcPct val="100000"/>
              </a:lnSpc>
              <a:spcBef>
                <a:spcPts val="0"/>
              </a:spcBef>
              <a:spcAft>
                <a:spcPts val="0"/>
              </a:spcAft>
              <a:buClrTx/>
              <a:buSzTx/>
              <a:buFontTx/>
              <a:buNone/>
              <a:tabLst/>
              <a:defRPr/>
            </a:pPr>
            <a:r>
              <a:rPr lang="en-US" sz="2800" b="1" dirty="0" err="1">
                <a:solidFill>
                  <a:srgbClr val="FFFFFF"/>
                </a:solidFill>
                <a:latin typeface="Segoe UI Semibold" panose="020B0702040204020203" pitchFamily="34" charset="0"/>
                <a:cs typeface="Segoe UI Semibold" panose="020B0702040204020203" pitchFamily="34" charset="0"/>
              </a:rPr>
              <a:t>Xamarin</a:t>
            </a:r>
            <a:r>
              <a:rPr kumimoji="0" lang="en-US" sz="2800" b="1" i="0" u="none" strike="noStrike" kern="120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p>
        </p:txBody>
      </p:sp>
      <p:sp>
        <p:nvSpPr>
          <p:cNvPr id="56" name="Rectangle 55"/>
          <p:cNvSpPr/>
          <p:nvPr/>
        </p:nvSpPr>
        <p:spPr bwMode="auto">
          <a:xfrm>
            <a:off x="1474266" y="2020333"/>
            <a:ext cx="903693" cy="1674314"/>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283" rIns="91440"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WPF</a:t>
            </a:r>
          </a:p>
        </p:txBody>
      </p:sp>
      <p:sp>
        <p:nvSpPr>
          <p:cNvPr id="57" name="Rectangle 56"/>
          <p:cNvSpPr/>
          <p:nvPr/>
        </p:nvSpPr>
        <p:spPr bwMode="auto">
          <a:xfrm>
            <a:off x="3502951" y="2021802"/>
            <a:ext cx="1160821" cy="16784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Win Forms</a:t>
            </a:r>
          </a:p>
        </p:txBody>
      </p:sp>
      <p:pic>
        <p:nvPicPr>
          <p:cNvPr id="68" name="Picture 67"/>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7947084" y="1443993"/>
            <a:ext cx="282811" cy="332966"/>
          </a:xfrm>
          <a:prstGeom prst="rect">
            <a:avLst/>
          </a:prstGeom>
        </p:spPr>
      </p:pic>
      <p:pic>
        <p:nvPicPr>
          <p:cNvPr id="69" name="Picture 2" descr="http://files.softicons.com/download/system-icons/windows-8-metro-icons-by-dakirby309/png/512x512/Folders%20&amp;%20OS/Linu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7993" y="1446248"/>
            <a:ext cx="377536" cy="370646"/>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7121905" y="1416751"/>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11458496" y="1472052"/>
            <a:ext cx="282811" cy="332966"/>
          </a:xfrm>
          <a:prstGeom prst="rect">
            <a:avLst/>
          </a:prstGeom>
        </p:spPr>
      </p:pic>
      <p:pic>
        <p:nvPicPr>
          <p:cNvPr id="73"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10558186" y="1433335"/>
            <a:ext cx="404093" cy="410400"/>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C:\temp\WinAzure_rgb_Wht_S.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371" t="15460" r="80628" b="15496"/>
          <a:stretch/>
        </p:blipFill>
        <p:spPr bwMode="auto">
          <a:xfrm>
            <a:off x="4238463" y="1405276"/>
            <a:ext cx="404093" cy="410400"/>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p:cNvSpPr/>
          <p:nvPr/>
        </p:nvSpPr>
        <p:spPr bwMode="auto">
          <a:xfrm>
            <a:off x="2469238" y="2021802"/>
            <a:ext cx="943354" cy="1672845"/>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ASP.NET</a:t>
            </a:r>
            <a:r>
              <a:rPr kumimoji="0" lang="en-US" sz="2400" b="1" i="0" u="none" strike="noStrike" kern="1200" cap="none" spc="0" normalizeH="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 </a:t>
            </a: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4.6</a:t>
            </a:r>
          </a:p>
        </p:txBody>
      </p:sp>
      <p:sp>
        <p:nvSpPr>
          <p:cNvPr id="78" name="Rectangle 77"/>
          <p:cNvSpPr/>
          <p:nvPr/>
        </p:nvSpPr>
        <p:spPr bwMode="auto">
          <a:xfrm>
            <a:off x="10341533" y="2021802"/>
            <a:ext cx="1454483" cy="793377"/>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iOS 10.4</a:t>
            </a:r>
          </a:p>
        </p:txBody>
      </p:sp>
      <p:pic>
        <p:nvPicPr>
          <p:cNvPr id="79" name="Picture 78"/>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11050961" y="1439955"/>
            <a:ext cx="334026" cy="397159"/>
          </a:xfrm>
          <a:prstGeom prst="rect">
            <a:avLst/>
          </a:prstGeom>
        </p:spPr>
      </p:pic>
      <p:sp>
        <p:nvSpPr>
          <p:cNvPr id="80" name="Rectangle 79"/>
          <p:cNvSpPr/>
          <p:nvPr/>
        </p:nvSpPr>
        <p:spPr bwMode="auto">
          <a:xfrm>
            <a:off x="1466816" y="3813214"/>
            <a:ext cx="3196957"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Base Class Library</a:t>
            </a:r>
          </a:p>
        </p:txBody>
      </p:sp>
      <p:sp>
        <p:nvSpPr>
          <p:cNvPr id="81" name="Rectangle 80"/>
          <p:cNvSpPr/>
          <p:nvPr/>
        </p:nvSpPr>
        <p:spPr bwMode="auto">
          <a:xfrm>
            <a:off x="4987152" y="3806008"/>
            <a:ext cx="3242743"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CoreFX</a:t>
            </a:r>
            <a:endPar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82" name="Rectangle 81"/>
          <p:cNvSpPr/>
          <p:nvPr/>
        </p:nvSpPr>
        <p:spPr bwMode="auto">
          <a:xfrm>
            <a:off x="8560176" y="3799859"/>
            <a:ext cx="3235840" cy="1362923"/>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Mono BCL</a:t>
            </a:r>
          </a:p>
        </p:txBody>
      </p:sp>
      <p:sp>
        <p:nvSpPr>
          <p:cNvPr id="4" name="Rectangle 3"/>
          <p:cNvSpPr/>
          <p:nvPr/>
        </p:nvSpPr>
        <p:spPr bwMode="auto">
          <a:xfrm>
            <a:off x="366141" y="3813214"/>
            <a:ext cx="914390" cy="132995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Base Libraries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358646" y="2021802"/>
            <a:ext cx="914390" cy="1678400"/>
          </a:xfrm>
          <a:prstGeom prst="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nl-NL" sz="2000" b="1" dirty="0">
                <a:gradFill>
                  <a:gsLst>
                    <a:gs pos="0">
                      <a:srgbClr val="FFFFFF"/>
                    </a:gs>
                    <a:gs pos="100000">
                      <a:srgbClr val="FFFFFF"/>
                    </a:gs>
                  </a:gsLst>
                  <a:lin ang="5400000" scaled="0"/>
                </a:gradFill>
                <a:ea typeface="Segoe UI" pitchFamily="34" charset="0"/>
                <a:cs typeface="Segoe UI" pitchFamily="34" charset="0"/>
              </a:rPr>
              <a:t>Application Models</a:t>
            </a:r>
            <a:endParaRPr lang="en-US" sz="2000" b="1"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Rectangle 106"/>
          <p:cNvSpPr/>
          <p:nvPr/>
        </p:nvSpPr>
        <p:spPr bwMode="auto">
          <a:xfrm>
            <a:off x="9537763" y="2890526"/>
            <a:ext cx="1454483" cy="804121"/>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1" i="0" u="none" strike="noStrike" kern="1200" cap="none" spc="0" normalizeH="0" baseline="0" noProof="0" dirty="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rPr>
              <a:t>Mac 3.0</a:t>
            </a:r>
          </a:p>
        </p:txBody>
      </p:sp>
      <p:sp>
        <p:nvSpPr>
          <p:cNvPr id="3" name="Rectangle 2"/>
          <p:cNvSpPr/>
          <p:nvPr/>
        </p:nvSpPr>
        <p:spPr bwMode="auto">
          <a:xfrm>
            <a:off x="1466816" y="3803649"/>
            <a:ext cx="10329200" cy="13710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.NET Standard Library</a:t>
            </a:r>
            <a:br>
              <a:rPr lang="en-US" sz="2400" b="1" dirty="0">
                <a:gradFill>
                  <a:gsLst>
                    <a:gs pos="0">
                      <a:srgbClr val="FFFFFF"/>
                    </a:gs>
                    <a:gs pos="100000">
                      <a:srgbClr val="FFFFFF"/>
                    </a:gs>
                  </a:gsLst>
                  <a:lin ang="5400000" scaled="0"/>
                </a:gradFill>
                <a:ea typeface="Segoe UI" pitchFamily="34" charset="0"/>
                <a:cs typeface="Segoe UI" pitchFamily="34" charset="0"/>
              </a:rPr>
            </a:br>
            <a:r>
              <a:rPr lang="en-US" sz="2000" dirty="0">
                <a:gradFill>
                  <a:gsLst>
                    <a:gs pos="0">
                      <a:srgbClr val="FFFFFF"/>
                    </a:gs>
                    <a:gs pos="100000">
                      <a:srgbClr val="FFFFFF"/>
                    </a:gs>
                  </a:gsLst>
                  <a:lin ang="5400000" scaled="0"/>
                </a:gradFill>
                <a:ea typeface="Segoe UI" pitchFamily="34" charset="0"/>
                <a:cs typeface="Segoe UI" pitchFamily="34" charset="0"/>
              </a:rPr>
              <a:t>Based on </a:t>
            </a:r>
            <a:r>
              <a:rPr lang="en-US" sz="2000" b="1" dirty="0">
                <a:gradFill>
                  <a:gsLst>
                    <a:gs pos="0">
                      <a:srgbClr val="FFFFFF"/>
                    </a:gs>
                    <a:gs pos="100000">
                      <a:srgbClr val="FFFFFF"/>
                    </a:gs>
                  </a:gsLst>
                  <a:lin ang="5400000" scaled="0"/>
                </a:gradFill>
                <a:ea typeface="Segoe UI" pitchFamily="34" charset="0"/>
                <a:cs typeface="Segoe UI" pitchFamily="34" charset="0"/>
              </a:rPr>
              <a:t>.NET Standard</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236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1" grpId="0" animBg="1"/>
      <p:bldP spid="44" grpId="0" animBg="1"/>
      <p:bldP spid="56" grpId="0" animBg="1"/>
      <p:bldP spid="57" grpId="0" animBg="1"/>
      <p:bldP spid="77" grpId="0" animBg="1"/>
      <p:bldP spid="78" grpId="0" animBg="1"/>
      <p:bldP spid="80" grpId="0" animBg="1"/>
      <p:bldP spid="81" grpId="0" animBg="1"/>
      <p:bldP spid="82" grpId="0" animBg="1"/>
      <p:bldP spid="4" grpId="0" animBg="1"/>
      <p:bldP spid="83" grpId="0" animBg="1"/>
      <p:bldP spid="107" grpId="0" animBg="1"/>
      <p:bldP spid="3" grpId="0" animBg="1"/>
    </p:bldLst>
  </p:timing>
</p:sld>
</file>

<file path=ppt/theme/theme1.xml><?xml version="1.0" encoding="utf-8"?>
<a:theme xmlns:a="http://schemas.openxmlformats.org/drawingml/2006/main" name="1_COLOR 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rg_ID_template_16-9_Business_PURPLE_1.potx" id="{EA1C931B-0CA8-4C29-AF2A-5CCE0B71BADB}" vid="{779B47EC-C2D9-42C6-B399-0FB5A6F745BF}"/>
    </a:ext>
  </a:extLst>
</a:theme>
</file>

<file path=ppt/theme/theme2.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ontrol xmlns="http://schemas.microsoft.com/VisualStudio/2011/storyboarding/control">
  <Id Name="System.Storyboarding.Annotation.StickyNote" Revision="1" Stencil="System.Storyboarding.Annotation" StencilVersion="0.1"/>
</Control>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79e35840-befe-4dcb-9ae2-2054f19531e9">
      <UserInfo>
        <DisplayName>Roberto D'Angelo</DisplayName>
        <AccountId>542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78A3CE81BD5B740BA2FE89D8C7B45DC" ma:contentTypeVersion="4" ma:contentTypeDescription="Create a new document." ma:contentTypeScope="" ma:versionID="cdb7d8730abaa07d476f1f9408cee9df">
  <xsd:schema xmlns:xsd="http://www.w3.org/2001/XMLSchema" xmlns:xs="http://www.w3.org/2001/XMLSchema" xmlns:p="http://schemas.microsoft.com/office/2006/metadata/properties" xmlns:ns1="http://schemas.microsoft.com/sharepoint/v3" xmlns:ns2="79e35840-befe-4dcb-9ae2-2054f19531e9" targetNamespace="http://schemas.microsoft.com/office/2006/metadata/properties" ma:root="true" ma:fieldsID="31dbe7bd35bb04f3d0c0f9022089a03d" ns1:_="" ns2:_="">
    <xsd:import namespace="http://schemas.microsoft.com/sharepoint/v3"/>
    <xsd:import namespace="79e35840-befe-4dcb-9ae2-2054f19531e9"/>
    <xsd:element name="properties">
      <xsd:complexType>
        <xsd:sequence>
          <xsd:element name="documentManagement">
            <xsd:complexType>
              <xsd:all>
                <xsd:element ref="ns2:SharedWithUsers"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description="" ma:hidden="true" ma:internalName="_ip_UnifiedCompliancePolicyProperties">
      <xsd:simpleType>
        <xsd:restriction base="dms:Note"/>
      </xsd:simpleType>
    </xsd:element>
    <xsd:element name="_ip_UnifiedCompliancePolicyUIAction" ma:index="11"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35840-befe-4dcb-9ae2-2054f19531e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9B8C22-2F23-4F1C-A3EF-C883A7CC8581}">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79e35840-befe-4dcb-9ae2-2054f19531e9"/>
    <ds:schemaRef ds:uri="http://purl.org/dc/dcmitype/"/>
    <ds:schemaRef ds:uri="http://purl.org/dc/terms/"/>
    <ds:schemaRef ds:uri="http://purl.org/dc/elements/1.1/"/>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BA0A90C-719D-4928-8E49-C2673C46212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9e35840-befe-4dcb-9ae2-2054f19531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Org_ID_template_16-9_Business_PURPLE_1.potx</Template>
  <TotalTime>38792</TotalTime>
  <Words>2217</Words>
  <Application>Microsoft Office PowerPoint</Application>
  <PresentationFormat>Custom</PresentationFormat>
  <Paragraphs>421</Paragraphs>
  <Slides>29</Slides>
  <Notes>23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29</vt:i4>
      </vt:variant>
    </vt:vector>
  </HeadingPairs>
  <TitlesOfParts>
    <vt:vector size="42" baseType="lpstr">
      <vt:lpstr>ＭＳ Ｐゴシック</vt:lpstr>
      <vt:lpstr>Arial</vt:lpstr>
      <vt:lpstr>Avenir LT Pro 45 Book</vt:lpstr>
      <vt:lpstr>Calibri</vt:lpstr>
      <vt:lpstr>Consolas</vt:lpstr>
      <vt:lpstr>DejaVu Sans Mono</vt:lpstr>
      <vt:lpstr>Segoe UI</vt:lpstr>
      <vt:lpstr>Segoe UI Light</vt:lpstr>
      <vt:lpstr>Segoe UI Semibold</vt:lpstr>
      <vt:lpstr>Segoe UI Semilight</vt:lpstr>
      <vt:lpstr>Wingdings</vt:lpstr>
      <vt:lpstr>1_COLOR TEMPLATE</vt:lpstr>
      <vt:lpstr>5-30629_Build_Template_WHITE</vt:lpstr>
      <vt:lpstr>.NET Platform 2017 Overview</vt:lpstr>
      <vt:lpstr>PowerPoint Presentation</vt:lpstr>
      <vt:lpstr>Sample Ecosystem</vt:lpstr>
      <vt:lpstr>C#</vt:lpstr>
      <vt:lpstr>PowerPoint Presentation</vt:lpstr>
      <vt:lpstr>PowerPoint Presentation</vt:lpstr>
      <vt:lpstr>PowerPoint Presentation</vt:lpstr>
      <vt:lpstr>The big picture of .NET Platforms</vt:lpstr>
      <vt:lpstr>Revisiting .NET Platforms</vt:lpstr>
      <vt:lpstr>.NET Standard 2.0</vt:lpstr>
      <vt:lpstr>PowerPoint Presentation</vt:lpstr>
      <vt:lpstr>Multi-targeting and multiple runtimes</vt:lpstr>
      <vt:lpstr>Demo  Hello World in .NET Core</vt:lpstr>
      <vt:lpstr>PowerPoint Presentation</vt:lpstr>
      <vt:lpstr>Demo  Using GitHub &amp; NuGet</vt:lpstr>
      <vt:lpstr>Software delivery challenges</vt:lpstr>
      <vt:lpstr>Agility &amp; DevOps</vt:lpstr>
      <vt:lpstr>PowerPoint Presentation</vt:lpstr>
      <vt:lpstr>A traditional look at DevOps</vt:lpstr>
      <vt:lpstr>PowerPoint Presentation</vt:lpstr>
      <vt:lpstr>Azure Sql Database – Data Storage</vt:lpstr>
      <vt:lpstr>Azure App Service - Web API</vt:lpstr>
      <vt:lpstr>PowerPoint Presentation</vt:lpstr>
      <vt:lpstr>PowerPoint Presentation</vt:lpstr>
      <vt:lpstr>PowerPoint Presentation</vt:lpstr>
      <vt:lpstr>Demo  Xamarin.Forms</vt:lpstr>
      <vt:lpstr>Demo Architecture</vt:lpstr>
      <vt:lpstr>Resources </vt:lpstr>
      <vt:lpstr>Questions and Answers</vt:lpstr>
    </vt:vector>
  </TitlesOfParts>
  <Manager/>
  <Company>Xpirit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 2017</dc:title>
  <dc:subject>.NET Core and .NET Standard</dc:subject>
  <dc:creator/>
  <cp:keywords>.NET 2017</cp:keywords>
  <dc:description/>
  <cp:lastModifiedBy>Matías D</cp:lastModifiedBy>
  <cp:revision>704</cp:revision>
  <dcterms:created xsi:type="dcterms:W3CDTF">2014-06-10T19:28:25Z</dcterms:created>
  <dcterms:modified xsi:type="dcterms:W3CDTF">2017-08-20T01:22:30Z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0x010100078A3CE81BD5B740BA2FE89D8C7B45DC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fs.IsStoryboard">
    <vt:bool>true</vt:bool>
  </property>
</Properties>
</file>